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notesMasterIdLst>
    <p:notesMasterId r:id="rId24"/>
  </p:notesMasterIdLst>
  <p:sldIdLst>
    <p:sldId id="364" r:id="rId2"/>
    <p:sldId id="387" r:id="rId3"/>
    <p:sldId id="375" r:id="rId4"/>
    <p:sldId id="388" r:id="rId5"/>
    <p:sldId id="389" r:id="rId6"/>
    <p:sldId id="370" r:id="rId7"/>
    <p:sldId id="377" r:id="rId8"/>
    <p:sldId id="378" r:id="rId9"/>
    <p:sldId id="379" r:id="rId10"/>
    <p:sldId id="380" r:id="rId11"/>
    <p:sldId id="391" r:id="rId12"/>
    <p:sldId id="382" r:id="rId13"/>
    <p:sldId id="376" r:id="rId14"/>
    <p:sldId id="393" r:id="rId15"/>
    <p:sldId id="392" r:id="rId16"/>
    <p:sldId id="394" r:id="rId17"/>
    <p:sldId id="395" r:id="rId18"/>
    <p:sldId id="396" r:id="rId19"/>
    <p:sldId id="371" r:id="rId20"/>
    <p:sldId id="367" r:id="rId21"/>
    <p:sldId id="368" r:id="rId22"/>
    <p:sldId id="3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288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7CE3B-AEFE-AF4E-BF46-F9D6E6A8111F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56FA-8250-4E43-B2B2-9B11A274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6B741C-7301-A640-891D-A5349710EA95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B63CA6-C9B1-4C43-ADA5-6AD1C537FD3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0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7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file://localhost/http/::www.livinginsidehope.com:wp-content:uploads:2010:02:bigstockphoto_I_m_The_Best_324629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ocesan2015conference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watch?v=oHv6vTKD6lg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1340" y="635000"/>
            <a:ext cx="9764413" cy="2819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 smtClean="0">
                <a:solidFill>
                  <a:schemeClr val="tx1"/>
                </a:solidFill>
              </a:rPr>
              <a:t>Senior Nation Ames Health Program 2015</a:t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6700" b="1" dirty="0" smtClean="0">
                <a:solidFill>
                  <a:schemeClr val="tx1"/>
                </a:solidFill>
              </a:rPr>
              <a:t>HOPE</a:t>
            </a:r>
            <a:br>
              <a:rPr lang="en-US" sz="6700" b="1" dirty="0" smtClean="0">
                <a:solidFill>
                  <a:schemeClr val="tx1"/>
                </a:solidFill>
              </a:rPr>
            </a:br>
            <a:r>
              <a:rPr lang="en-US" sz="5300" b="1" dirty="0" smtClean="0"/>
              <a:t>The </a:t>
            </a:r>
            <a:r>
              <a:rPr lang="en-US" sz="5300" b="1" dirty="0" smtClean="0"/>
              <a:t>Conversation in our Head &amp;</a:t>
            </a: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/>
              <a:t>  </a:t>
            </a:r>
            <a:r>
              <a:rPr lang="en-US" sz="5300" b="1" dirty="0" smtClean="0"/>
              <a:t>THE POWER OF OTHERS</a:t>
            </a:r>
            <a:r>
              <a:rPr lang="en-US" sz="5300" i="1" dirty="0">
                <a:solidFill>
                  <a:schemeClr val="tx1"/>
                </a:solidFill>
              </a:rPr>
              <a:t/>
            </a:r>
            <a:br>
              <a:rPr lang="en-US" sz="53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/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        </a:t>
            </a:r>
            <a:r>
              <a:rPr lang="en-US" sz="3200" b="1" dirty="0">
                <a:effectLst/>
                <a:hlinkClick r:id="rId2"/>
              </a:rPr>
              <a:t>http:/</a:t>
            </a:r>
            <a:r>
              <a:rPr lang="en-US" sz="3200" b="1" dirty="0" smtClean="0">
                <a:effectLst/>
                <a:hlinkClick r:id="rId2"/>
              </a:rPr>
              <a:t>/amesmindset.weebly.com</a:t>
            </a:r>
            <a:endParaRPr lang="en-US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il_fi" descr="http://www.livinginsidehope.com/wp-content/uploads/2010/02/bigstockphoto_I_m_The_Best_324629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42" y="4034395"/>
            <a:ext cx="3831136" cy="255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4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577951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GO GO BACK TO </a:t>
            </a:r>
            <a:br>
              <a:rPr lang="en-US" dirty="0" smtClean="0"/>
            </a:br>
            <a:r>
              <a:rPr lang="en-US" dirty="0" smtClean="0"/>
              <a:t>HARVARD: FIRST TEST—</a:t>
            </a:r>
            <a:br>
              <a:rPr lang="en-US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ORGANIC CHEMISTRY MIDTERM</a:t>
            </a:r>
            <a:br>
              <a:rPr lang="en-US" sz="5300" dirty="0" smtClean="0"/>
            </a:br>
            <a:r>
              <a:rPr lang="en-US" sz="5300" dirty="0" smtClean="0"/>
              <a:t>GRADE B-</a:t>
            </a:r>
            <a:br>
              <a:rPr lang="en-US" sz="53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This is NOT the best grade for Medical School.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HAPPENS </a:t>
            </a:r>
            <a:r>
              <a:rPr lang="en-US" dirty="0" smtClean="0">
                <a:solidFill>
                  <a:srgbClr val="FF0000"/>
                </a:solidFill>
              </a:rPr>
              <a:t>NOW?…Let’s see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5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461521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TO THE </a:t>
            </a:r>
            <a:br>
              <a:rPr lang="en-US" dirty="0" smtClean="0"/>
            </a:br>
            <a:r>
              <a:rPr lang="en-US" dirty="0" smtClean="0"/>
              <a:t>CONVERSATION IN YOUR </a:t>
            </a:r>
            <a:r>
              <a:rPr lang="en-US" dirty="0" smtClean="0"/>
              <a:t>HEAD.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This is NOT the best grade for Medical School.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Which belief </a:t>
            </a:r>
            <a:r>
              <a:rPr lang="en-US" dirty="0" smtClean="0">
                <a:solidFill>
                  <a:srgbClr val="FF0000"/>
                </a:solidFill>
              </a:rPr>
              <a:t>likely </a:t>
            </a:r>
            <a:r>
              <a:rPr lang="en-US" dirty="0" smtClean="0">
                <a:solidFill>
                  <a:srgbClr val="FF0000"/>
                </a:solidFill>
              </a:rPr>
              <a:t>dominates the conversation in your head?…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55" y="4213512"/>
            <a:ext cx="3525984" cy="26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0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434951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HARTWICK: FIRST TEST—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ORGANIC CHEMISTRY MIDTERM</a:t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A</a:t>
            </a:r>
            <a:r>
              <a:rPr lang="en-US" dirty="0" smtClean="0"/>
              <a:t>+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This is a strong grade for Medical School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is your conversation Like?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40" y="3913735"/>
            <a:ext cx="5050547" cy="29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327026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CAN YOU EXPLAIN THESE STATISTICS?…. </a:t>
            </a:r>
            <a:br>
              <a:rPr lang="en-US" sz="4000" b="1" dirty="0" smtClean="0"/>
            </a:b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26176"/>
              </p:ext>
            </p:extLst>
          </p:nvPr>
        </p:nvGraphicFramePr>
        <p:xfrm>
          <a:off x="1685975" y="2393931"/>
          <a:ext cx="99970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508"/>
                <a:gridCol w="49985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Harvard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Hartwick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baseline="0" dirty="0" smtClean="0"/>
                        <a:t> 1/3 Class Average Math SAT=753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baseline="0" dirty="0" smtClean="0"/>
                        <a:t> 1/3 Class Average Math SAT=569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r>
                        <a:rPr lang="en-US" baseline="0" dirty="0" smtClean="0"/>
                        <a:t> 1/3 Class Average Math SAT=674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1/3 Class Average Math SAT=472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 1/3 Class</a:t>
                      </a:r>
                      <a:r>
                        <a:rPr lang="en-US" baseline="0" dirty="0" smtClean="0"/>
                        <a:t> Average Math SAT=581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1/3 Class Average Math SAT=407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8130"/>
              </p:ext>
            </p:extLst>
          </p:nvPr>
        </p:nvGraphicFramePr>
        <p:xfrm>
          <a:off x="1685975" y="4992209"/>
          <a:ext cx="999701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508"/>
                <a:gridCol w="4998508"/>
              </a:tblGrid>
              <a:tr h="35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Harvard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Hartwick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baseline="0" dirty="0" smtClean="0"/>
                        <a:t> 1/3 Class =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53.4%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baseline="0" dirty="0" smtClean="0"/>
                        <a:t> 1/3 Class =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55%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r>
                        <a:rPr lang="en-US" baseline="0" dirty="0" smtClean="0"/>
                        <a:t> 1/3 Class =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31.2%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1/3 Class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27.1%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 1/3 Class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15.4%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1/3 Class SAT=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17.8%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02454" y="4187716"/>
            <a:ext cx="482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Percentage of that Graduate with a STEM Degree</a:t>
            </a:r>
          </a:p>
          <a:p>
            <a:pPr algn="ctr"/>
            <a:r>
              <a:rPr lang="en-US" dirty="0" smtClean="0"/>
              <a:t>Big Fish Little Pond/ Relative Deprivation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5826" y="165656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Relative Simplified Academic Competitiveness of Both Schools:</a:t>
            </a:r>
          </a:p>
          <a:p>
            <a:pPr algn="ctr"/>
            <a:r>
              <a:rPr lang="en-US" dirty="0" smtClean="0"/>
              <a:t>    Child Seeks STEM Degree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migh</a:t>
            </a:r>
            <a:r>
              <a:rPr lang="en-US" dirty="0" smtClean="0"/>
              <a:t>t happen</a:t>
            </a:r>
            <a:r>
              <a:rPr lang="en-US" dirty="0" smtClean="0"/>
              <a:t> </a:t>
            </a:r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Even though you were at Harvard, one of the best schools in the world, and one of the smartest </a:t>
            </a:r>
            <a:r>
              <a:rPr lang="en-US" sz="2800" dirty="0" smtClean="0"/>
              <a:t>students </a:t>
            </a:r>
            <a:r>
              <a:rPr lang="en-US" sz="2800" dirty="0" smtClean="0"/>
              <a:t>in the </a:t>
            </a:r>
            <a:r>
              <a:rPr lang="en-US" sz="2800" dirty="0" smtClean="0"/>
              <a:t>country,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LOWER GRADE </a:t>
            </a:r>
            <a:r>
              <a:rPr lang="en-US" sz="2800" dirty="0" smtClean="0"/>
              <a:t>made you doubt you ability and lose your self belief.  You only </a:t>
            </a:r>
            <a:r>
              <a:rPr lang="en-US" sz="2800" dirty="0" smtClean="0"/>
              <a:t>need </a:t>
            </a:r>
            <a:r>
              <a:rPr lang="en-US" sz="2800" dirty="0" smtClean="0"/>
              <a:t>to work </a:t>
            </a:r>
            <a:r>
              <a:rPr lang="en-US" sz="2800" dirty="0" smtClean="0"/>
              <a:t>harder, but might begin to doubt your ability to do it.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At Hartwick, even though you were not the top student in your high school, the </a:t>
            </a:r>
            <a:r>
              <a:rPr lang="en-US" sz="2800" dirty="0" smtClean="0">
                <a:solidFill>
                  <a:srgbClr val="FF0000"/>
                </a:solidFill>
              </a:rPr>
              <a:t>HIGH </a:t>
            </a:r>
            <a:r>
              <a:rPr lang="en-US" sz="2800" dirty="0" smtClean="0">
                <a:solidFill>
                  <a:srgbClr val="FF0000"/>
                </a:solidFill>
              </a:rPr>
              <a:t>GRADE AND SUCCESS </a:t>
            </a:r>
            <a:r>
              <a:rPr lang="en-US" sz="2800" dirty="0" smtClean="0"/>
              <a:t>increased your self belief and made you believe that you could do anything. You probably worked harder as a result of the </a:t>
            </a:r>
            <a:r>
              <a:rPr lang="en-US" sz="2800" dirty="0" smtClean="0"/>
              <a:t>grade and this success.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DOES </a:t>
            </a: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 smtClean="0">
                <a:solidFill>
                  <a:srgbClr val="FF0000"/>
                </a:solidFill>
              </a:rPr>
              <a:t>RESULTS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TO THE GRADES AND RESULTS IN AP CLASSES AT MASSAPEQUA HIGH SCHOOL?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WHAT ABOUT THE POWER OF </a:t>
            </a:r>
            <a:r>
              <a:rPr lang="en-US" sz="2800" b="1" dirty="0" smtClean="0">
                <a:solidFill>
                  <a:srgbClr val="FF0000"/>
                </a:solidFill>
              </a:rPr>
              <a:t>OTHERS TO CHANGE THESE CONVERSATIONS IN OUR HEADS?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1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758117" y="2857442"/>
            <a:ext cx="430028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FF0000"/>
                </a:solidFill>
              </a:rPr>
              <a:t>COLLEGE COMPLETION</a:t>
            </a:r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r>
              <a:rPr lang="en-US" sz="3100" b="1" dirty="0" smtClean="0"/>
              <a:t>COMPARED WITH </a:t>
            </a:r>
            <a:r>
              <a:rPr lang="en-US" sz="3100" b="1" dirty="0" smtClean="0">
                <a:solidFill>
                  <a:schemeClr val="tx1"/>
                </a:solidFill>
              </a:rPr>
              <a:t>SAT SCORES FOR THE RICHEST TOP 1/3 AND POOREST TOP 1/3</a:t>
            </a:r>
            <a:r>
              <a:rPr lang="en-US" sz="3100" b="1" dirty="0">
                <a:solidFill>
                  <a:schemeClr val="tx1"/>
                </a:solidFill>
              </a:rPr>
              <a:t/>
            </a:r>
            <a:br>
              <a:rPr lang="en-US" sz="3100" b="1" dirty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r>
              <a:rPr lang="en-US" sz="3100" b="1" dirty="0" smtClean="0"/>
              <a:t>The </a:t>
            </a:r>
            <a:r>
              <a:rPr lang="en-US" sz="3100" b="1" dirty="0" smtClean="0"/>
              <a:t>Reason Behind the </a:t>
            </a:r>
            <a:r>
              <a:rPr lang="en-US" sz="3100" b="1" dirty="0" smtClean="0"/>
              <a:t>Graduation </a:t>
            </a:r>
            <a:r>
              <a:rPr lang="en-US" sz="3100" b="1" dirty="0" smtClean="0"/>
              <a:t>Gap: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THE POWER OF OTHERS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 descr="1Graduation_chart1-blog4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75" y="266700"/>
            <a:ext cx="5422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111760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charset="0"/>
              </a:rPr>
              <a:t>HOPE</a:t>
            </a:r>
            <a:endParaRPr lang="en-US" sz="5400" b="1" i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35898" y="1502687"/>
            <a:ext cx="9148658" cy="53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i="1" dirty="0">
                <a:solidFill>
                  <a:srgbClr val="FF0000"/>
                </a:solidFill>
              </a:rPr>
              <a:t>Hope is not all about school!</a:t>
            </a:r>
          </a:p>
          <a:p>
            <a:pPr algn="ctr" eaLnBrk="1" hangingPunct="1"/>
            <a:r>
              <a:rPr lang="en-US" sz="3600" b="1" i="1" dirty="0">
                <a:solidFill>
                  <a:srgbClr val="FF0000"/>
                </a:solidFill>
              </a:rPr>
              <a:t>Hope is dispositional in  regard to </a:t>
            </a:r>
          </a:p>
          <a:p>
            <a:pPr algn="ctr" eaLnBrk="1" hangingPunct="1"/>
            <a:r>
              <a:rPr lang="en-US" sz="3600" b="1" i="1" dirty="0">
                <a:solidFill>
                  <a:srgbClr val="FF0000"/>
                </a:solidFill>
              </a:rPr>
              <a:t>every aspect of lives, even our </a:t>
            </a:r>
            <a:r>
              <a:rPr lang="en-US" sz="3600" b="1" i="1" dirty="0" smtClean="0">
                <a:solidFill>
                  <a:srgbClr val="FF0000"/>
                </a:solidFill>
              </a:rPr>
              <a:t>health. </a:t>
            </a:r>
          </a:p>
          <a:p>
            <a:pPr algn="ctr" eaLnBrk="1" hangingPunct="1"/>
            <a:endParaRPr lang="en-US" sz="3600" b="1" dirty="0"/>
          </a:p>
          <a:p>
            <a:pPr marL="571500" indent="-571500" algn="ctr" eaLnBrk="1" hangingPunct="1">
              <a:buFont typeface="Arial"/>
              <a:buChar char="•"/>
            </a:pPr>
            <a:r>
              <a:rPr lang="en-US" sz="3600" b="1" dirty="0" smtClean="0"/>
              <a:t>HEALTH ISSUES (CANCER PATIENTS)</a:t>
            </a:r>
          </a:p>
          <a:p>
            <a:pPr marL="571500" indent="-571500" algn="ctr" eaLnBrk="1" hangingPunct="1">
              <a:buFont typeface="Arial"/>
              <a:buChar char="•"/>
            </a:pPr>
            <a:r>
              <a:rPr lang="en-US" sz="3600" b="1" dirty="0" smtClean="0"/>
              <a:t>WORK LIFE</a:t>
            </a:r>
          </a:p>
          <a:p>
            <a:pPr marL="571500" indent="-571500" algn="ctr" eaLnBrk="1" hangingPunct="1">
              <a:buFont typeface="Arial"/>
              <a:buChar char="•"/>
            </a:pPr>
            <a:r>
              <a:rPr lang="en-US" sz="3600" b="1" dirty="0" smtClean="0"/>
              <a:t>SOCIAL LIFE</a:t>
            </a:r>
          </a:p>
          <a:p>
            <a:pPr marL="571500" indent="-571500" algn="ctr" eaLnBrk="1" hangingPunct="1">
              <a:buFont typeface="Arial"/>
              <a:buChar char="•"/>
            </a:pPr>
            <a:r>
              <a:rPr lang="en-US" sz="3600" b="1" dirty="0" smtClean="0"/>
              <a:t>MENTAL TRAUMA (DEPRESSION)</a:t>
            </a:r>
          </a:p>
          <a:p>
            <a:pPr marL="571500" indent="-571500" algn="ctr" eaLnBrk="1" hangingPunct="1">
              <a:buFont typeface="Arial"/>
              <a:buChar char="•"/>
            </a:pPr>
            <a:r>
              <a:rPr lang="en-US" sz="3600" b="1" dirty="0" smtClean="0"/>
              <a:t>AGING</a:t>
            </a:r>
            <a:endParaRPr lang="en-US" sz="3600" b="1" dirty="0"/>
          </a:p>
          <a:p>
            <a:pPr algn="ctr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8689351"/>
      </p:ext>
    </p:extLst>
  </p:cSld>
  <p:clrMapOvr>
    <a:masterClrMapping/>
  </p:clrMapOvr>
  <p:transition xmlns:p14="http://schemas.microsoft.com/office/powerpoint/2010/main" spd="med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822" y="4818932"/>
            <a:ext cx="9144000" cy="4572000"/>
          </a:xfrm>
        </p:spPr>
        <p:txBody>
          <a:bodyPr>
            <a:normAutofit/>
          </a:bodyPr>
          <a:lstStyle/>
          <a:p>
            <a:pPr indent="-256032" algn="ctr">
              <a:buNone/>
              <a:defRPr/>
            </a:pPr>
            <a:endParaRPr lang="en-US" dirty="0" smtClean="0"/>
          </a:p>
          <a:p>
            <a:pPr indent="-256032" algn="ctr">
              <a:buNone/>
              <a:defRPr/>
            </a:pPr>
            <a:r>
              <a:rPr lang="en-US" dirty="0" smtClean="0"/>
              <a:t>C. R Snyder:  </a:t>
            </a:r>
            <a:r>
              <a:rPr lang="en-US" i="1" dirty="0" smtClean="0"/>
              <a:t>Rainbows in the Mind</a:t>
            </a:r>
            <a:r>
              <a:rPr lang="en-US" dirty="0" smtClean="0"/>
              <a:t> (2002)</a:t>
            </a:r>
          </a:p>
          <a:p>
            <a:pPr indent="-256032">
              <a:buNone/>
              <a:defRPr/>
            </a:pPr>
            <a:endParaRPr lang="en-US" sz="1800" dirty="0"/>
          </a:p>
          <a:p>
            <a:pPr indent="-256032">
              <a:buNone/>
              <a:defRPr/>
            </a:pPr>
            <a:endParaRPr lang="en-US" dirty="0" smtClean="0"/>
          </a:p>
          <a:p>
            <a:pPr indent="-256032">
              <a:buNone/>
              <a:defRPr/>
            </a:pPr>
            <a:r>
              <a:rPr lang="en-US" dirty="0" smtClean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5" y="2118520"/>
            <a:ext cx="1171890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9800" i="1" dirty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9800" i="1" dirty="0" smtClean="0">
                <a:solidFill>
                  <a:srgbClr val="FF0000"/>
                </a:solidFill>
                <a:latin typeface="Arial Black" pitchFamily="34" charset="0"/>
              </a:rPr>
              <a:t>ope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is 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the measure</a:t>
            </a:r>
            <a:b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 of our </a:t>
            </a: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will to achieve a </a:t>
            </a: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goal</a:t>
            </a:r>
            <a:r>
              <a:rPr lang="en-US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i="1" dirty="0" smtClean="0">
                <a:latin typeface="Arial Black" pitchFamily="34" charset="0"/>
              </a:rPr>
              <a:t>(</a:t>
            </a:r>
            <a:r>
              <a:rPr lang="en-US" i="1" dirty="0" smtClean="0">
                <a:solidFill>
                  <a:srgbClr val="3366FF"/>
                </a:solidFill>
                <a:latin typeface="Arial Black" pitchFamily="34" charset="0"/>
              </a:rPr>
              <a:t>agency</a:t>
            </a:r>
            <a:r>
              <a:rPr lang="en-US" i="1" dirty="0">
                <a:latin typeface="Arial Black" pitchFamily="34" charset="0"/>
              </a:rPr>
              <a:t>)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added to our 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knowledge</a:t>
            </a:r>
            <a:r>
              <a:rPr lang="en-US" i="1" dirty="0">
                <a:latin typeface="Arial Black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of 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what we have to do to achieve that 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goal</a:t>
            </a:r>
            <a:r>
              <a:rPr lang="en-US" i="1" dirty="0">
                <a:latin typeface="Arial Black" pitchFamily="34" charset="0"/>
              </a:rPr>
              <a:t> </a:t>
            </a:r>
            <a:r>
              <a:rPr lang="en-US" i="1" dirty="0" smtClean="0">
                <a:latin typeface="Arial Black" pitchFamily="34" charset="0"/>
              </a:rPr>
              <a:t/>
            </a:r>
            <a:br>
              <a:rPr lang="en-US" i="1" dirty="0" smtClean="0">
                <a:latin typeface="Arial Black" pitchFamily="34" charset="0"/>
              </a:rPr>
            </a:br>
            <a:r>
              <a:rPr lang="en-US" i="1" dirty="0" smtClean="0">
                <a:latin typeface="Arial Black" pitchFamily="34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the ways to the goal</a:t>
            </a:r>
            <a:r>
              <a:rPr lang="en-US" i="1" dirty="0" smtClean="0">
                <a:latin typeface="Arial Black" pitchFamily="34" charset="0"/>
              </a:rPr>
              <a:t>, </a:t>
            </a:r>
            <a:r>
              <a:rPr lang="en-US" i="1" dirty="0" smtClean="0">
                <a:solidFill>
                  <a:srgbClr val="3366FF"/>
                </a:solidFill>
                <a:latin typeface="Arial Black" pitchFamily="34" charset="0"/>
              </a:rPr>
              <a:t>pathways</a:t>
            </a:r>
            <a:r>
              <a:rPr lang="en-US" i="1" dirty="0" smtClean="0">
                <a:solidFill>
                  <a:schemeClr val="tx1"/>
                </a:solidFill>
                <a:latin typeface="Arial Black" pitchFamily="34" charset="0"/>
              </a:rPr>
              <a:t>).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19" y="540718"/>
            <a:ext cx="1146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Hope is not something we made up</a:t>
            </a:r>
            <a:r>
              <a:rPr lang="is-IS" sz="2800" dirty="0" smtClean="0"/>
              <a:t>….It is a deeply researched concept</a:t>
            </a:r>
            <a:endParaRPr lang="en-US" sz="2800" dirty="0"/>
          </a:p>
        </p:txBody>
      </p:sp>
      <p:pic>
        <p:nvPicPr>
          <p:cNvPr id="5" name="Picture 4" descr="C.R.Sny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3" y="4702988"/>
            <a:ext cx="1466497" cy="21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2454" y="369678"/>
            <a:ext cx="10863878" cy="14179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dirty="0"/>
              <a:t>Why Hope </a:t>
            </a:r>
            <a:r>
              <a:rPr lang="en-US" sz="5300" dirty="0" smtClean="0"/>
              <a:t>Matters to YOU now…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1282541" y="1511019"/>
            <a:ext cx="106878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200" dirty="0" smtClean="0"/>
              <a:t>HOPE is a b</a:t>
            </a:r>
            <a:r>
              <a:rPr lang="en-US" sz="3200" dirty="0" smtClean="0"/>
              <a:t>etter </a:t>
            </a:r>
            <a:r>
              <a:rPr lang="en-US" sz="3200" dirty="0"/>
              <a:t>predictor of college completion </a:t>
            </a:r>
          </a:p>
          <a:p>
            <a:r>
              <a:rPr lang="en-US" sz="3200" dirty="0"/>
              <a:t>    than SAT,  ACT,  HS GPA 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Wingdings" charset="2"/>
              <a:buChar char="§"/>
            </a:pPr>
            <a:r>
              <a:rPr lang="en-US" sz="3200" dirty="0"/>
              <a:t>Four times more likely to not finish </a:t>
            </a:r>
          </a:p>
          <a:p>
            <a:r>
              <a:rPr lang="en-US" sz="3200" dirty="0"/>
              <a:t>    college with low hope than low </a:t>
            </a:r>
            <a:r>
              <a:rPr lang="en-US" sz="3200" dirty="0" smtClean="0"/>
              <a:t>ability</a:t>
            </a:r>
          </a:p>
          <a:p>
            <a:endParaRPr lang="en-US" sz="3200" dirty="0"/>
          </a:p>
          <a:p>
            <a:pPr marL="457200" indent="-457200">
              <a:buFont typeface="Wingdings" charset="2"/>
              <a:buChar char="§"/>
            </a:pPr>
            <a:r>
              <a:rPr lang="en-US" sz="3200" dirty="0"/>
              <a:t> Research of Dr. Rose and Dr. </a:t>
            </a:r>
            <a:r>
              <a:rPr lang="en-US" sz="3200" dirty="0" err="1" smtClean="0"/>
              <a:t>Seirup</a:t>
            </a:r>
            <a:r>
              <a:rPr lang="en-US" sz="3200" dirty="0"/>
              <a:t> </a:t>
            </a:r>
            <a:r>
              <a:rPr lang="en-US" sz="3200" dirty="0" smtClean="0"/>
              <a:t>confirms </a:t>
            </a:r>
            <a:r>
              <a:rPr lang="en-US" sz="3200" dirty="0"/>
              <a:t>this statistic </a:t>
            </a:r>
            <a:r>
              <a:rPr lang="en-US" sz="3200" dirty="0" smtClean="0"/>
              <a:t>locally demonstrating that low hope students on probation are at greatest risk of dropping out</a:t>
            </a:r>
            <a:r>
              <a:rPr lang="en-US" sz="3200" dirty="0" smtClean="0"/>
              <a:t>.                                     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                                  Shane </a:t>
            </a:r>
            <a:r>
              <a:rPr lang="en-US" sz="3200" dirty="0">
                <a:solidFill>
                  <a:srgbClr val="FF0000"/>
                </a:solidFill>
              </a:rPr>
              <a:t>Lopez Gallop Poll 2012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035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THINK ABOUT THE PERSON WHO CHANGED THE CONVERSATION IN YOUR HEAD </a:t>
            </a:r>
            <a:r>
              <a:rPr lang="en-US" sz="2800" dirty="0" smtClean="0"/>
              <a:t>FOR </a:t>
            </a:r>
            <a:r>
              <a:rPr lang="en-US" sz="2800" dirty="0" smtClean="0"/>
              <a:t>THE GOOD….CREATING YOUR HOPE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96344" y="5054214"/>
            <a:ext cx="8877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IT CAN BE THE TEACHER, PARENT, COACH OR FRIEND  </a:t>
            </a:r>
          </a:p>
          <a:p>
            <a:r>
              <a:rPr lang="en-US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WHO TOLD YOU---</a:t>
            </a:r>
            <a:r>
              <a:rPr lang="en-US" sz="2800" i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YOU CAN</a:t>
            </a:r>
            <a:r>
              <a:rPr lang="en-US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….</a:t>
            </a:r>
            <a:r>
              <a:rPr lang="en-US" sz="2800" i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OR YOU WILL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49" y="1678120"/>
            <a:ext cx="3918132" cy="2938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931" y="1710680"/>
            <a:ext cx="3411952" cy="2117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69" y="1710680"/>
            <a:ext cx="3869888" cy="2906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630" y="1678121"/>
            <a:ext cx="3994805" cy="26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2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251" y="1311741"/>
            <a:ext cx="9475676" cy="672187"/>
          </a:xfrm>
        </p:spPr>
        <p:txBody>
          <a:bodyPr>
            <a:normAutofit fontScale="90000"/>
          </a:bodyPr>
          <a:lstStyle/>
          <a:p>
            <a:pPr algn="ctr">
              <a:lnSpc>
                <a:spcPct val="60000"/>
              </a:lnSpc>
            </a:pPr>
            <a:r>
              <a:rPr lang="en-US" sz="4000" dirty="0" smtClean="0"/>
              <a:t>Man is the only animal that can</a:t>
            </a:r>
            <a:br>
              <a:rPr lang="en-US" sz="4000" dirty="0" smtClean="0"/>
            </a:br>
            <a:r>
              <a:rPr lang="en-US" sz="4000" dirty="0" smtClean="0"/>
              <a:t>imagine his own </a:t>
            </a:r>
            <a:r>
              <a:rPr lang="en-US" sz="4000" dirty="0" smtClean="0"/>
              <a:t>future.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The belief that we can positively shape that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future is called hope.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877416"/>
              </p:ext>
            </p:extLst>
          </p:nvPr>
        </p:nvGraphicFramePr>
        <p:xfrm>
          <a:off x="1608382" y="4441716"/>
          <a:ext cx="9997016" cy="178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508"/>
                <a:gridCol w="49985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Harvard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Hartwick</a:t>
                      </a:r>
                      <a:endParaRPr lang="en-US" dirty="0"/>
                    </a:p>
                  </a:txBody>
                  <a:tcPr marL="121920" marR="121920"/>
                </a:tc>
              </a:tr>
              <a:tr h="683642"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baseline="0" dirty="0" smtClean="0"/>
                        <a:t> 1/3 Class Average Math SAT=753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r>
                        <a:rPr lang="en-US" baseline="0" dirty="0" smtClean="0"/>
                        <a:t> 1/3 Class Average Math SAT=674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1/3 Class Average Math SAT=472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 1/3 Class</a:t>
                      </a:r>
                      <a:r>
                        <a:rPr lang="en-US" baseline="0" dirty="0" smtClean="0"/>
                        <a:t> Average Math SAT=581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1/3 Class Average Math SAT=407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4852" y="3408973"/>
            <a:ext cx="92640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Relative Simplified Academic Competitiveness of Both Schools:</a:t>
            </a: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57" y="2959100"/>
            <a:ext cx="10791241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CHANGED THE CONVERSATION IN YOUR HEAD?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1871"/>
            <a:ext cx="5421918" cy="448117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TAKE A MINUTE AND REFLECT:</a:t>
            </a:r>
          </a:p>
          <a:p>
            <a:endParaRPr lang="en-US" dirty="0"/>
          </a:p>
          <a:p>
            <a:r>
              <a:rPr lang="en-US" dirty="0" smtClean="0"/>
              <a:t>SHARE THIS WITH A PARTNER</a:t>
            </a:r>
          </a:p>
          <a:p>
            <a:endParaRPr lang="en-US" dirty="0"/>
          </a:p>
          <a:p>
            <a:r>
              <a:rPr lang="en-US" dirty="0" smtClean="0"/>
              <a:t>WHAT NEXT?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483" y="2620133"/>
            <a:ext cx="4365526" cy="25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03" y="474383"/>
            <a:ext cx="99043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LET’S FIND OUT HOW EASILY HOPE </a:t>
            </a:r>
          </a:p>
          <a:p>
            <a:r>
              <a:rPr lang="en-US" sz="4400" dirty="0" smtClean="0"/>
              <a:t>CAN RISE </a:t>
            </a:r>
            <a:r>
              <a:rPr lang="en-US" sz="4400" dirty="0" smtClean="0"/>
              <a:t>OR </a:t>
            </a:r>
            <a:r>
              <a:rPr lang="en-US" sz="4400" dirty="0" smtClean="0"/>
              <a:t>FALL </a:t>
            </a:r>
            <a:r>
              <a:rPr lang="en-US" sz="4400" dirty="0" smtClean="0"/>
              <a:t>IN ALL OF US</a:t>
            </a:r>
            <a:r>
              <a:rPr lang="is-IS" sz="4400" dirty="0" smtClean="0"/>
              <a:t>…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28" y="1920933"/>
            <a:ext cx="3726463" cy="4635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56" y="2342240"/>
            <a:ext cx="3738096" cy="3738096"/>
          </a:xfrm>
          <a:prstGeom prst="rect">
            <a:avLst/>
          </a:prstGeom>
        </p:spPr>
      </p:pic>
      <p:pic>
        <p:nvPicPr>
          <p:cNvPr id="2" name="Picture 1" descr="10-19-15-Blog-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98" y="2049698"/>
            <a:ext cx="5747451" cy="41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617" y="215118"/>
            <a:ext cx="9530880" cy="1375559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Lucida Calligraphy" pitchFamily="66" charset="0"/>
                <a:hlinkClick r:id="rId3"/>
              </a:rPr>
              <a:t>EXTRA CREDIT IN LIFE</a:t>
            </a:r>
            <a:br>
              <a:rPr lang="en-US" sz="4800" dirty="0" smtClean="0">
                <a:solidFill>
                  <a:schemeClr val="tx1"/>
                </a:solidFill>
                <a:latin typeface="Lucida Calligraphy" pitchFamily="66" charset="0"/>
                <a:hlinkClick r:id="rId3"/>
              </a:rPr>
            </a:br>
            <a:r>
              <a:rPr lang="en-US" sz="4800" dirty="0" smtClean="0">
                <a:solidFill>
                  <a:schemeClr val="tx1"/>
                </a:solidFill>
                <a:latin typeface="Lucida Calligraphy" pitchFamily="66" charset="0"/>
                <a:hlinkClick r:id="rId3"/>
              </a:rPr>
              <a:t>Seligman’s </a:t>
            </a:r>
            <a:r>
              <a:rPr lang="en-US" sz="4800" dirty="0" smtClean="0">
                <a:solidFill>
                  <a:schemeClr val="tx1"/>
                </a:solidFill>
                <a:latin typeface="Lucida Calligraphy" pitchFamily="66" charset="0"/>
                <a:hlinkClick r:id="rId3"/>
              </a:rPr>
              <a:t>Gratitude Letter</a:t>
            </a:r>
            <a:endParaRPr lang="en-US" sz="4800" dirty="0" smtClean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45652" y="2133611"/>
            <a:ext cx="64335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GRATITUDE IS THE GATEWAY TO HAPPINESS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/>
              <a:t>HOMEWORK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Properly Thanking the Person Who Created Your Hope:</a:t>
            </a:r>
          </a:p>
          <a:p>
            <a:pPr marL="571500" indent="-571500" algn="ctr">
              <a:buFont typeface="Arial"/>
              <a:buChar char="•"/>
            </a:pPr>
            <a:r>
              <a:rPr lang="en-US" sz="3200" dirty="0" smtClean="0"/>
              <a:t>Write It</a:t>
            </a:r>
            <a:endParaRPr lang="en-US" sz="3200" dirty="0"/>
          </a:p>
          <a:p>
            <a:pPr marL="571500" indent="-571500" algn="ctr">
              <a:buFont typeface="Arial"/>
              <a:buChar char="•"/>
            </a:pPr>
            <a:r>
              <a:rPr lang="en-US" sz="3200" dirty="0" smtClean="0"/>
              <a:t>Send it </a:t>
            </a:r>
            <a:endParaRPr lang="en-US" sz="3200" dirty="0"/>
          </a:p>
          <a:p>
            <a:pPr marL="571500" indent="-571500" algn="ctr">
              <a:buFont typeface="Arial"/>
              <a:buChar char="•"/>
            </a:pPr>
            <a:r>
              <a:rPr lang="en-US" sz="3200" dirty="0" smtClean="0"/>
              <a:t>Deliver and Read It</a:t>
            </a:r>
          </a:p>
        </p:txBody>
      </p:sp>
      <p:sp>
        <p:nvSpPr>
          <p:cNvPr id="20486" name="AutoShape 6" descr="data:image/jpeg;base64,/9j/4AAQSkZJRgABAQAAAQABAAD/2wCEAAkGBwgHBhUIBxQWFhUXGSEbGRgYFyIdIRoiGx0dICMeJSElHioiHCQlIB8aIjEhJS0rLi8uGyAzODUsNygtLisBCgoKDgwNGg8QGzUkHyU0ODc3NzUsNzI3NzgvKyw3Nzc3Nyw0KzU3NDAyMjQ4NDQ3NzQzNDc1KzcxNzM4KzQwNP/AABEIAMkA+wMBIgACEQEDEQH/xAAcAAEBAQADAQEBAAAAAAAAAAAABwYEBQgDAQL/xABCEAABAgQDBgMGBAMGBgMAAAABAAIDBAYRBSExBxJBUWFxEyKBFBUyQmJyI1KCkRZDsQgkM6HB0ReSorLh8FNzg//EABcBAQEBAQAAAAAAAAAAAAAAAAAEBQP/xAAdEQEBAAEEAwAAAAAAAAAAAAAAAQIDBBEhBRIT/9oADAMBAAIRAxEAPwC4oiICIiAiIgIiICIiAiIgIiICIiAiIgIiICLFVhtPpul96DEieNGGXhQsyDycfhZ2OfRR3GNqVaVbPCSwIOgg/DDlwXPPd9t7Lm3dCC+VJVuBUxB8TGo7GHgzV7uzRdx72ssVL7dKUiwXPismGEOADSwEuBOZycQLZkgntfRYTAdilS4xHE3UURsAON3bzvEin9ju5jiXXHJVPBdk9I4VJOl3QPGc5pa6JFO87MWNtAw65tAPVBr8NxCUxSRZPYe8PhvF2uboR/pyIOYK5K8tYtitWbN40ek5eO5rN8PY8ZHdN7OYflDst4Z5t73smxmsn1TTngYjE3pmCbPvbec35X2467pPNvXMKCiIgIiICIiAiIgIiICIiAiIgIiICIiAiIgIiICLK1btAp2lGFuIRQ6KP5MPzP8AUaN7uIUSqXahVVZzgw7AGxILHZCHAuYj+7wN70bYc7oLPWO0inaUY6HMxBEjD+TDILr/AFcGfqz5AqK1BtMq+t5n3ZgzXQmu0hS9y93d4G8QONt0W1C7ykdhs/NxBNVXE8NpzMKGd556Od8LfTe9FasAp7CKdlPZcGgsht42GburnHNx7lBFqQ2FzcyBM1VE8JuvhQyC/sXfC303u4Vop+ncIpyT9lwWC2G3jbV3Vzjm49yu1WJ2mbQZeh5NjRDdEjRQfDbozK1y53S48oz7Xug2UeNCl4JjTDg1rRcucbADmScgugwWuqbxzGXYRhUw2JFaCbAGzgNd11t11uh/oV52xjE6orGN42PR3CGcxDGTRyswZers+64wl41PR4eMYIS2LBIde9721v0tcEcQSu82+pcblwmu70pnMOe1O/tH4EyLhsDHoY8zHeE882uu5v7ODv8AnUp2c1IaWq6DiTj+Hfci/Y/I8OGTrc2hejJ9kntL2cO9kyEeHdt/kiNNwD2e2x5i/NeUY8GJLx3QI4LXNJa4HUEGxB7FcFL28CCLhfqnmw+pff1GtlY7rxpY+G65zLfkPbd8t+JYVQ0BERAREQEREBERAREQCvwZi6/UQEREBERARdFVNX4HSst42MxQ028sMZvd2br6mw6qJVVthx+o4/u2lIb4LXZDcG9Gf2t8HZtz1QWSsa6wGkYF8TiAxLeWCyxe70v5R9TrBRCodq1WVbHOH4Cx0FrtGQAXRHDq4C//ACgLm0rsUxvF4wnanf4DHHec2+/FdfM31a0nmSTzCutP0/hVOSIk8GhNht421cebnHNx6koIlSGw/EJ6IJyrInhNOZhMIdEdfm7Nrf8AqPZWamaUwSl5bwMFgtZf4navd3ccz20HABd0iAiIgLIbVKZbU9HRZeG28WGPEhc95ovuj7hdvqDwWvRB5Uwia9skGxTro7uP99fVfxP4pJSoMOMd48WjP9+AWurjZbULKqiClmXl5l28SHBohEm7mm5uADciw0Ns7LYUTsZwXBGiZx7dmo3Jw/Db0DT8fd2WmQV13t9JJO2bPHY/S5W9Ou/s4tm/c0y8vPgeL5IZacjYXcHaG4sCBxbwvnitvdNnCKu96QB+HMje6B7cnj18ru7ivSrWtY3dYLAcAsrtMpX+LqUiSEIDxW+eETlZzeF/qBLfXooWkgWxiohT9cQxGNocf8F99BvEbp9HhoudAXL1QvD72xIMUseC1zTYg5EEf0IXrLZbU5quj4c7HN4rPw4v3N+b9Td13ckcEGuREQEREBERAREQEREBERARcbEcQk8Lk3TmIxGw4bdXONgP/eSita7bosd5kKLYbk28Z7bk303GHnzcP0oK7UNSYPTcp7TjUZkMcATdzvtaPM70CilVbaMZxia930bDdDDjZrt3fiv7NsQ3jl5j1C+NObI6kqmZ961dFfBDzc7/AJor/QnycvNmPyq0UrRuBUpA8PB4Qa4izojvM93d3+gsOiCP0rsZxjHI/vStIr4e+buZvb0Z+WrnG4bw13jwsOFlpqlMDpiB4WCwWw76u1c7u45ntou6RAREQEREBERAREQEREBERB502/0kMKxtuPybbQ5g2icmxAL/APWM+7XFdRsVqx9O1Y2UjutAmSIbwdA75HdLE2PCziTovQlcU7CqmmI2FRLbzm3YT8r25tP75HoSvH0aFFlZgwYoLXtJBByIINiO4KD2+iyuzGpP4oo6DPRHXitHhxee+zIk8t4Wd+papAREQEREBERARFjK42k4FSDDCju8WPwgwyLj7jowd8+QKDYve2GwviEAAXJOQAHFS2tdtOD4Q10rT1pmN+b+U099X9m5fUFhZnFq62uTXscgzwpW9nBt2wx979Yh0O6L8CGqkUTshwKnIgnJ7+8xxaxeBuNPNrOfVxOgtZBM8Lpittqc83EMaiOZLkkiI8WaAeEOHcX75DLN11aKQ2f09ScMOw+EHReMaJZz/Q2s0dG2WqRAREQEREBERAREQERZurK5p+k4Z97RR4lriEzzPdyy+W9tXWHVBpEWO2cV3DriSfGbAiQXQyAb+Zhv+V9hcjiLC1xzWxQEREBERAXmfb3gHums/eEFtocy3fy0322D/X4XHq9emFl9o1JQqxpp8gbCK3zwXHg8A2B6HQ978EEF2L1d/DVUiWm32l5jyPucmu+R/ofKTlk4k6L1EvEMzLxpSZdLTLS17HFrmnUFpsQexXp/Y1WDanpgS8y68xLgMiX1cLeV/W4FieYPMIN+iIgIi+cxHgysAx5lzWNaLlziAAOZJyCD6LqKlqXCKXkfbMaihjTk0auceTWjM/6cbKbVrttlJRxkaSb40S9vFcDuD7Rk5565D7lmKd2aVPXWIe+qziRIbHcX/wCK4cmsItDbrqB0aQUH1xzaXVVdYgcGoqE+Gx2Xl/xCNCXPvuwm6aEW/Mb2XeUTsRgwIon6xeIr9fBaTu3+t2r+wsOrgqhgGA4RS2F+x4UxsKGM3G+bj+ZzjmT1OmgsFjqv2wYFgjvZMI/vce9t2GfID1fY37Nv6IKBLQJXD5VsCWa2HDaLNa0BrWjkAMgvuoYaervaQ4TdVRPY5PXw823Azv4ZN7/VEOWouFX6ZwmBgeCQ8PlIkSKxg8r4j98kd9LDQAZAIO0REQEREBERARF1NRVLg9NSntONRmwxwBN3Ot+Vozd6BB2yzFXV5T9It3cVi/iWuITBvPPpo2/NxAU9mK4rLaBMOkKEgGBAORmH5Efqzaz7W7zuN1zJKgaPoaEMaraYEeNcuvFPlc7Xyw83RD1dfnYIOA7Gtom0g7uAs9ik3G3iklpcOe/8Tv8A8wBwJ4pEp3Z9s8PtFVRTOTeu44bxJ1/w72F+cQr4T20Ora6mzhVAwHQoWhim28BzLvhhdhd3I8F3FNbHMGwiH71rKKI8Qed+87dhN4kuJsX53JLrA8Qg6llcV1WcT2ag5US0u3IRC1vD63DcH2tBI5qu01BxiBgkOFUURkSYA874Ys059hnbWwA6BTKpdsclJkYPQkDxnjytIYfDFuDGNs5/pYcrpTOA7UcUxqHjeNzfs7Q4EwSb3be+6YTLMsRcXcd7TjmgsKIiAiIgIi/CQBcoIZ/aEo+FCDapkW2JIZHA4k/C/wDy3T+nqpps+qmNSFTQ8TZmz4IrfzMdr6jJw6tCsW1PahTnuqNgEo32p0RpY4tNobOu9nvOBsRu3FxqLWXnlB7fgRocxAbHgEOa4BzSNCCLg+oX0Ud2BVr7fI/wxiDvxIQvBJ+Zg1b1Lb5fT9qsSCdbTNpn8KTTcHwmEY008AgEHdbvZNyGbyT8o/fgsR/w62g1xuzVWTIhtvcMiG5brmITAGNNuoPNb/bBSTqjpz2yRuJmWvEhFupAzcwHW5sCOrRzXO2XVa2rqVZNRSPGh+SMPqA+Ls4Wdlle44IP6oygMAo6VDpZgfFGbo8QAu62PyDoPW+q6GrdsOD4TMGQwJpnI+g8M+S/LeFy49Gg8rhd3WtFzVXTTYcxOxYMqG2dAhADfN8yXXzFrDdIIyushHqKitnTDh9GwRNTZyPhkvPH4oljpn5Gfs3VB1oo+u9okQTtXxvZZbUQbEEDXKHwPWId4cl9IlSbPtm0T2amYPtc1axiBwdY6WMQ5C/KGLZZ2XynsErurJMztcTjMPlDYmGSGix4Fu8P2iOJudFmoOK4Rg2IDD9mMq+Zmsx7VFh+I7lvQmfCzX4y0Za31Qdjj8KrqslveVczLMPkibiG/wApIGdmwh54rsrjfz1IyXxwyvouF4eKa2YS8ZxJ3jFijxIjnGwLhDF2sGQ6dOK0OCbJcZqOdGMbRJh7nH+U113W5F3wsGvlYOOoKq1PU5g9NyplsEgthNOZtcl3dxJc71KDg0JFqeLgYNYMhtjXy3CLkHPzADdaRpkT6cdGiICIiAvlNTMCTl3TM25rGNF3OcQAAOJJyCxdabT8Dpq8pLn2iZ0bBhm9nXtZzhcN7ZnoslKUrV20aa9vrl75WUBuyWb5SR1GrfuiXdrYAHIORUe1yYxKd9x7PYLo8dxsIpbkOrWnUD8z7AWvYhfPAtlkOFEdUO0yYEZ48xDoh3G2/O82vbTdFm9wv6n67o2goPumhoDY8Z2X4R3mknTeiZuiHk1t+VwuolaIrjaNNtnq0iul4AN2wyLG3JsPRmVxvP8ANpk5B2lRbXYRc3AdnUExYh8jHCH5W5fJDtc25kAC2hC+NO7I8Rxme99bRYznudn4Qfc9nPGTQM/KzLqNFpo8zQmyaRLYIa2KR8LfPGidyT5Qdc91vJYaNiNd7W4hgYa32WS0JuQ1w0Ic+14p18rRu87aoNRUu1Wl6PlfdVMw2xXsyDIVmwmHq4anj5Qbm9yFlZalq72ovE9UkX2eXDvKxzC31ZDyvy3nm/Uqj0Vswp+lAI7W+NHH82IAbH6W6M/zPVbdBnKPorBKRltzCoY3y0B8V2b3268ATnutsFo0RAREQEXU1HUuD0zJ+1Y1GbDHAHNzujWjN3ppxUHrXbVjGLPMtTl5aDpvZGI71zDP05/UgsNZ7Q8ApBm5PP34vCDDsX9znZo7+gKgFdbTccq5xgOPgy//AMLDr9zrAv7ZDTLisU97ojy+ISSTck5kk8VoKYomoaoigYTAcWH+a4bsMc/McjbkLnogzq0NLUVUFVknBYJcxpAdEcQ1rb9Sc7akNuemat1JbEsCwxgjY+TMxMjbNsNp7A3d+o2PJU6UlZeSlmy0mxrGNFmtaAAByAGQQY/Zns+laJkCYpbFmH33oobawNvI067txfqeC2yIgKKQms2a7X/CYN2TnwLDRrCTkOXlf6BsRWtYXbJTIqOjIjoQvFgXiw7andHmb6tvlzDUG4iw2RYRhxBcEWI5gqX1bjUhsthwpCl8O3nxRk8A2voGl9i+I7IeW4ytzWh2T1KanoyFMR3b0aH+HF57zdCfubuu7k8lsUEOlKArDaFHGJ1zHdAhXuyABmAeTL2hZZXdd3MKs0zTGD0vJeyYLCDAfidq5/Vzjmf6DhZdwiAiIgIiICxVeYTV+PTTMNwKPDlpVzfxYoJ8S+flAHC1tCL3NzwO1XHxGDHmZB8CUiGE9zSGxA0O3CRk6xyNjnYoJuJChtkWHiaj2iTNvKXWdFebfKNIbeF8hwJJWViTldbXHmDJt9kkCbEm9nDq74op6NAbpe2q0mEbJ8KwmdiY/W0z7U4eYmL5WD6n7zjv9ibdDkuLVW19gmG4Js/hePFPla8MO6CODGWBfkDnk0WHxBB32CUvR2y/DveGIPZ4ts48X43GxuIbcyOPlZc21JsspjO06oqwm3YRs5l4gGjo5A3rc8/JCBsc3G/KxX0prZJiWOTYxjaLGfEcc/B3yTnwc75QPyM05jRV3CsKw/B5QSmFQmQmD5WNAHc8z1OaCZ0jsalZeZ96VhEM1Gd5iwklm8eLiTvRT3sOhVWhw2QoYhwgAALAAWAA4AcF/SICIiAi/mI9kNhiRCABmSTYBTCtNtGCYOwy+AWmo2lxcQ293fP2bl1CCj4niUlhMk6dxKI2HDbq55sB/wCTwHFResdup3nStJQ8tPHij/th/tYuP6VJ6lqnGqnmvaMZjOfndrL2Yy/5W6DlfXmSuXSlDVDVb74TBO5exiv8rB+rjbk256IOmxPEp7FpwzmJxHxIh1c9xJ7dB0GQWjpDZzUdV2iyUPcgn+dE8rfTi/8ASCOoVvovZBgFPMEfEgJqN+Z7fI37WXIy5m57aKitaGt3W5AIJtR+xvAMCIj4p/e4v1tswdmXN+7iewVJY1rG7rBYDQBfqICIiAiIgL8IDhYr9RBBNnj4lEbYY9LMN4MYloF9LNMSGczrund/Ur2ont4w6YwjHpOspEZsc1rvuY7fZfuN4egViwufgYphsPEJQ3ZFY17T0cAR/VBykREBERAREQEREGI2iUHM1rFhMM4+DBZ8cEMDg43+K9xZ1jbPeGlgM79vSVG4JSUp4GEQwHEeaI7N7+7v9BYdFoEQEREBEXQVVWOBUpA8TGYoa4i7YY8z3dmj+psOqDv1gK62rYHSrjKQD7RMD+Ww5NP1u0H2i55gKQ1ztdxuo3OlcNJlpe+jD53D6njT7W2HA3U8gwokeKIUAFzibAAXJJ4AcUGnrGv8fq6Ju4jE3YXCDDu1nqL+c9XXtwsuqp2nMWqWd9kwWE6I7iRkGg8XOOTR3VPoXYjNzbhOVcTDZqILHDfd9xzDB0Gf2q54VhUhg0mJPCoTIUMaNYLDueZ6nMoJxRGxjB8HYJqod2ZjZHdI/CaeQB+Pu7LoFUWMbDYGQwABoBlZf0iAiIgIiICIiAiIgIiIOlrPAYdS0xHwmJa72HcJ+V4zafRwF+l1PNgGPxnSMalcSuIss4lrXahpdZzf0v8A+9V1QnaPLRaB2nQKvkhaDGdeIBz0itt9TTvC/wA1zwQXZF85aPCmpdsxLkOY9oc1w0IIuCO4X0QEREBERAREQERfOYjwZWAY8y5rGNFy5xAAHMk5BB9FwsXxbD8FkjOYrFZCYPmcbeg4k9BmpbW22/D5FrpOlm+NE08VwtDHUDV/+Q43IUNx3HsVqGc9sxqM6K/QF2gHIAWDR0ACCp1rtxnZmK6UpNohw8x4z23e7q1pyaO4J7KQTc1MTswZmce573Zuc9xc49ycyu1palMZqud9lwaGXfmecmM+52g7angCr5Qex/CKe3ZzGbTMcWIuPw2EflafiP1O5ZAIJHRGyzHqqDZpw8CXOfivGbhzY3V3fIdV6Ao2gsBpCHvYZD3opFjGfm88wDbyjoLLUIgIiICIiAiIgIiICIiAiIgIiICztfUvAq6mYmGRLb/xQnH5XtBsexzaejitEiCTbB6njTElEpTFco0rfcB13AbFp6sdl2cBwVZUN2nSUxQm0GBXGHC8KK+0Voy827Zzf1suQfzAnkrVh87L4jIsnpN29DiNDmnmHC4QchERAREQEWcq+tcDpGV8XFYnnPwwm5vd2HAdTYdVAK92rYzVTTKSt5eXORhsdcv+91hcfSLDPO6Cv11tZwOmQ6VkSJiYGW4w+Vp+p+mX5Rc87aqBVZW+P1bFvi8W7AbthM8rG+nHu4k9V0MrLR5yYEvKMc97jZrWguJPIAZlVSkth+MYkBMVC/2Zn5AA6IR++6zubnoglslJzU/MCWkIb4jzo1jS5x7AC5VkobYfEjNbO1e4tGREBhzP3u4dm59Qq7S9KYLSsp7PgsIMv8Tzm9/3OOZ7aDgAu7QcXDMOk8KkmyWGw2w4bRYNaLAf7nrqVykRAREQEREBERAREQEREBERAREQEREBERB0tZYDCqamY2ExbXew7hPyvGbXejrelwpxsCqCYZDj0ji3liS7iWNccwLkPZ+l+f6zwCsKhe2SUj0hW8rWmEixcbPAyBc0WIP/ANkMlv6SUF0RcPD8TlJ/CGYrBcPCewRA4mwDSL3PKw15KY1ztrw3C7ylMBsxF4xDfw29uMQ9rDqdEFJxzHcLp+S9sxmMyEzgXHMnkBq49ACVDq622zk8TJ0mDBZoYzgN932jMMHXN32qaT8/jdW4wHzbokxHebNAFz2a0CwHRoAVMpDYXPTsL2iqIhgA6QodnP8AV2bW9hveiCTkz2L4hc+JGjRD1e95P7lxVDpXYtUWLuEXF7SsO+e/m8jowacvMR2KvVM0jgVLwPCwaC1htYvOb3d3HM9tOi7xBm6QojAqRl9zCofnI80V/me714D6W2HRaREQEREBERAREQEREBERAREQEREBERAREQEREBERAWer2mIdXUxEwl5DXGzobj8r25g9jm09HFaFEEH/AOG+0SdwaBT07MQmSsMkENiE5E3JcAB4ls91pP7arcwtkNKMwJuFOY4+YPfFuPEeQCLF1jutz+Ftv6336IOop6mcFpyWEDBoDIeVi4DzO+5x8zvUrt0RAREQEREBERAREQEREBERAREQEREBERAREQEREH//2Q=="/>
          <p:cNvSpPr>
            <a:spLocks noChangeAspect="1" noChangeArrowheads="1"/>
          </p:cNvSpPr>
          <p:nvPr/>
        </p:nvSpPr>
        <p:spPr bwMode="auto">
          <a:xfrm>
            <a:off x="84667" y="-38417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ta:image/jpeg;base64,/9j/4AAQSkZJRgABAQAAAQABAAD/2wCEAAkGBwgHBhUIBxQWFhUXGSEbGRgYFyIdIRoiGx0dICMeJSElHioiHCQlIB8aIjEhJS0rLi8uGyAzODUsNygtLisBCgoKDgwNGg8QGzUkHyU0ODc3NzUsNzI3NzgvKyw3Nzc3Nyw0KzU3NDAyMjQ4NDQ3NzQzNDc1KzcxNzM4KzQwNP/AABEIAMkA+wMBIgACEQEDEQH/xAAcAAEBAQADAQEBAAAAAAAAAAAABwYEBQgDAQL/xABCEAABAgQDBgMGBAMGBgMAAAABAAIDBAYRBSExBxJBUWFxEyKBFBUyQmJyI1KCkRZDsQgkM6HB0ReSorLh8FNzg//EABcBAQEBAQAAAAAAAAAAAAAAAAAEBQP/xAAdEQEBAAEEAwAAAAAAAAAAAAAAAQIDBBEhBRIT/9oADAMBAAIRAxEAPwC4oiICIiAiIgIiICIiAiIgIiICIiAiIgIiICLFVhtPpul96DEieNGGXhQsyDycfhZ2OfRR3GNqVaVbPCSwIOgg/DDlwXPPd9t7Lm3dCC+VJVuBUxB8TGo7GHgzV7uzRdx72ssVL7dKUiwXPismGEOADSwEuBOZycQLZkgntfRYTAdilS4xHE3UURsAON3bzvEin9ju5jiXXHJVPBdk9I4VJOl3QPGc5pa6JFO87MWNtAw65tAPVBr8NxCUxSRZPYe8PhvF2uboR/pyIOYK5K8tYtitWbN40ek5eO5rN8PY8ZHdN7OYflDst4Z5t73smxmsn1TTngYjE3pmCbPvbec35X2467pPNvXMKCiIgIiICIiAiIgIiICIiAiIgIiICIiAiIgIiICLK1btAp2lGFuIRQ6KP5MPzP8AUaN7uIUSqXahVVZzgw7AGxILHZCHAuYj+7wN70bYc7oLPWO0inaUY6HMxBEjD+TDILr/AFcGfqz5AqK1BtMq+t5n3ZgzXQmu0hS9y93d4G8QONt0W1C7ykdhs/NxBNVXE8NpzMKGd556Od8LfTe9FasAp7CKdlPZcGgsht42GburnHNx7lBFqQ2FzcyBM1VE8JuvhQyC/sXfC303u4Vop+ncIpyT9lwWC2G3jbV3Vzjm49yu1WJ2mbQZeh5NjRDdEjRQfDbozK1y53S48oz7Xug2UeNCl4JjTDg1rRcucbADmScgugwWuqbxzGXYRhUw2JFaCbAGzgNd11t11uh/oV52xjE6orGN42PR3CGcxDGTRyswZers+64wl41PR4eMYIS2LBIde9721v0tcEcQSu82+pcblwmu70pnMOe1O/tH4EyLhsDHoY8zHeE882uu5v7ODv8AnUp2c1IaWq6DiTj+Hfci/Y/I8OGTrc2hejJ9kntL2cO9kyEeHdt/kiNNwD2e2x5i/NeUY8GJLx3QI4LXNJa4HUEGxB7FcFL28CCLhfqnmw+pff1GtlY7rxpY+G65zLfkPbd8t+JYVQ0BERAREQEREBERAREQCvwZi6/UQEREBERARdFVNX4HSst42MxQ028sMZvd2br6mw6qJVVthx+o4/u2lIb4LXZDcG9Gf2t8HZtz1QWSsa6wGkYF8TiAxLeWCyxe70v5R9TrBRCodq1WVbHOH4Cx0FrtGQAXRHDq4C//ACgLm0rsUxvF4wnanf4DHHec2+/FdfM31a0nmSTzCutP0/hVOSIk8GhNht421cebnHNx6koIlSGw/EJ6IJyrInhNOZhMIdEdfm7Nrf8AqPZWamaUwSl5bwMFgtZf4navd3ccz20HABd0iAiIgLIbVKZbU9HRZeG28WGPEhc95ovuj7hdvqDwWvRB5Uwia9skGxTro7uP99fVfxP4pJSoMOMd48WjP9+AWurjZbULKqiClmXl5l28SHBohEm7mm5uADciw0Ns7LYUTsZwXBGiZx7dmo3Jw/Db0DT8fd2WmQV13t9JJO2bPHY/S5W9Ou/s4tm/c0y8vPgeL5IZacjYXcHaG4sCBxbwvnitvdNnCKu96QB+HMje6B7cnj18ru7ivSrWtY3dYLAcAsrtMpX+LqUiSEIDxW+eETlZzeF/qBLfXooWkgWxiohT9cQxGNocf8F99BvEbp9HhoudAXL1QvD72xIMUseC1zTYg5EEf0IXrLZbU5quj4c7HN4rPw4v3N+b9Td13ckcEGuREQEREBERAREQEREBERARcbEcQk8Lk3TmIxGw4bdXONgP/eSita7bosd5kKLYbk28Z7bk303GHnzcP0oK7UNSYPTcp7TjUZkMcATdzvtaPM70CilVbaMZxia930bDdDDjZrt3fiv7NsQ3jl5j1C+NObI6kqmZ961dFfBDzc7/AJor/QnycvNmPyq0UrRuBUpA8PB4Qa4izojvM93d3+gsOiCP0rsZxjHI/vStIr4e+buZvb0Z+WrnG4bw13jwsOFlpqlMDpiB4WCwWw76u1c7u45ntou6RAREQEREBERAREQEREBERB502/0kMKxtuPybbQ5g2icmxAL/APWM+7XFdRsVqx9O1Y2UjutAmSIbwdA75HdLE2PCziTovQlcU7CqmmI2FRLbzm3YT8r25tP75HoSvH0aFFlZgwYoLXtJBByIINiO4KD2+iyuzGpP4oo6DPRHXitHhxee+zIk8t4Wd+papAREQEREBERARFjK42k4FSDDCju8WPwgwyLj7jowd8+QKDYve2GwviEAAXJOQAHFS2tdtOD4Q10rT1pmN+b+U099X9m5fUFhZnFq62uTXscgzwpW9nBt2wx979Yh0O6L8CGqkUTshwKnIgnJ7+8xxaxeBuNPNrOfVxOgtZBM8Lpittqc83EMaiOZLkkiI8WaAeEOHcX75DLN11aKQ2f09ScMOw+EHReMaJZz/Q2s0dG2WqRAREQEREBERAREQERZurK5p+k4Z97RR4lriEzzPdyy+W9tXWHVBpEWO2cV3DriSfGbAiQXQyAb+Zhv+V9hcjiLC1xzWxQEREBERAXmfb3gHums/eEFtocy3fy0322D/X4XHq9emFl9o1JQqxpp8gbCK3zwXHg8A2B6HQ978EEF2L1d/DVUiWm32l5jyPucmu+R/ofKTlk4k6L1EvEMzLxpSZdLTLS17HFrmnUFpsQexXp/Y1WDanpgS8y68xLgMiX1cLeV/W4FieYPMIN+iIgIi+cxHgysAx5lzWNaLlziAAOZJyCD6LqKlqXCKXkfbMaihjTk0auceTWjM/6cbKbVrttlJRxkaSb40S9vFcDuD7Rk5565D7lmKd2aVPXWIe+qziRIbHcX/wCK4cmsItDbrqB0aQUH1xzaXVVdYgcGoqE+Gx2Xl/xCNCXPvuwm6aEW/Mb2XeUTsRgwIon6xeIr9fBaTu3+t2r+wsOrgqhgGA4RS2F+x4UxsKGM3G+bj+ZzjmT1OmgsFjqv2wYFgjvZMI/vce9t2GfID1fY37Nv6IKBLQJXD5VsCWa2HDaLNa0BrWjkAMgvuoYaervaQ4TdVRPY5PXw823Azv4ZN7/VEOWouFX6ZwmBgeCQ8PlIkSKxg8r4j98kd9LDQAZAIO0REQEREBERARF1NRVLg9NSntONRmwxwBN3Ot+Vozd6BB2yzFXV5T9It3cVi/iWuITBvPPpo2/NxAU9mK4rLaBMOkKEgGBAORmH5Efqzaz7W7zuN1zJKgaPoaEMaraYEeNcuvFPlc7Xyw83RD1dfnYIOA7Gtom0g7uAs9ik3G3iklpcOe/8Tv8A8wBwJ4pEp3Z9s8PtFVRTOTeu44bxJ1/w72F+cQr4T20Ora6mzhVAwHQoWhim28BzLvhhdhd3I8F3FNbHMGwiH71rKKI8Qed+87dhN4kuJsX53JLrA8Qg6llcV1WcT2ag5US0u3IRC1vD63DcH2tBI5qu01BxiBgkOFUURkSYA874Ys059hnbWwA6BTKpdsclJkYPQkDxnjytIYfDFuDGNs5/pYcrpTOA7UcUxqHjeNzfs7Q4EwSb3be+6YTLMsRcXcd7TjmgsKIiAiIgIi/CQBcoIZ/aEo+FCDapkW2JIZHA4k/C/wDy3T+nqpps+qmNSFTQ8TZmz4IrfzMdr6jJw6tCsW1PahTnuqNgEo32p0RpY4tNobOu9nvOBsRu3FxqLWXnlB7fgRocxAbHgEOa4BzSNCCLg+oX0Ud2BVr7fI/wxiDvxIQvBJ+Zg1b1Lb5fT9qsSCdbTNpn8KTTcHwmEY008AgEHdbvZNyGbyT8o/fgsR/w62g1xuzVWTIhtvcMiG5brmITAGNNuoPNb/bBSTqjpz2yRuJmWvEhFupAzcwHW5sCOrRzXO2XVa2rqVZNRSPGh+SMPqA+Ls4Wdlle44IP6oygMAo6VDpZgfFGbo8QAu62PyDoPW+q6GrdsOD4TMGQwJpnI+g8M+S/LeFy49Gg8rhd3WtFzVXTTYcxOxYMqG2dAhADfN8yXXzFrDdIIyushHqKitnTDh9GwRNTZyPhkvPH4oljpn5Gfs3VB1oo+u9okQTtXxvZZbUQbEEDXKHwPWId4cl9IlSbPtm0T2amYPtc1axiBwdY6WMQ5C/KGLZZ2XynsErurJMztcTjMPlDYmGSGix4Fu8P2iOJudFmoOK4Rg2IDD9mMq+Zmsx7VFh+I7lvQmfCzX4y0Za31Qdjj8KrqslveVczLMPkibiG/wApIGdmwh54rsrjfz1IyXxwyvouF4eKa2YS8ZxJ3jFijxIjnGwLhDF2sGQ6dOK0OCbJcZqOdGMbRJh7nH+U113W5F3wsGvlYOOoKq1PU5g9NyplsEgthNOZtcl3dxJc71KDg0JFqeLgYNYMhtjXy3CLkHPzADdaRpkT6cdGiICIiAvlNTMCTl3TM25rGNF3OcQAAOJJyCxdabT8Dpq8pLn2iZ0bBhm9nXtZzhcN7ZnoslKUrV20aa9vrl75WUBuyWb5SR1GrfuiXdrYAHIORUe1yYxKd9x7PYLo8dxsIpbkOrWnUD8z7AWvYhfPAtlkOFEdUO0yYEZ48xDoh3G2/O82vbTdFm9wv6n67o2goPumhoDY8Z2X4R3mknTeiZuiHk1t+VwuolaIrjaNNtnq0iul4AN2wyLG3JsPRmVxvP8ANpk5B2lRbXYRc3AdnUExYh8jHCH5W5fJDtc25kAC2hC+NO7I8Rxme99bRYznudn4Qfc9nPGTQM/KzLqNFpo8zQmyaRLYIa2KR8LfPGidyT5Qdc91vJYaNiNd7W4hgYa32WS0JuQ1w0Ic+14p18rRu87aoNRUu1Wl6PlfdVMw2xXsyDIVmwmHq4anj5Qbm9yFlZalq72ovE9UkX2eXDvKxzC31ZDyvy3nm/Uqj0Vswp+lAI7W+NHH82IAbH6W6M/zPVbdBnKPorBKRltzCoY3y0B8V2b3268ATnutsFo0RAREQEXU1HUuD0zJ+1Y1GbDHAHNzujWjN3ppxUHrXbVjGLPMtTl5aDpvZGI71zDP05/UgsNZ7Q8ApBm5PP34vCDDsX9znZo7+gKgFdbTccq5xgOPgy//AMLDr9zrAv7ZDTLisU97ojy+ISSTck5kk8VoKYomoaoigYTAcWH+a4bsMc/McjbkLnogzq0NLUVUFVknBYJcxpAdEcQ1rb9Sc7akNuemat1JbEsCwxgjY+TMxMjbNsNp7A3d+o2PJU6UlZeSlmy0mxrGNFmtaAAByAGQQY/Zns+laJkCYpbFmH33oobawNvI067txfqeC2yIgKKQms2a7X/CYN2TnwLDRrCTkOXlf6BsRWtYXbJTIqOjIjoQvFgXiw7andHmb6tvlzDUG4iw2RYRhxBcEWI5gqX1bjUhsthwpCl8O3nxRk8A2voGl9i+I7IeW4ytzWh2T1KanoyFMR3b0aH+HF57zdCfubuu7k8lsUEOlKArDaFHGJ1zHdAhXuyABmAeTL2hZZXdd3MKs0zTGD0vJeyYLCDAfidq5/Vzjmf6DhZdwiAiIgIiICxVeYTV+PTTMNwKPDlpVzfxYoJ8S+flAHC1tCL3NzwO1XHxGDHmZB8CUiGE9zSGxA0O3CRk6xyNjnYoJuJChtkWHiaj2iTNvKXWdFebfKNIbeF8hwJJWViTldbXHmDJt9kkCbEm9nDq74op6NAbpe2q0mEbJ8KwmdiY/W0z7U4eYmL5WD6n7zjv9ibdDkuLVW19gmG4Js/hePFPla8MO6CODGWBfkDnk0WHxBB32CUvR2y/DveGIPZ4ts48X43GxuIbcyOPlZc21JsspjO06oqwm3YRs5l4gGjo5A3rc8/JCBsc3G/KxX0prZJiWOTYxjaLGfEcc/B3yTnwc75QPyM05jRV3CsKw/B5QSmFQmQmD5WNAHc8z1OaCZ0jsalZeZ96VhEM1Gd5iwklm8eLiTvRT3sOhVWhw2QoYhwgAALAAWAA4AcF/SICIiAi/mI9kNhiRCABmSTYBTCtNtGCYOwy+AWmo2lxcQ293fP2bl1CCj4niUlhMk6dxKI2HDbq55sB/wCTwHFResdup3nStJQ8tPHij/th/tYuP6VJ6lqnGqnmvaMZjOfndrL2Yy/5W6DlfXmSuXSlDVDVb74TBO5exiv8rB+rjbk256IOmxPEp7FpwzmJxHxIh1c9xJ7dB0GQWjpDZzUdV2iyUPcgn+dE8rfTi/8ASCOoVvovZBgFPMEfEgJqN+Z7fI37WXIy5m57aKitaGt3W5AIJtR+xvAMCIj4p/e4v1tswdmXN+7iewVJY1rG7rBYDQBfqICIiAiIgL8IDhYr9RBBNnj4lEbYY9LMN4MYloF9LNMSGczrund/Ur2ont4w6YwjHpOspEZsc1rvuY7fZfuN4egViwufgYphsPEJQ3ZFY17T0cAR/VBykREBERAREQEREGI2iUHM1rFhMM4+DBZ8cEMDg43+K9xZ1jbPeGlgM79vSVG4JSUp4GEQwHEeaI7N7+7v9BYdFoEQEREBEXQVVWOBUpA8TGYoa4i7YY8z3dmj+psOqDv1gK62rYHSrjKQD7RMD+Ww5NP1u0H2i55gKQ1ztdxuo3OlcNJlpe+jD53D6njT7W2HA3U8gwokeKIUAFzibAAXJJ4AcUGnrGv8fq6Ju4jE3YXCDDu1nqL+c9XXtwsuqp2nMWqWd9kwWE6I7iRkGg8XOOTR3VPoXYjNzbhOVcTDZqILHDfd9xzDB0Gf2q54VhUhg0mJPCoTIUMaNYLDueZ6nMoJxRGxjB8HYJqod2ZjZHdI/CaeQB+Pu7LoFUWMbDYGQwABoBlZf0iAiIgIiICIiAiIgIiIOlrPAYdS0xHwmJa72HcJ+V4zafRwF+l1PNgGPxnSMalcSuIss4lrXahpdZzf0v8A+9V1QnaPLRaB2nQKvkhaDGdeIBz0itt9TTvC/wA1zwQXZF85aPCmpdsxLkOY9oc1w0IIuCO4X0QEREBERAREQERfOYjwZWAY8y5rGNFy5xAAHMk5BB9FwsXxbD8FkjOYrFZCYPmcbeg4k9BmpbW22/D5FrpOlm+NE08VwtDHUDV/+Q43IUNx3HsVqGc9sxqM6K/QF2gHIAWDR0ACCp1rtxnZmK6UpNohw8x4z23e7q1pyaO4J7KQTc1MTswZmce573Zuc9xc49ycyu1palMZqud9lwaGXfmecmM+52g7angCr5Qex/CKe3ZzGbTMcWIuPw2EflafiP1O5ZAIJHRGyzHqqDZpw8CXOfivGbhzY3V3fIdV6Ao2gsBpCHvYZD3opFjGfm88wDbyjoLLUIgIiICIiAiIgIiICIiAiIgIiICztfUvAq6mYmGRLb/xQnH5XtBsexzaejitEiCTbB6njTElEpTFco0rfcB13AbFp6sdl2cBwVZUN2nSUxQm0GBXGHC8KK+0Voy827Zzf1suQfzAnkrVh87L4jIsnpN29DiNDmnmHC4QchERAREQEWcq+tcDpGV8XFYnnPwwm5vd2HAdTYdVAK92rYzVTTKSt5eXORhsdcv+91hcfSLDPO6Cv11tZwOmQ6VkSJiYGW4w+Vp+p+mX5Rc87aqBVZW+P1bFvi8W7AbthM8rG+nHu4k9V0MrLR5yYEvKMc97jZrWguJPIAZlVSkth+MYkBMVC/2Zn5AA6IR++6zubnoglslJzU/MCWkIb4jzo1jS5x7AC5VkobYfEjNbO1e4tGREBhzP3u4dm59Qq7S9KYLSsp7PgsIMv8Tzm9/3OOZ7aDgAu7QcXDMOk8KkmyWGw2w4bRYNaLAf7nrqVykRAREQEREBERAREQEREBERAREQEREBERB0tZYDCqamY2ExbXew7hPyvGbXejrelwpxsCqCYZDj0ji3liS7iWNccwLkPZ+l+f6zwCsKhe2SUj0hW8rWmEixcbPAyBc0WIP/ANkMlv6SUF0RcPD8TlJ/CGYrBcPCewRA4mwDSL3PKw15KY1ztrw3C7ylMBsxF4xDfw29uMQ9rDqdEFJxzHcLp+S9sxmMyEzgXHMnkBq49ACVDq622zk8TJ0mDBZoYzgN932jMMHXN32qaT8/jdW4wHzbokxHebNAFz2a0CwHRoAVMpDYXPTsL2iqIhgA6QodnP8AV2bW9hveiCTkz2L4hc+JGjRD1e95P7lxVDpXYtUWLuEXF7SsO+e/m8jowacvMR2KvVM0jgVLwPCwaC1htYvOb3d3HM9tOi7xBm6QojAqRl9zCofnI80V/me714D6W2HRaREQEREBERAREQEREBERAREQEREBERAREQEREBERAWer2mIdXUxEwl5DXGzobj8r25g9jm09HFaFEEH/AOG+0SdwaBT07MQmSsMkENiE5E3JcAB4ls91pP7arcwtkNKMwJuFOY4+YPfFuPEeQCLF1jutz+Ftv6336IOop6mcFpyWEDBoDIeVi4DzO+5x8zvUrt0RAREQEREBERAREQEREBERAREQEREBERAREQEREH//2Q=="/>
          <p:cNvSpPr>
            <a:spLocks noChangeAspect="1" noChangeArrowheads="1"/>
          </p:cNvSpPr>
          <p:nvPr/>
        </p:nvSpPr>
        <p:spPr bwMode="auto">
          <a:xfrm>
            <a:off x="84667" y="-38417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7" y="2299336"/>
            <a:ext cx="51308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33904"/>
      </p:ext>
    </p:extLst>
  </p:cSld>
  <p:clrMapOvr>
    <a:masterClrMapping/>
  </p:clrMapOvr>
  <p:transition xmlns:p14="http://schemas.microsoft.com/office/powerpoint/2010/main" spd="med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Hope is a way of thinking and is often shaped by the the Conversation in our Head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5181" y="5483389"/>
            <a:ext cx="4270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Self Talk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556" y="1772004"/>
            <a:ext cx="3286444" cy="246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23" y="1772004"/>
            <a:ext cx="2932184" cy="296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99" y="2146299"/>
            <a:ext cx="4167211" cy="3337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191000"/>
            <a:ext cx="37789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Positive Self Talk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8905556" y="4441418"/>
            <a:ext cx="32864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Negative </a:t>
            </a:r>
            <a:r>
              <a:rPr lang="en-US" sz="3200" b="1" dirty="0"/>
              <a:t>Self Talk</a:t>
            </a:r>
          </a:p>
        </p:txBody>
      </p:sp>
    </p:spTree>
    <p:extLst>
      <p:ext uri="{BB962C8B-B14F-4D97-AF65-F5344CB8AC3E}">
        <p14:creationId xmlns:p14="http://schemas.microsoft.com/office/powerpoint/2010/main" val="92117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way </a:t>
            </a:r>
            <a:r>
              <a:rPr lang="en-US" dirty="0" smtClean="0"/>
              <a:t>of thinking </a:t>
            </a:r>
            <a:r>
              <a:rPr lang="en-US" dirty="0" smtClean="0"/>
              <a:t>is deeply shaped </a:t>
            </a: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Hope Creators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906" y="5483389"/>
            <a:ext cx="11718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Power of Others: </a:t>
            </a:r>
            <a:r>
              <a:rPr lang="en-US" sz="6600" dirty="0">
                <a:solidFill>
                  <a:srgbClr val="FF0000"/>
                </a:solidFill>
              </a:rPr>
              <a:t>Hope </a:t>
            </a:r>
            <a:r>
              <a:rPr lang="en-US" sz="6600" dirty="0" smtClean="0">
                <a:solidFill>
                  <a:srgbClr val="FF0000"/>
                </a:solidFill>
              </a:rPr>
              <a:t>Creators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556" y="1772004"/>
            <a:ext cx="3286444" cy="2464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084" y="1937984"/>
            <a:ext cx="4167211" cy="33370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05556" y="4441418"/>
            <a:ext cx="32864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Negative </a:t>
            </a:r>
            <a:r>
              <a:rPr lang="en-US" sz="3200" b="1" dirty="0"/>
              <a:t>Self Talk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92" y="1546158"/>
            <a:ext cx="2238160" cy="192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143" y="1546159"/>
            <a:ext cx="3897857" cy="3937230"/>
          </a:xfrm>
          <a:prstGeom prst="rect">
            <a:avLst/>
          </a:prstGeom>
        </p:spPr>
      </p:pic>
      <p:pic>
        <p:nvPicPr>
          <p:cNvPr id="6" name="Picture 5" descr="otherspostiv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2" y="3358710"/>
            <a:ext cx="2338752" cy="17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easily </a:t>
            </a:r>
            <a:r>
              <a:rPr lang="en-US" dirty="0" smtClean="0"/>
              <a:t>our </a:t>
            </a:r>
            <a:r>
              <a:rPr lang="en-US" dirty="0" smtClean="0"/>
              <a:t>hope is created, it can crushed by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Hope Crushers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75776"/>
            <a:ext cx="11366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Power </a:t>
            </a:r>
            <a:r>
              <a:rPr lang="en-US" sz="4000" dirty="0" smtClean="0"/>
              <a:t>of Others: </a:t>
            </a:r>
            <a:r>
              <a:rPr lang="en-US" sz="6600" dirty="0" smtClean="0">
                <a:solidFill>
                  <a:srgbClr val="FF0000"/>
                </a:solidFill>
              </a:rPr>
              <a:t>Hope Crushers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8" y="1770785"/>
            <a:ext cx="3386480" cy="2907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79" y="1729945"/>
            <a:ext cx="4167211" cy="33370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05556" y="4441418"/>
            <a:ext cx="32864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32" y="1729945"/>
            <a:ext cx="3555186" cy="3138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990" y="1894751"/>
            <a:ext cx="3296249" cy="32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3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958" y="1820367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You have </a:t>
            </a:r>
            <a:r>
              <a:rPr lang="en-US" sz="4000" dirty="0" smtClean="0"/>
              <a:t>a </a:t>
            </a:r>
            <a:r>
              <a:rPr lang="en-US" sz="4000" dirty="0" smtClean="0"/>
              <a:t>700 </a:t>
            </a:r>
            <a:r>
              <a:rPr lang="en-US" sz="4000" dirty="0" smtClean="0"/>
              <a:t>on the Math  SAT</a:t>
            </a:r>
            <a:br>
              <a:rPr lang="en-US" sz="4000" dirty="0" smtClean="0"/>
            </a:br>
            <a:r>
              <a:rPr lang="en-US" sz="4000" dirty="0" smtClean="0"/>
              <a:t>Due to your special talent, you are accepted to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Harvard and Hartwick</a:t>
            </a:r>
            <a:br>
              <a:rPr lang="en-US" sz="4000" dirty="0"/>
            </a:br>
            <a:r>
              <a:rPr lang="en-US" sz="4000" dirty="0"/>
              <a:t>YOU WANT TO BE A DOCTOR</a:t>
            </a:r>
            <a:br>
              <a:rPr lang="en-US" sz="4000" dirty="0"/>
            </a:br>
            <a:r>
              <a:rPr lang="en-US" sz="4000" dirty="0"/>
              <a:t>WHICH SCHOOL SHOULD YOU CHOOSE?</a:t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DISCUSS </a:t>
            </a:r>
            <a:r>
              <a:rPr lang="en-US" sz="4000" dirty="0">
                <a:solidFill>
                  <a:srgbClr val="FF0000"/>
                </a:solidFill>
              </a:rPr>
              <a:t>WITH A </a:t>
            </a:r>
            <a:r>
              <a:rPr lang="en-US" sz="4000" dirty="0" smtClean="0">
                <a:solidFill>
                  <a:srgbClr val="FF0000"/>
                </a:solidFill>
              </a:rPr>
              <a:t>PARTNER: CHOOSE 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644393"/>
              </p:ext>
            </p:extLst>
          </p:nvPr>
        </p:nvGraphicFramePr>
        <p:xfrm>
          <a:off x="1608382" y="4187716"/>
          <a:ext cx="99970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508"/>
                <a:gridCol w="49985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Harvard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Hartwick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baseline="0" dirty="0" smtClean="0"/>
                        <a:t> 1/3 Class Average Math SAT=753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baseline="0" dirty="0" smtClean="0"/>
                        <a:t> 1/3 Class Average Math SAT=569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r>
                        <a:rPr lang="en-US" baseline="0" dirty="0" smtClean="0"/>
                        <a:t> 1/3 Class Average Math SAT=674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1/3 Class Average Math SAT=472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 1/3 Class</a:t>
                      </a:r>
                      <a:r>
                        <a:rPr lang="en-US" baseline="0" dirty="0" smtClean="0"/>
                        <a:t> Average Math SAT=581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1/3 Class Average Math SAT=407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0804" y="5903794"/>
            <a:ext cx="92640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Relative Simplified Academic Competitiveness of Both Schools:</a:t>
            </a: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3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CONGRATULATIONS</a:t>
            </a:r>
            <a:br>
              <a:rPr lang="en-US" dirty="0" smtClean="0"/>
            </a:br>
            <a:r>
              <a:rPr lang="en-US" dirty="0" smtClean="0"/>
              <a:t>You are now enrolled at Hartwick…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309" y="1932139"/>
            <a:ext cx="3877358" cy="4316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632" y="1932139"/>
            <a:ext cx="5144031" cy="38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CONGRATULATIONS</a:t>
            </a:r>
            <a:br>
              <a:rPr lang="en-US" dirty="0" smtClean="0"/>
            </a:br>
            <a:r>
              <a:rPr lang="en-US" dirty="0" smtClean="0"/>
              <a:t>You are now enrolled at Harvard…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55" y="2800180"/>
            <a:ext cx="5069145" cy="3539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1" y="2800180"/>
            <a:ext cx="5785481" cy="35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434951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Junior Year of College: </a:t>
            </a:r>
            <a:br>
              <a:rPr lang="en-US" dirty="0" smtClean="0"/>
            </a:br>
            <a:r>
              <a:rPr lang="en-US" dirty="0" smtClean="0"/>
              <a:t> Time for your Test in Organic Chemistry…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This is the make or break course for Medical School.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677" y="3580005"/>
            <a:ext cx="4435520" cy="29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13766</TotalTime>
  <Words>778</Words>
  <Application>Microsoft Macintosh PowerPoint</Application>
  <PresentationFormat>Custom</PresentationFormat>
  <Paragraphs>114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Senior Nation Ames Health Program 2015 HOPE The Conversation in our Head &amp;   THE POWER OF OTHERS          http://amesmindset.weebly.com</vt:lpstr>
      <vt:lpstr>Man is the only animal that can imagine his own future.  The belief that we can positively shape that  future is called hope. </vt:lpstr>
      <vt:lpstr>Hope is a way of thinking and is often shaped by the the Conversation in our Head</vt:lpstr>
      <vt:lpstr>Our way of thinking is deeply shaped by Hope Creators</vt:lpstr>
      <vt:lpstr>As easily our hope is created, it can crushed by Hope Crushers</vt:lpstr>
      <vt:lpstr>You have a 700 on the Math  SAT Due to your special talent, you are accepted to  Harvard and Hartwick YOU WANT TO BE A DOCTOR WHICH SCHOOL SHOULD YOU CHOOSE?  DISCUSS WITH A PARTNER: CHOOSE  </vt:lpstr>
      <vt:lpstr>CONGRATULATIONS You are now enrolled at Hartwick…</vt:lpstr>
      <vt:lpstr>CONGRATULATIONS You are now enrolled at Harvard…</vt:lpstr>
      <vt:lpstr>Junior Year of College:   Time for your Test in Organic Chemistry…   This is the make or break course for Medical School.</vt:lpstr>
      <vt:lpstr> LET’S GO GO BACK TO  HARVARD: FIRST TEST—  ORGANIC CHEMISTRY MIDTERM GRADE B-  This is NOT the best grade for Medical School. WHAT HAPPENS NOW?…Let’s see</vt:lpstr>
      <vt:lpstr>WHAT HAPPENS TO THE  CONVERSATION IN YOUR HEAD.  This is NOT the best grade for Medical School. Which belief likely dominates the conversation in your head?…</vt:lpstr>
      <vt:lpstr>HARTWICK: FIRST TEST—  ORGANIC CHEMISTRY MIDTERM GRADE A+ This is a strong grade for Medical School. What is your conversation Like?</vt:lpstr>
      <vt:lpstr>CAN YOU EXPLAIN THESE STATISTICS?….  </vt:lpstr>
      <vt:lpstr>What might happen in a nutshell</vt:lpstr>
      <vt:lpstr>COLLEGE COMPLETION COMPARED WITH SAT SCORES FOR THE RICHEST TOP 1/3 AND POOREST TOP 1/3  The Reason Behind the Graduation Gap:  THE POWER OF OTHERS </vt:lpstr>
      <vt:lpstr>HOPE</vt:lpstr>
      <vt:lpstr>Hope is the measure  of our will to achieve a goal (agency) added to our knowledge of what we have to do to achieve that goal  (the ways to the goal, pathways). </vt:lpstr>
      <vt:lpstr>Why Hope Matters to YOU now… </vt:lpstr>
      <vt:lpstr>THINK ABOUT THE PERSON WHO CHANGED THE CONVERSATION IN YOUR HEAD FOR THE GOOD….CREATING YOUR HOPE</vt:lpstr>
      <vt:lpstr>WHO CHANGED THE CONVERSATION IN YOUR HEAD?</vt:lpstr>
      <vt:lpstr>PowerPoint Presentation</vt:lpstr>
      <vt:lpstr>EXTRA CREDIT IN LIFE Seligman’s Gratitude Letter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Introduction</dc:title>
  <dc:creator>baltzell</dc:creator>
  <cp:lastModifiedBy>Kevin Sheehan</cp:lastModifiedBy>
  <cp:revision>283</cp:revision>
  <cp:lastPrinted>2015-09-24T02:56:23Z</cp:lastPrinted>
  <dcterms:created xsi:type="dcterms:W3CDTF">2012-05-30T12:59:57Z</dcterms:created>
  <dcterms:modified xsi:type="dcterms:W3CDTF">2015-11-24T08:14:06Z</dcterms:modified>
</cp:coreProperties>
</file>