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notesMasterIdLst>
    <p:notesMasterId r:id="rId12"/>
  </p:notesMasterIdLst>
  <p:sldIdLst>
    <p:sldId id="532" r:id="rId2"/>
    <p:sldId id="543" r:id="rId3"/>
    <p:sldId id="535" r:id="rId4"/>
    <p:sldId id="544" r:id="rId5"/>
    <p:sldId id="542" r:id="rId6"/>
    <p:sldId id="548" r:id="rId7"/>
    <p:sldId id="563" r:id="rId8"/>
    <p:sldId id="546" r:id="rId9"/>
    <p:sldId id="536" r:id="rId10"/>
    <p:sldId id="53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2" autoAdjust="0"/>
    <p:restoredTop sz="94660"/>
  </p:normalViewPr>
  <p:slideViewPr>
    <p:cSldViewPr snapToGrid="0" snapToObjects="1">
      <p:cViewPr varScale="1">
        <p:scale>
          <a:sx n="101" d="100"/>
          <a:sy n="101" d="100"/>
        </p:scale>
        <p:origin x="-288" y="-12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7CE3B-AEFE-AF4E-BF46-F9D6E6A8111F}" type="datetimeFigureOut">
              <a:rPr lang="en-US" smtClean="0"/>
              <a:pPr/>
              <a:t>11/28/15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3856FA-8250-4E43-B2B2-9B11A2741940}" type="slidenum">
              <a:rPr lang="en-US" smtClean="0"/>
              <a:pPr/>
              <a:t>‹#›</a:t>
            </a:fld>
            <a:endParaRPr lang="en-US"/>
          </a:p>
        </p:txBody>
      </p:sp>
    </p:spTree>
    <p:extLst>
      <p:ext uri="{BB962C8B-B14F-4D97-AF65-F5344CB8AC3E}">
        <p14:creationId xmlns:p14="http://schemas.microsoft.com/office/powerpoint/2010/main" val="41651141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It might be interesting to make a new feedback model that includes grit</a:t>
            </a:r>
            <a:r>
              <a:rPr lang="en-US" baseline="0" dirty="0" smtClean="0"/>
              <a:t> to follow this. Maybe even happiness and life satisfaction?</a:t>
            </a:r>
            <a:endParaRPr lang="en-US" dirty="0"/>
          </a:p>
        </p:txBody>
      </p:sp>
      <p:sp>
        <p:nvSpPr>
          <p:cNvPr id="4" name="Slide Number Placeholder 3"/>
          <p:cNvSpPr>
            <a:spLocks noGrp="1"/>
          </p:cNvSpPr>
          <p:nvPr>
            <p:ph type="sldNum" sz="quarter" idx="10"/>
          </p:nvPr>
        </p:nvSpPr>
        <p:spPr/>
        <p:txBody>
          <a:bodyPr/>
          <a:lstStyle/>
          <a:p>
            <a:fld id="{833856FA-8250-4E43-B2B2-9B11A2741940}" type="slidenum">
              <a:rPr lang="en-US" smtClean="0"/>
              <a:pPr/>
              <a:t>5</a:t>
            </a:fld>
            <a:endParaRPr lang="en-US"/>
          </a:p>
        </p:txBody>
      </p:sp>
    </p:spTree>
    <p:extLst>
      <p:ext uri="{BB962C8B-B14F-4D97-AF65-F5344CB8AC3E}">
        <p14:creationId xmlns:p14="http://schemas.microsoft.com/office/powerpoint/2010/main" val="3277876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1AD20DFC-E2D5-4BD6-B744-D8DEEAB5F7C2}" type="slidenum">
              <a:rPr lang="en-US" smtClean="0"/>
              <a:pPr/>
              <a:t>‹#›</a:t>
            </a:fld>
            <a:endParaRPr lang="en-US" dirty="0"/>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84"/>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85"/>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609605" y="277864"/>
            <a:ext cx="10972799" cy="1139825"/>
          </a:xfrm>
          <a:prstGeom prst="rect">
            <a:avLst/>
          </a:prstGeom>
          <a:noFill/>
          <a:ln>
            <a:noFill/>
          </a:ln>
        </p:spPr>
        <p:txBody>
          <a:bodyPr lIns="91425" tIns="91425" rIns="91425" bIns="91425" anchor="ctr" anchorCtr="0"/>
          <a:lstStyle>
            <a:lvl1pPr algn="l" rtl="0">
              <a:spcBef>
                <a:spcPts val="0"/>
              </a:spcBef>
              <a:buClr>
                <a:srgbClr val="562214"/>
              </a:buClr>
              <a:buFont typeface="Cabin"/>
              <a:buNone/>
              <a:defRPr sz="4300">
                <a:solidFill>
                  <a:srgbClr val="562214"/>
                </a:solidFill>
                <a:latin typeface="Cabin"/>
                <a:ea typeface="Cabin"/>
                <a:cs typeface="Cabin"/>
                <a:sym typeface="Cabin"/>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a:off x="609605" y="1600205"/>
            <a:ext cx="5384799" cy="4530724"/>
          </a:xfrm>
          <a:prstGeom prst="rect">
            <a:avLst/>
          </a:prstGeom>
          <a:noFill/>
          <a:ln>
            <a:noFill/>
          </a:ln>
        </p:spPr>
        <p:txBody>
          <a:bodyPr lIns="91425" tIns="91425" rIns="91425" bIns="91425" anchor="t" anchorCtr="0"/>
          <a:lstStyle>
            <a:lvl1pPr marL="365760" indent="-127000" algn="l" rtl="0">
              <a:lnSpc>
                <a:spcPct val="100000"/>
              </a:lnSpc>
              <a:spcBef>
                <a:spcPts val="600"/>
              </a:spcBef>
              <a:buClr>
                <a:schemeClr val="accent1"/>
              </a:buClr>
              <a:buFont typeface="Noto Symbol"/>
              <a:buChar char="●"/>
              <a:defRPr sz="3200">
                <a:solidFill>
                  <a:schemeClr val="dk1"/>
                </a:solidFill>
                <a:latin typeface="Cabin"/>
                <a:ea typeface="Cabin"/>
                <a:cs typeface="Cabin"/>
                <a:sym typeface="Cabin"/>
              </a:defRPr>
            </a:lvl1pPr>
            <a:lvl2pPr marL="640080" indent="-68580" algn="l" rtl="0">
              <a:lnSpc>
                <a:spcPct val="100000"/>
              </a:lnSpc>
              <a:spcBef>
                <a:spcPts val="550"/>
              </a:spcBef>
              <a:buClr>
                <a:schemeClr val="accent1"/>
              </a:buClr>
              <a:buFont typeface="Verdana"/>
              <a:buChar char="◦"/>
              <a:defRPr sz="2800">
                <a:solidFill>
                  <a:schemeClr val="dk1"/>
                </a:solidFill>
                <a:latin typeface="Cabin"/>
                <a:ea typeface="Cabin"/>
                <a:cs typeface="Cabin"/>
                <a:sym typeface="Cabin"/>
              </a:defRPr>
            </a:lvl2pPr>
            <a:lvl3pPr marL="886967" indent="-86867" algn="l" rtl="0">
              <a:lnSpc>
                <a:spcPct val="100000"/>
              </a:lnSpc>
              <a:spcBef>
                <a:spcPts val="480"/>
              </a:spcBef>
              <a:buClr>
                <a:schemeClr val="accent2"/>
              </a:buClr>
              <a:buFont typeface="Noto Symbol"/>
              <a:buChar char="⚫"/>
              <a:defRPr sz="2400">
                <a:solidFill>
                  <a:schemeClr val="dk1"/>
                </a:solidFill>
                <a:latin typeface="Cabin"/>
                <a:ea typeface="Cabin"/>
                <a:cs typeface="Cabin"/>
                <a:sym typeface="Cabin"/>
              </a:defRPr>
            </a:lvl3pPr>
            <a:lvl4pPr marL="1097280" indent="-55880" algn="l" rtl="0">
              <a:lnSpc>
                <a:spcPct val="100000"/>
              </a:lnSpc>
              <a:spcBef>
                <a:spcPts val="400"/>
              </a:spcBef>
              <a:buClr>
                <a:schemeClr val="accent3"/>
              </a:buClr>
              <a:buFont typeface="Noto Symbol"/>
              <a:buChar char="⚫"/>
              <a:defRPr sz="2000">
                <a:solidFill>
                  <a:schemeClr val="dk1"/>
                </a:solidFill>
                <a:latin typeface="Cabin"/>
                <a:ea typeface="Cabin"/>
                <a:cs typeface="Cabin"/>
                <a:sym typeface="Cabin"/>
              </a:defRPr>
            </a:lvl4pPr>
            <a:lvl5pPr marL="1298448" indent="-66547" algn="l" rtl="0">
              <a:lnSpc>
                <a:spcPct val="100000"/>
              </a:lnSpc>
              <a:spcBef>
                <a:spcPts val="400"/>
              </a:spcBef>
              <a:buClr>
                <a:schemeClr val="accent4"/>
              </a:buClr>
              <a:buFont typeface="Noto Symbol"/>
              <a:buChar char="⚫"/>
              <a:defRPr sz="2000">
                <a:solidFill>
                  <a:schemeClr val="dk1"/>
                </a:solidFill>
                <a:latin typeface="Cabin"/>
                <a:ea typeface="Cabin"/>
                <a:cs typeface="Cabin"/>
                <a:sym typeface="Cabin"/>
              </a:defRPr>
            </a:lvl5pPr>
            <a:lvl6pPr marL="1508760" indent="-60960" algn="l" rtl="0">
              <a:lnSpc>
                <a:spcPct val="100000"/>
              </a:lnSpc>
              <a:spcBef>
                <a:spcPts val="400"/>
              </a:spcBef>
              <a:buClr>
                <a:schemeClr val="accent5"/>
              </a:buClr>
              <a:buFont typeface="Noto Symbol"/>
              <a:buChar char="⚫"/>
              <a:defRPr sz="2000">
                <a:solidFill>
                  <a:schemeClr val="dk1"/>
                </a:solidFill>
                <a:latin typeface="Cabin"/>
                <a:ea typeface="Cabin"/>
                <a:cs typeface="Cabin"/>
                <a:sym typeface="Cabin"/>
              </a:defRPr>
            </a:lvl6pPr>
            <a:lvl7pPr marL="1719072" indent="-68072" algn="l" rtl="0">
              <a:lnSpc>
                <a:spcPct val="100000"/>
              </a:lnSpc>
              <a:spcBef>
                <a:spcPts val="400"/>
              </a:spcBef>
              <a:buClr>
                <a:schemeClr val="accent6"/>
              </a:buClr>
              <a:buFont typeface="Noto Symbol"/>
              <a:buChar char="⚫"/>
              <a:defRPr sz="2000">
                <a:solidFill>
                  <a:schemeClr val="dk1"/>
                </a:solidFill>
                <a:latin typeface="Cabin"/>
                <a:ea typeface="Cabin"/>
                <a:cs typeface="Cabin"/>
                <a:sym typeface="Cabin"/>
              </a:defRPr>
            </a:lvl7pPr>
            <a:lvl8pPr marL="1920240" indent="-66039" algn="l" rtl="0">
              <a:lnSpc>
                <a:spcPct val="100000"/>
              </a:lnSpc>
              <a:spcBef>
                <a:spcPts val="400"/>
              </a:spcBef>
              <a:buClr>
                <a:schemeClr val="accent6"/>
              </a:buClr>
              <a:buFont typeface="Noto Symbol"/>
              <a:buChar char="⚫"/>
              <a:defRPr sz="2000">
                <a:solidFill>
                  <a:schemeClr val="dk1"/>
                </a:solidFill>
                <a:latin typeface="Cabin"/>
                <a:ea typeface="Cabin"/>
                <a:cs typeface="Cabin"/>
                <a:sym typeface="Cabin"/>
              </a:defRPr>
            </a:lvl8pPr>
            <a:lvl9pPr marL="2130552" indent="-60451" algn="l" rtl="0">
              <a:lnSpc>
                <a:spcPct val="100000"/>
              </a:lnSpc>
              <a:spcBef>
                <a:spcPts val="400"/>
              </a:spcBef>
              <a:buClr>
                <a:schemeClr val="accent6"/>
              </a:buClr>
              <a:buFont typeface="Noto Symbol"/>
              <a:buChar char="⚫"/>
              <a:defRPr sz="2000">
                <a:solidFill>
                  <a:schemeClr val="dk1"/>
                </a:solidFill>
                <a:latin typeface="Cabin"/>
                <a:ea typeface="Cabin"/>
                <a:cs typeface="Cabin"/>
                <a:sym typeface="Cabin"/>
              </a:defRPr>
            </a:lvl9pPr>
          </a:lstStyle>
          <a:p>
            <a:endParaRPr/>
          </a:p>
        </p:txBody>
      </p:sp>
      <p:sp>
        <p:nvSpPr>
          <p:cNvPr id="80" name="Shape 80"/>
          <p:cNvSpPr txBox="1">
            <a:spLocks noGrp="1"/>
          </p:cNvSpPr>
          <p:nvPr>
            <p:ph type="body" idx="2"/>
          </p:nvPr>
        </p:nvSpPr>
        <p:spPr>
          <a:xfrm>
            <a:off x="6197605" y="1600205"/>
            <a:ext cx="5384799" cy="4530724"/>
          </a:xfrm>
          <a:prstGeom prst="rect">
            <a:avLst/>
          </a:prstGeom>
          <a:noFill/>
          <a:ln>
            <a:noFill/>
          </a:ln>
        </p:spPr>
        <p:txBody>
          <a:bodyPr lIns="91425" tIns="91425" rIns="91425" bIns="91425" anchor="t" anchorCtr="0"/>
          <a:lstStyle>
            <a:lvl1pPr marL="365760" indent="-127000" algn="l" rtl="0">
              <a:lnSpc>
                <a:spcPct val="100000"/>
              </a:lnSpc>
              <a:spcBef>
                <a:spcPts val="600"/>
              </a:spcBef>
              <a:buClr>
                <a:schemeClr val="accent1"/>
              </a:buClr>
              <a:buFont typeface="Noto Symbol"/>
              <a:buChar char="●"/>
              <a:defRPr sz="3200">
                <a:solidFill>
                  <a:schemeClr val="dk1"/>
                </a:solidFill>
                <a:latin typeface="Cabin"/>
                <a:ea typeface="Cabin"/>
                <a:cs typeface="Cabin"/>
                <a:sym typeface="Cabin"/>
              </a:defRPr>
            </a:lvl1pPr>
            <a:lvl2pPr marL="640080" indent="-68580" algn="l" rtl="0">
              <a:lnSpc>
                <a:spcPct val="100000"/>
              </a:lnSpc>
              <a:spcBef>
                <a:spcPts val="550"/>
              </a:spcBef>
              <a:buClr>
                <a:schemeClr val="accent1"/>
              </a:buClr>
              <a:buFont typeface="Verdana"/>
              <a:buChar char="◦"/>
              <a:defRPr sz="2800">
                <a:solidFill>
                  <a:schemeClr val="dk1"/>
                </a:solidFill>
                <a:latin typeface="Cabin"/>
                <a:ea typeface="Cabin"/>
                <a:cs typeface="Cabin"/>
                <a:sym typeface="Cabin"/>
              </a:defRPr>
            </a:lvl2pPr>
            <a:lvl3pPr marL="886967" indent="-86867" algn="l" rtl="0">
              <a:lnSpc>
                <a:spcPct val="100000"/>
              </a:lnSpc>
              <a:spcBef>
                <a:spcPts val="480"/>
              </a:spcBef>
              <a:buClr>
                <a:schemeClr val="accent2"/>
              </a:buClr>
              <a:buFont typeface="Noto Symbol"/>
              <a:buChar char="⚫"/>
              <a:defRPr sz="2400">
                <a:solidFill>
                  <a:schemeClr val="dk1"/>
                </a:solidFill>
                <a:latin typeface="Cabin"/>
                <a:ea typeface="Cabin"/>
                <a:cs typeface="Cabin"/>
                <a:sym typeface="Cabin"/>
              </a:defRPr>
            </a:lvl3pPr>
            <a:lvl4pPr marL="1097280" indent="-55880" algn="l" rtl="0">
              <a:lnSpc>
                <a:spcPct val="100000"/>
              </a:lnSpc>
              <a:spcBef>
                <a:spcPts val="400"/>
              </a:spcBef>
              <a:buClr>
                <a:schemeClr val="accent3"/>
              </a:buClr>
              <a:buFont typeface="Noto Symbol"/>
              <a:buChar char="⚫"/>
              <a:defRPr sz="2000">
                <a:solidFill>
                  <a:schemeClr val="dk1"/>
                </a:solidFill>
                <a:latin typeface="Cabin"/>
                <a:ea typeface="Cabin"/>
                <a:cs typeface="Cabin"/>
                <a:sym typeface="Cabin"/>
              </a:defRPr>
            </a:lvl4pPr>
            <a:lvl5pPr marL="1298448" indent="-66547" algn="l" rtl="0">
              <a:lnSpc>
                <a:spcPct val="100000"/>
              </a:lnSpc>
              <a:spcBef>
                <a:spcPts val="400"/>
              </a:spcBef>
              <a:buClr>
                <a:schemeClr val="accent4"/>
              </a:buClr>
              <a:buFont typeface="Noto Symbol"/>
              <a:buChar char="⚫"/>
              <a:defRPr sz="2000">
                <a:solidFill>
                  <a:schemeClr val="dk1"/>
                </a:solidFill>
                <a:latin typeface="Cabin"/>
                <a:ea typeface="Cabin"/>
                <a:cs typeface="Cabin"/>
                <a:sym typeface="Cabin"/>
              </a:defRPr>
            </a:lvl5pPr>
            <a:lvl6pPr marL="1508760" indent="-60960" algn="l" rtl="0">
              <a:lnSpc>
                <a:spcPct val="100000"/>
              </a:lnSpc>
              <a:spcBef>
                <a:spcPts val="400"/>
              </a:spcBef>
              <a:buClr>
                <a:schemeClr val="accent5"/>
              </a:buClr>
              <a:buFont typeface="Noto Symbol"/>
              <a:buChar char="⚫"/>
              <a:defRPr sz="2000">
                <a:solidFill>
                  <a:schemeClr val="dk1"/>
                </a:solidFill>
                <a:latin typeface="Cabin"/>
                <a:ea typeface="Cabin"/>
                <a:cs typeface="Cabin"/>
                <a:sym typeface="Cabin"/>
              </a:defRPr>
            </a:lvl6pPr>
            <a:lvl7pPr marL="1719072" indent="-68072" algn="l" rtl="0">
              <a:lnSpc>
                <a:spcPct val="100000"/>
              </a:lnSpc>
              <a:spcBef>
                <a:spcPts val="400"/>
              </a:spcBef>
              <a:buClr>
                <a:schemeClr val="accent6"/>
              </a:buClr>
              <a:buFont typeface="Noto Symbol"/>
              <a:buChar char="⚫"/>
              <a:defRPr sz="2000">
                <a:solidFill>
                  <a:schemeClr val="dk1"/>
                </a:solidFill>
                <a:latin typeface="Cabin"/>
                <a:ea typeface="Cabin"/>
                <a:cs typeface="Cabin"/>
                <a:sym typeface="Cabin"/>
              </a:defRPr>
            </a:lvl7pPr>
            <a:lvl8pPr marL="1920240" indent="-66039" algn="l" rtl="0">
              <a:lnSpc>
                <a:spcPct val="100000"/>
              </a:lnSpc>
              <a:spcBef>
                <a:spcPts val="400"/>
              </a:spcBef>
              <a:buClr>
                <a:schemeClr val="accent6"/>
              </a:buClr>
              <a:buFont typeface="Noto Symbol"/>
              <a:buChar char="⚫"/>
              <a:defRPr sz="2000">
                <a:solidFill>
                  <a:schemeClr val="dk1"/>
                </a:solidFill>
                <a:latin typeface="Cabin"/>
                <a:ea typeface="Cabin"/>
                <a:cs typeface="Cabin"/>
                <a:sym typeface="Cabin"/>
              </a:defRPr>
            </a:lvl8pPr>
            <a:lvl9pPr marL="2130552" indent="-60451" algn="l" rtl="0">
              <a:lnSpc>
                <a:spcPct val="100000"/>
              </a:lnSpc>
              <a:spcBef>
                <a:spcPts val="400"/>
              </a:spcBef>
              <a:buClr>
                <a:schemeClr val="accent6"/>
              </a:buClr>
              <a:buFont typeface="Noto Symbol"/>
              <a:buChar char="⚫"/>
              <a:defRPr sz="2000">
                <a:solidFill>
                  <a:schemeClr val="dk1"/>
                </a:solidFill>
                <a:latin typeface="Cabin"/>
                <a:ea typeface="Cabin"/>
                <a:cs typeface="Cabin"/>
                <a:sym typeface="Cabin"/>
              </a:defRPr>
            </a:lvl9pPr>
          </a:lstStyle>
          <a:p>
            <a:endParaRPr/>
          </a:p>
        </p:txBody>
      </p:sp>
      <p:sp>
        <p:nvSpPr>
          <p:cNvPr id="81" name="Shape 81"/>
          <p:cNvSpPr txBox="1">
            <a:spLocks noGrp="1"/>
          </p:cNvSpPr>
          <p:nvPr>
            <p:ph type="dt" idx="10"/>
          </p:nvPr>
        </p:nvSpPr>
        <p:spPr>
          <a:xfrm>
            <a:off x="4775200" y="6305556"/>
            <a:ext cx="2844800" cy="476249"/>
          </a:xfrm>
          <a:prstGeom prst="rect">
            <a:avLst/>
          </a:prstGeom>
          <a:noFill/>
          <a:ln>
            <a:noFill/>
          </a:ln>
        </p:spPr>
        <p:txBody>
          <a:bodyPr lIns="91425" tIns="91425" rIns="91425" bIns="91425" anchor="b" anchorCtr="0"/>
          <a:lstStyle>
            <a:lvl1pPr marL="0" marR="0" indent="0" algn="r" rtl="0">
              <a:spcBef>
                <a:spcPts val="0"/>
              </a:spcBef>
              <a:defRPr sz="1200" b="0" i="0" u="none" strike="noStrike" cap="none" baseline="0">
                <a:solidFill>
                  <a:srgbClr val="B3A787"/>
                </a:solidFill>
                <a:latin typeface="Cabin"/>
                <a:ea typeface="Cabin"/>
                <a:cs typeface="Cabin"/>
                <a:sym typeface="Cabin"/>
              </a:defRPr>
            </a:lvl1pPr>
            <a:lvl2pPr marL="457200" marR="0" indent="0" algn="l" rtl="0">
              <a:spcBef>
                <a:spcPts val="0"/>
              </a:spcBef>
              <a:defRPr sz="1800" b="0" i="0" u="none" strike="noStrike" cap="none" baseline="0">
                <a:solidFill>
                  <a:schemeClr val="dk1"/>
                </a:solidFill>
                <a:latin typeface="Cabin"/>
                <a:ea typeface="Cabin"/>
                <a:cs typeface="Cabin"/>
                <a:sym typeface="Cabin"/>
              </a:defRPr>
            </a:lvl2pPr>
            <a:lvl3pPr marL="914400" marR="0" indent="0" algn="l" rtl="0">
              <a:spcBef>
                <a:spcPts val="0"/>
              </a:spcBef>
              <a:defRPr sz="1800" b="0" i="0" u="none" strike="noStrike" cap="none" baseline="0">
                <a:solidFill>
                  <a:schemeClr val="dk1"/>
                </a:solidFill>
                <a:latin typeface="Cabin"/>
                <a:ea typeface="Cabin"/>
                <a:cs typeface="Cabin"/>
                <a:sym typeface="Cabin"/>
              </a:defRPr>
            </a:lvl3pPr>
            <a:lvl4pPr marL="1371600" marR="0" indent="0" algn="l" rtl="0">
              <a:spcBef>
                <a:spcPts val="0"/>
              </a:spcBef>
              <a:defRPr sz="1800" b="0" i="0" u="none" strike="noStrike" cap="none" baseline="0">
                <a:solidFill>
                  <a:schemeClr val="dk1"/>
                </a:solidFill>
                <a:latin typeface="Cabin"/>
                <a:ea typeface="Cabin"/>
                <a:cs typeface="Cabin"/>
                <a:sym typeface="Cabin"/>
              </a:defRPr>
            </a:lvl4pPr>
            <a:lvl5pPr marL="1828800" marR="0" indent="0" algn="l" rtl="0">
              <a:spcBef>
                <a:spcPts val="0"/>
              </a:spcBef>
              <a:defRPr sz="1800" b="0" i="0" u="none" strike="noStrike" cap="none" baseline="0">
                <a:solidFill>
                  <a:schemeClr val="dk1"/>
                </a:solidFill>
                <a:latin typeface="Cabin"/>
                <a:ea typeface="Cabin"/>
                <a:cs typeface="Cabin"/>
                <a:sym typeface="Cabin"/>
              </a:defRPr>
            </a:lvl5pPr>
            <a:lvl6pPr marL="2286000" marR="0" indent="0" algn="l" rtl="0">
              <a:spcBef>
                <a:spcPts val="0"/>
              </a:spcBef>
              <a:defRPr sz="1800" b="0" i="0" u="none" strike="noStrike" cap="none" baseline="0">
                <a:solidFill>
                  <a:schemeClr val="dk1"/>
                </a:solidFill>
                <a:latin typeface="Cabin"/>
                <a:ea typeface="Cabin"/>
                <a:cs typeface="Cabin"/>
                <a:sym typeface="Cabin"/>
              </a:defRPr>
            </a:lvl6pPr>
            <a:lvl7pPr marL="2743200" marR="0" indent="0" algn="l" rtl="0">
              <a:spcBef>
                <a:spcPts val="0"/>
              </a:spcBef>
              <a:defRPr sz="1800" b="0" i="0" u="none" strike="noStrike" cap="none" baseline="0">
                <a:solidFill>
                  <a:schemeClr val="dk1"/>
                </a:solidFill>
                <a:latin typeface="Cabin"/>
                <a:ea typeface="Cabin"/>
                <a:cs typeface="Cabin"/>
                <a:sym typeface="Cabin"/>
              </a:defRPr>
            </a:lvl7pPr>
            <a:lvl8pPr marL="3200400" marR="0" indent="0" algn="l" rtl="0">
              <a:spcBef>
                <a:spcPts val="0"/>
              </a:spcBef>
              <a:defRPr sz="1800" b="0" i="0" u="none" strike="noStrike" cap="none" baseline="0">
                <a:solidFill>
                  <a:schemeClr val="dk1"/>
                </a:solidFill>
                <a:latin typeface="Cabin"/>
                <a:ea typeface="Cabin"/>
                <a:cs typeface="Cabin"/>
                <a:sym typeface="Cabin"/>
              </a:defRPr>
            </a:lvl8pPr>
            <a:lvl9pPr marL="3657600" marR="0" indent="0" algn="l" rtl="0">
              <a:spcBef>
                <a:spcPts val="0"/>
              </a:spcBef>
              <a:defRPr sz="1800" b="0" i="0" u="none" strike="noStrike" cap="none" baseline="0">
                <a:solidFill>
                  <a:schemeClr val="dk1"/>
                </a:solidFill>
                <a:latin typeface="Cabin"/>
                <a:ea typeface="Cabin"/>
                <a:cs typeface="Cabin"/>
                <a:sym typeface="Cabin"/>
              </a:defRPr>
            </a:lvl9pPr>
          </a:lstStyle>
          <a:p>
            <a:endParaRPr/>
          </a:p>
        </p:txBody>
      </p:sp>
      <p:sp>
        <p:nvSpPr>
          <p:cNvPr id="82" name="Shape 82"/>
          <p:cNvSpPr txBox="1">
            <a:spLocks noGrp="1"/>
          </p:cNvSpPr>
          <p:nvPr>
            <p:ph type="ftr" idx="11"/>
          </p:nvPr>
        </p:nvSpPr>
        <p:spPr>
          <a:xfrm>
            <a:off x="7620005" y="6305556"/>
            <a:ext cx="3860799" cy="476249"/>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solidFill>
                  <a:srgbClr val="B3A787"/>
                </a:solidFill>
                <a:latin typeface="Cabin"/>
                <a:ea typeface="Cabin"/>
                <a:cs typeface="Cabin"/>
                <a:sym typeface="Cabin"/>
              </a:defRPr>
            </a:lvl1pPr>
            <a:lvl2pPr marL="457200" marR="0" indent="0" algn="l" rtl="0">
              <a:spcBef>
                <a:spcPts val="0"/>
              </a:spcBef>
              <a:defRPr sz="1800" b="0" i="0" u="none" strike="noStrike" cap="none" baseline="0">
                <a:solidFill>
                  <a:schemeClr val="dk1"/>
                </a:solidFill>
                <a:latin typeface="Cabin"/>
                <a:ea typeface="Cabin"/>
                <a:cs typeface="Cabin"/>
                <a:sym typeface="Cabin"/>
              </a:defRPr>
            </a:lvl2pPr>
            <a:lvl3pPr marL="914400" marR="0" indent="0" algn="l" rtl="0">
              <a:spcBef>
                <a:spcPts val="0"/>
              </a:spcBef>
              <a:defRPr sz="1800" b="0" i="0" u="none" strike="noStrike" cap="none" baseline="0">
                <a:solidFill>
                  <a:schemeClr val="dk1"/>
                </a:solidFill>
                <a:latin typeface="Cabin"/>
                <a:ea typeface="Cabin"/>
                <a:cs typeface="Cabin"/>
                <a:sym typeface="Cabin"/>
              </a:defRPr>
            </a:lvl3pPr>
            <a:lvl4pPr marL="1371600" marR="0" indent="0" algn="l" rtl="0">
              <a:spcBef>
                <a:spcPts val="0"/>
              </a:spcBef>
              <a:defRPr sz="1800" b="0" i="0" u="none" strike="noStrike" cap="none" baseline="0">
                <a:solidFill>
                  <a:schemeClr val="dk1"/>
                </a:solidFill>
                <a:latin typeface="Cabin"/>
                <a:ea typeface="Cabin"/>
                <a:cs typeface="Cabin"/>
                <a:sym typeface="Cabin"/>
              </a:defRPr>
            </a:lvl4pPr>
            <a:lvl5pPr marL="1828800" marR="0" indent="0" algn="l" rtl="0">
              <a:spcBef>
                <a:spcPts val="0"/>
              </a:spcBef>
              <a:defRPr sz="1800" b="0" i="0" u="none" strike="noStrike" cap="none" baseline="0">
                <a:solidFill>
                  <a:schemeClr val="dk1"/>
                </a:solidFill>
                <a:latin typeface="Cabin"/>
                <a:ea typeface="Cabin"/>
                <a:cs typeface="Cabin"/>
                <a:sym typeface="Cabin"/>
              </a:defRPr>
            </a:lvl5pPr>
            <a:lvl6pPr marL="2286000" marR="0" indent="0" algn="l" rtl="0">
              <a:spcBef>
                <a:spcPts val="0"/>
              </a:spcBef>
              <a:defRPr sz="1800" b="0" i="0" u="none" strike="noStrike" cap="none" baseline="0">
                <a:solidFill>
                  <a:schemeClr val="dk1"/>
                </a:solidFill>
                <a:latin typeface="Cabin"/>
                <a:ea typeface="Cabin"/>
                <a:cs typeface="Cabin"/>
                <a:sym typeface="Cabin"/>
              </a:defRPr>
            </a:lvl6pPr>
            <a:lvl7pPr marL="2743200" marR="0" indent="0" algn="l" rtl="0">
              <a:spcBef>
                <a:spcPts val="0"/>
              </a:spcBef>
              <a:defRPr sz="1800" b="0" i="0" u="none" strike="noStrike" cap="none" baseline="0">
                <a:solidFill>
                  <a:schemeClr val="dk1"/>
                </a:solidFill>
                <a:latin typeface="Cabin"/>
                <a:ea typeface="Cabin"/>
                <a:cs typeface="Cabin"/>
                <a:sym typeface="Cabin"/>
              </a:defRPr>
            </a:lvl7pPr>
            <a:lvl8pPr marL="3200400" marR="0" indent="0" algn="l" rtl="0">
              <a:spcBef>
                <a:spcPts val="0"/>
              </a:spcBef>
              <a:defRPr sz="1800" b="0" i="0" u="none" strike="noStrike" cap="none" baseline="0">
                <a:solidFill>
                  <a:schemeClr val="dk1"/>
                </a:solidFill>
                <a:latin typeface="Cabin"/>
                <a:ea typeface="Cabin"/>
                <a:cs typeface="Cabin"/>
                <a:sym typeface="Cabin"/>
              </a:defRPr>
            </a:lvl8pPr>
            <a:lvl9pPr marL="3657600" marR="0" indent="0" algn="l" rtl="0">
              <a:spcBef>
                <a:spcPts val="0"/>
              </a:spcBef>
              <a:defRPr sz="1800" b="0" i="0" u="none" strike="noStrike" cap="none" baseline="0">
                <a:solidFill>
                  <a:schemeClr val="dk1"/>
                </a:solidFill>
                <a:latin typeface="Cabin"/>
                <a:ea typeface="Cabin"/>
                <a:cs typeface="Cabin"/>
                <a:sym typeface="Cabin"/>
              </a:defRPr>
            </a:lvl9pPr>
          </a:lstStyle>
          <a:p>
            <a:endParaRPr/>
          </a:p>
        </p:txBody>
      </p:sp>
      <p:sp>
        <p:nvSpPr>
          <p:cNvPr id="83" name="Shape 83"/>
          <p:cNvSpPr txBox="1">
            <a:spLocks noGrp="1"/>
          </p:cNvSpPr>
          <p:nvPr>
            <p:ph type="sldNum" idx="12"/>
          </p:nvPr>
        </p:nvSpPr>
        <p:spPr>
          <a:xfrm>
            <a:off x="11484869" y="6305556"/>
            <a:ext cx="609599"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baseline="0">
                <a:solidFill>
                  <a:srgbClr val="B3A787"/>
                </a:solidFill>
                <a:latin typeface="Cabin"/>
                <a:ea typeface="Cabin"/>
                <a:cs typeface="Cabin"/>
                <a:sym typeface="Cabin"/>
              </a:rPr>
              <a:t>‹#›</a:t>
            </a:fld>
            <a:endParaRPr lang="en-US" sz="1200" b="0" i="0" u="none" strike="noStrike" cap="none" baseline="0">
              <a:solidFill>
                <a:srgbClr val="B3A787"/>
              </a:solidFill>
              <a:latin typeface="Cabin"/>
              <a:ea typeface="Cabin"/>
              <a:cs typeface="Cabin"/>
              <a:sym typeface="Cabin"/>
            </a:endParaRPr>
          </a:p>
        </p:txBody>
      </p:sp>
    </p:spTree>
    <p:extLst>
      <p:ext uri="{BB962C8B-B14F-4D97-AF65-F5344CB8AC3E}">
        <p14:creationId xmlns:p14="http://schemas.microsoft.com/office/powerpoint/2010/main" val="196460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FC063-5EA9-49AF-AFAF-D68C9E82B23B}"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2" name="Date Placeholder 1"/>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1FC063-5EA9-49AF-AFAF-D68C9E82B23B}"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7C3F878-F5E8-489B-AC8A-64F2A7E22C28}" type="datetimeFigureOut">
              <a:rPr lang="en-US" smtClean="0"/>
              <a:pPr/>
              <a:t>11/28/15</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51FC063-5EA9-49AF-AFAF-D68C9E82B23B}"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48"/>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0" name="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0"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8" name="Oval 7"/>
          <p:cNvSpPr/>
          <p:nvPr/>
        </p:nvSpPr>
        <p:spPr>
          <a:xfrm>
            <a:off x="225091" y="21106"/>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1" name="Donut 10"/>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2" name="Rectangle 11"/>
          <p:cNvSpPr/>
          <p:nvPr/>
        </p:nvSpPr>
        <p:spPr>
          <a:xfrm>
            <a:off x="1350512"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C3F878-F5E8-489B-AC8A-64F2A7E22C28}" type="datetimeFigureOut">
              <a:rPr lang="en-US" smtClean="0"/>
              <a:pPr/>
              <a:t>11/28/15</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51FC063-5EA9-49AF-AFAF-D68C9E82B23B}" type="slidenum">
              <a:rPr lang="en-US" smtClean="0"/>
              <a:pPr/>
              <a:t>‹#›</a:t>
            </a:fld>
            <a:endParaRPr lang="en-US" dirty="0"/>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com/watch?v=F0qrtsYg6kI" TargetMode="External"/><Relationship Id="rId4" Type="http://schemas.openxmlformats.org/officeDocument/2006/relationships/hyperlink" Target="http://www.ted.com/talks/angela_lee_duckworth_the_key_to_success_grit.html" TargetMode="External"/><Relationship Id="rId5" Type="http://schemas.openxmlformats.org/officeDocument/2006/relationships/image" Target="../media/image7.jpg"/><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source=images&amp;cd=&amp;cad=rja&amp;docid=neLJ6pqa9aM6MM&amp;tbnid=ugSQtlWLdhsIIM:&amp;ved=0CAgQjRwwAA&amp;url=http://www.digitaltrends.com/movies/true-grit-review/&amp;ei=ogkeUp3bOMilsQT664HgDA&amp;psig=AFQjCNHws7_lc3xS2XkRuzVBc2e-v5PvvQ&amp;ust=1377786659012056" TargetMode="Externa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ted.com/talks/angela_lee_duckworth_the_key_to_success_grit.html" TargetMode="Externa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www.ted.com/talks/angela_lee_duckworth_the_key_to_success_grit.html" TargetMode="External"/><Relationship Id="rId4" Type="http://schemas.openxmlformats.org/officeDocument/2006/relationships/image" Target="../media/image7.jpg"/><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8000" b="1" dirty="0" smtClean="0">
                <a:ln/>
                <a:solidFill>
                  <a:schemeClr val="accent3"/>
                </a:solidFill>
                <a:effectLst/>
              </a:rPr>
              <a:t>LESSON FOUR</a:t>
            </a:r>
            <a:endParaRPr lang="en-US" sz="8000" b="1" dirty="0">
              <a:ln/>
              <a:solidFill>
                <a:schemeClr val="accent3"/>
              </a:solidFill>
              <a:effectLst/>
            </a:endParaRPr>
          </a:p>
        </p:txBody>
      </p:sp>
      <p:sp>
        <p:nvSpPr>
          <p:cNvPr id="3" name="Content Placeholder 2"/>
          <p:cNvSpPr>
            <a:spLocks noGrp="1"/>
          </p:cNvSpPr>
          <p:nvPr>
            <p:ph idx="1"/>
          </p:nvPr>
        </p:nvSpPr>
        <p:spPr>
          <a:xfrm>
            <a:off x="1914144" y="1788007"/>
            <a:ext cx="9997440" cy="4800600"/>
          </a:xfrm>
        </p:spPr>
        <p:txBody>
          <a:bodyPr>
            <a:normAutofit fontScale="55000" lnSpcReduction="20000"/>
          </a:bodyPr>
          <a:lstStyle/>
          <a:p>
            <a:pPr marL="82296" indent="0" algn="ctr">
              <a:buNone/>
            </a:pPr>
            <a:r>
              <a:rPr lang="en-US"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WE NEED TO TEACH</a:t>
            </a:r>
          </a:p>
          <a:p>
            <a:pPr marL="82296" indent="0" algn="ctr">
              <a:buNone/>
            </a:pPr>
            <a:r>
              <a:rPr lang="en-US" sz="9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“THAT GRIT IS THE MEASURE OF HOW BADLY WE WANT A GOAL AND IT GIVES RISE TO OUR PERSEVERENCE ”</a:t>
            </a:r>
            <a:endParaRPr lang="en-US" sz="9600" dirty="0"/>
          </a:p>
        </p:txBody>
      </p:sp>
    </p:spTree>
    <p:extLst>
      <p:ext uri="{BB962C8B-B14F-4D97-AF65-F5344CB8AC3E}">
        <p14:creationId xmlns:p14="http://schemas.microsoft.com/office/powerpoint/2010/main" val="305137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p:nvPr/>
        </p:nvSpPr>
        <p:spPr>
          <a:xfrm>
            <a:off x="5" y="43941"/>
            <a:ext cx="184799" cy="369299"/>
          </a:xfrm>
          <a:prstGeom prst="rect">
            <a:avLst/>
          </a:prstGeom>
          <a:no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Cabin"/>
              <a:ea typeface="Cabin"/>
              <a:cs typeface="Cabin"/>
              <a:sym typeface="Cabin"/>
            </a:endParaRPr>
          </a:p>
        </p:txBody>
      </p:sp>
      <p:sp>
        <p:nvSpPr>
          <p:cNvPr id="270" name="Shape 270"/>
          <p:cNvSpPr/>
          <p:nvPr/>
        </p:nvSpPr>
        <p:spPr>
          <a:xfrm>
            <a:off x="5" y="1748912"/>
            <a:ext cx="184799" cy="369299"/>
          </a:xfrm>
          <a:prstGeom prst="rect">
            <a:avLst/>
          </a:prstGeom>
          <a:no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Cabin"/>
              <a:ea typeface="Cabin"/>
              <a:cs typeface="Cabin"/>
              <a:sym typeface="Cabin"/>
            </a:endParaRPr>
          </a:p>
        </p:txBody>
      </p:sp>
      <p:sp>
        <p:nvSpPr>
          <p:cNvPr id="271" name="Shape 271"/>
          <p:cNvSpPr/>
          <p:nvPr/>
        </p:nvSpPr>
        <p:spPr>
          <a:xfrm>
            <a:off x="6" y="6112103"/>
            <a:ext cx="209399" cy="6156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600" b="1" i="0" u="none" strike="noStrike" cap="none" baseline="0">
                <a:solidFill>
                  <a:schemeClr val="dk1"/>
                </a:solidFill>
                <a:latin typeface="Comic Sans MS"/>
                <a:ea typeface="Comic Sans MS"/>
                <a:cs typeface="Comic Sans MS"/>
                <a:sym typeface="Comic Sans MS"/>
              </a:rPr>
              <a:t/>
            </a:r>
            <a:br>
              <a:rPr lang="en-US" sz="1600" b="1" i="0" u="none" strike="noStrike" cap="none" baseline="0">
                <a:solidFill>
                  <a:schemeClr val="dk1"/>
                </a:solidFill>
                <a:latin typeface="Comic Sans MS"/>
                <a:ea typeface="Comic Sans MS"/>
                <a:cs typeface="Comic Sans MS"/>
                <a:sym typeface="Comic Sans MS"/>
              </a:rPr>
            </a:br>
            <a:endParaRPr lang="en-US" sz="1600" b="1" i="0" u="none" strike="noStrike" cap="none" baseline="0">
              <a:solidFill>
                <a:schemeClr val="dk1"/>
              </a:solidFill>
              <a:latin typeface="Comic Sans MS"/>
              <a:ea typeface="Comic Sans MS"/>
              <a:cs typeface="Comic Sans MS"/>
              <a:sym typeface="Comic Sans MS"/>
            </a:endParaRPr>
          </a:p>
        </p:txBody>
      </p:sp>
      <p:sp>
        <p:nvSpPr>
          <p:cNvPr id="272" name="Shape 272"/>
          <p:cNvSpPr/>
          <p:nvPr/>
        </p:nvSpPr>
        <p:spPr>
          <a:xfrm>
            <a:off x="1525951" y="124227"/>
            <a:ext cx="5993700" cy="33680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400" b="1" i="1" u="sng" strike="noStrike" cap="none" baseline="0" dirty="0">
                <a:solidFill>
                  <a:schemeClr val="hlink"/>
                </a:solidFill>
                <a:latin typeface="Cabin"/>
                <a:ea typeface="Cabin"/>
                <a:cs typeface="Cabin"/>
                <a:sym typeface="Cabin"/>
                <a:hlinkClick r:id="rId3"/>
              </a:rPr>
              <a:t>Dr. Angela Duckworth</a:t>
            </a:r>
            <a:endParaRPr lang="en-US" sz="4400" b="1" i="1" u="sng" strike="noStrike" cap="none" baseline="0" dirty="0">
              <a:solidFill>
                <a:schemeClr val="hlink"/>
              </a:solidFill>
              <a:latin typeface="Cabin"/>
              <a:ea typeface="Cabin"/>
              <a:cs typeface="Cabin"/>
              <a:sym typeface="Cabin"/>
              <a:hlinkClick r:id="rId4"/>
            </a:endParaRPr>
          </a:p>
          <a:p>
            <a:pPr marL="0" marR="0" lvl="0" indent="0" algn="ctr" rtl="0">
              <a:spcBef>
                <a:spcPts val="0"/>
              </a:spcBef>
              <a:buSzPct val="25000"/>
              <a:buNone/>
            </a:pPr>
            <a:r>
              <a:rPr lang="en-US" sz="6000" b="1" i="1" dirty="0">
                <a:solidFill>
                  <a:srgbClr val="FF0000"/>
                </a:solidFill>
                <a:latin typeface="Cabin"/>
                <a:ea typeface="Cabin"/>
                <a:cs typeface="Cabin"/>
                <a:sym typeface="Cabin"/>
              </a:rPr>
              <a:t>Her Research</a:t>
            </a:r>
          </a:p>
          <a:p>
            <a:pPr marL="457200" marR="0" lvl="0" indent="-419100" algn="ctr" rtl="0">
              <a:spcBef>
                <a:spcPts val="0"/>
              </a:spcBef>
              <a:buSzPct val="83333"/>
              <a:buChar char="★"/>
            </a:pPr>
            <a:r>
              <a:rPr lang="en-US" sz="3600" b="1" dirty="0">
                <a:solidFill>
                  <a:schemeClr val="dk1"/>
                </a:solidFill>
                <a:latin typeface="Cabin"/>
                <a:ea typeface="Cabin"/>
                <a:cs typeface="Cabin"/>
                <a:sym typeface="Cabin"/>
              </a:rPr>
              <a:t>West Point Cadets</a:t>
            </a:r>
          </a:p>
          <a:p>
            <a:pPr marL="457200" marR="0" lvl="0" indent="-457200" algn="ctr" rtl="0">
              <a:spcBef>
                <a:spcPts val="0"/>
              </a:spcBef>
              <a:buClr>
                <a:schemeClr val="dk1"/>
              </a:buClr>
              <a:buSzPct val="100000"/>
              <a:buFont typeface="Cabin"/>
              <a:buChar char="★"/>
            </a:pPr>
            <a:r>
              <a:rPr lang="en-US" sz="3600" b="1" dirty="0">
                <a:solidFill>
                  <a:schemeClr val="dk1"/>
                </a:solidFill>
                <a:latin typeface="Cabin"/>
                <a:ea typeface="Cabin"/>
                <a:cs typeface="Cabin"/>
                <a:sym typeface="Cabin"/>
              </a:rPr>
              <a:t>Spelling Bee Winners</a:t>
            </a:r>
          </a:p>
          <a:p>
            <a:pPr marL="457200" marR="0" lvl="0" indent="-457200" algn="ctr" rtl="0">
              <a:spcBef>
                <a:spcPts val="0"/>
              </a:spcBef>
              <a:buClr>
                <a:schemeClr val="dk1"/>
              </a:buClr>
              <a:buSzPct val="100000"/>
              <a:buFont typeface="Cabin"/>
              <a:buChar char="★"/>
            </a:pPr>
            <a:r>
              <a:rPr lang="en-US" sz="3600" b="1" dirty="0">
                <a:solidFill>
                  <a:schemeClr val="dk1"/>
                </a:solidFill>
                <a:latin typeface="Cabin"/>
                <a:ea typeface="Cabin"/>
                <a:cs typeface="Cabin"/>
                <a:sym typeface="Cabin"/>
              </a:rPr>
              <a:t>Recognized Geniuses</a:t>
            </a:r>
          </a:p>
          <a:p>
            <a:pPr lvl="0" algn="ctr" rtl="0">
              <a:spcBef>
                <a:spcPts val="0"/>
              </a:spcBef>
              <a:buNone/>
            </a:pPr>
            <a:endParaRPr sz="4400" b="1" dirty="0">
              <a:solidFill>
                <a:schemeClr val="dk1"/>
              </a:solidFill>
              <a:latin typeface="Cabin"/>
              <a:ea typeface="Cabin"/>
              <a:cs typeface="Cabin"/>
              <a:sym typeface="Cabin"/>
            </a:endParaRPr>
          </a:p>
          <a:p>
            <a:pPr marL="0" marR="0" lvl="0" indent="0" algn="ctr" rtl="0">
              <a:spcBef>
                <a:spcPts val="0"/>
              </a:spcBef>
              <a:buNone/>
            </a:pPr>
            <a:endParaRPr dirty="0"/>
          </a:p>
          <a:p>
            <a:pPr lvl="0" rtl="0">
              <a:spcBef>
                <a:spcPts val="0"/>
              </a:spcBef>
              <a:buNone/>
            </a:pPr>
            <a:endParaRPr sz="4400" b="1" i="0" u="none" strike="noStrike" cap="none" baseline="0" dirty="0">
              <a:solidFill>
                <a:schemeClr val="dk1"/>
              </a:solidFill>
              <a:latin typeface="Cabin"/>
              <a:ea typeface="Cabin"/>
              <a:cs typeface="Cabin"/>
              <a:sym typeface="Cabin"/>
            </a:endParaRPr>
          </a:p>
          <a:p>
            <a:pPr marL="0" marR="0" lvl="0" indent="0" algn="l" rtl="0">
              <a:spcBef>
                <a:spcPts val="0"/>
              </a:spcBef>
              <a:buSzPct val="25000"/>
              <a:buNone/>
            </a:pPr>
            <a:r>
              <a:rPr lang="en-US" sz="2000" b="1" i="0" u="none" strike="noStrike" cap="none" baseline="0" dirty="0">
                <a:solidFill>
                  <a:schemeClr val="dk1"/>
                </a:solidFill>
                <a:latin typeface="Cabin"/>
                <a:ea typeface="Cabin"/>
                <a:cs typeface="Cabin"/>
                <a:sym typeface="Cabin"/>
              </a:rPr>
              <a:t> </a:t>
            </a:r>
          </a:p>
        </p:txBody>
      </p:sp>
      <p:pic>
        <p:nvPicPr>
          <p:cNvPr id="273" name="Shape 273"/>
          <p:cNvPicPr preferRelativeResize="0"/>
          <p:nvPr/>
        </p:nvPicPr>
        <p:blipFill rotWithShape="1">
          <a:blip r:embed="rId5">
            <a:alphaModFix/>
          </a:blip>
          <a:srcRect/>
          <a:stretch/>
        </p:blipFill>
        <p:spPr>
          <a:xfrm>
            <a:off x="7455581" y="346118"/>
            <a:ext cx="3714599" cy="2786099"/>
          </a:xfrm>
          <a:prstGeom prst="rect">
            <a:avLst/>
          </a:prstGeom>
          <a:noFill/>
          <a:ln>
            <a:noFill/>
          </a:ln>
        </p:spPr>
      </p:pic>
      <p:sp>
        <p:nvSpPr>
          <p:cNvPr id="274" name="Shape 274"/>
          <p:cNvSpPr txBox="1"/>
          <p:nvPr/>
        </p:nvSpPr>
        <p:spPr>
          <a:xfrm>
            <a:off x="2532801" y="3978462"/>
            <a:ext cx="9061499" cy="1057200"/>
          </a:xfrm>
          <a:prstGeom prst="rect">
            <a:avLst/>
          </a:prstGeom>
          <a:noFill/>
          <a:ln>
            <a:noFill/>
          </a:ln>
        </p:spPr>
        <p:txBody>
          <a:bodyPr lIns="91425" tIns="91425" rIns="91425" bIns="91425" anchor="t" anchorCtr="0">
            <a:noAutofit/>
          </a:bodyPr>
          <a:lstStyle/>
          <a:p>
            <a:pPr lvl="0" algn="ctr" rtl="0">
              <a:spcBef>
                <a:spcPts val="0"/>
              </a:spcBef>
              <a:buNone/>
            </a:pPr>
            <a:r>
              <a:rPr lang="en-US" sz="4800" b="1" i="1" dirty="0">
                <a:solidFill>
                  <a:srgbClr val="3366FF"/>
                </a:solidFill>
              </a:rPr>
              <a:t>But Can We Teach Grit or Teach Kids To Be Grittier?</a:t>
            </a:r>
          </a:p>
          <a:p>
            <a:pPr lvl="0" rtl="0">
              <a:spcBef>
                <a:spcPts val="0"/>
              </a:spcBef>
              <a:buNone/>
            </a:pPr>
            <a:endParaRPr sz="3600" b="1" i="1" dirty="0">
              <a:solidFill>
                <a:srgbClr val="3366FF"/>
              </a:solidFill>
            </a:endParaRPr>
          </a:p>
        </p:txBody>
      </p:sp>
      <p:sp>
        <p:nvSpPr>
          <p:cNvPr id="275" name="Shape 275"/>
          <p:cNvSpPr txBox="1"/>
          <p:nvPr/>
        </p:nvSpPr>
        <p:spPr>
          <a:xfrm>
            <a:off x="2438377" y="3571075"/>
            <a:ext cx="9061499" cy="1057200"/>
          </a:xfrm>
          <a:prstGeom prst="rect">
            <a:avLst/>
          </a:prstGeom>
          <a:noFill/>
          <a:ln>
            <a:noFill/>
          </a:ln>
        </p:spPr>
        <p:txBody>
          <a:bodyPr lIns="91425" tIns="91425" rIns="91425" bIns="91425" anchor="t" anchorCtr="0">
            <a:noAutofit/>
          </a:bodyPr>
          <a:lstStyle/>
          <a:p>
            <a:pPr marL="457200" lvl="0" indent="-685800" rtl="0">
              <a:spcBef>
                <a:spcPts val="0"/>
              </a:spcBef>
              <a:buClr>
                <a:srgbClr val="FF0000"/>
              </a:buClr>
              <a:buSzPct val="100000"/>
              <a:buChar char="➢"/>
            </a:pPr>
            <a:r>
              <a:rPr lang="en-US" sz="7200" b="1" i="1" dirty="0">
                <a:solidFill>
                  <a:srgbClr val="FF0000"/>
                </a:solidFill>
              </a:rPr>
              <a:t>I don’t know but isn’t it worth a </a:t>
            </a:r>
            <a:r>
              <a:rPr lang="en-US" sz="7200" b="1" i="1" dirty="0" smtClean="0">
                <a:solidFill>
                  <a:srgbClr val="FF0000"/>
                </a:solidFill>
              </a:rPr>
              <a:t>try?</a:t>
            </a:r>
          </a:p>
        </p:txBody>
      </p:sp>
    </p:spTree>
    <p:extLst>
      <p:ext uri="{BB962C8B-B14F-4D97-AF65-F5344CB8AC3E}">
        <p14:creationId xmlns:p14="http://schemas.microsoft.com/office/powerpoint/2010/main" val="183871938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74"/>
                                        </p:tgtEl>
                                        <p:attrNameLst>
                                          <p:attrName>style.visibility</p:attrName>
                                        </p:attrNameLst>
                                      </p:cBhvr>
                                      <p:to>
                                        <p:strVal val="visible"/>
                                      </p:to>
                                    </p:set>
                                    <p:anim calcmode="lin" valueType="num">
                                      <p:cBhvr additive="base">
                                        <p:cTn id="7" dur="1000"/>
                                        <p:tgtEl>
                                          <p:spTgt spid="274"/>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274"/>
                                        </p:tgtEl>
                                      </p:cBhvr>
                                    </p:animEffect>
                                    <p:set>
                                      <p:cBhvr>
                                        <p:cTn id="12" dur="1" fill="hold">
                                          <p:stCondLst>
                                            <p:cond delay="1000"/>
                                          </p:stCondLst>
                                        </p:cTn>
                                        <p:tgtEl>
                                          <p:spTgt spid="27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75"/>
                                        </p:tgtEl>
                                        <p:attrNameLst>
                                          <p:attrName>style.visibility</p:attrName>
                                        </p:attrNameLst>
                                      </p:cBhvr>
                                      <p:to>
                                        <p:strVal val="visible"/>
                                      </p:to>
                                    </p:set>
                                    <p:anim calcmode="lin" valueType="num">
                                      <p:cBhvr additive="base">
                                        <p:cTn id="17" dur="1000"/>
                                        <p:tgtEl>
                                          <p:spTgt spid="27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itle 1"/>
          <p:cNvSpPr>
            <a:spLocks noGrp="1"/>
          </p:cNvSpPr>
          <p:nvPr>
            <p:ph type="title"/>
          </p:nvPr>
        </p:nvSpPr>
        <p:spPr>
          <a:xfrm>
            <a:off x="1219200" y="3398881"/>
            <a:ext cx="10972800" cy="4876800"/>
          </a:xfrm>
        </p:spPr>
        <p:txBody>
          <a:bodyPr/>
          <a:lstStyle/>
          <a:p>
            <a:pPr algn="ctr"/>
            <a:r>
              <a:rPr lang="en-US" sz="3600" b="1" i="1" u="sng" dirty="0" smtClean="0">
                <a:solidFill>
                  <a:schemeClr val="tx1"/>
                </a:solidFill>
                <a:latin typeface="Arial" pitchFamily="34" charset="0"/>
                <a:cs typeface="Arial" pitchFamily="34" charset="0"/>
              </a:rPr>
              <a:t>GRIT IS WHAT HAPPENS WHEN OUR  HOPE  IS TRULY TESTED</a:t>
            </a:r>
            <a:r>
              <a:rPr lang="en-US" sz="3600" b="1" dirty="0" smtClean="0">
                <a:solidFill>
                  <a:schemeClr val="tx1"/>
                </a:solidFill>
                <a:latin typeface="Arial" pitchFamily="34" charset="0"/>
                <a:cs typeface="Arial" pitchFamily="34" charset="0"/>
              </a:rPr>
              <a:t/>
            </a:r>
            <a:br>
              <a:rPr lang="en-US" sz="3600" b="1" dirty="0" smtClean="0">
                <a:solidFill>
                  <a:schemeClr val="tx1"/>
                </a:solidFill>
                <a:latin typeface="Arial" pitchFamily="34" charset="0"/>
                <a:cs typeface="Arial" pitchFamily="34" charset="0"/>
              </a:rPr>
            </a:br>
            <a:r>
              <a:rPr lang="en-US" sz="3600" b="1" i="1" dirty="0" smtClean="0">
                <a:solidFill>
                  <a:schemeClr val="tx1"/>
                </a:solidFill>
                <a:latin typeface="Arial" pitchFamily="34" charset="0"/>
                <a:cs typeface="Arial" pitchFamily="34" charset="0"/>
              </a:rPr>
              <a:t>Grit means that you maintain hope</a:t>
            </a:r>
            <a:br>
              <a:rPr lang="en-US" sz="3600" b="1" i="1" dirty="0" smtClean="0">
                <a:solidFill>
                  <a:schemeClr val="tx1"/>
                </a:solidFill>
                <a:latin typeface="Arial" pitchFamily="34" charset="0"/>
                <a:cs typeface="Arial" pitchFamily="34" charset="0"/>
              </a:rPr>
            </a:br>
            <a:r>
              <a:rPr lang="en-US" sz="3600" b="1" i="1" dirty="0" smtClean="0">
                <a:solidFill>
                  <a:schemeClr val="tx1"/>
                </a:solidFill>
                <a:latin typeface="Arial" pitchFamily="34" charset="0"/>
                <a:cs typeface="Arial" pitchFamily="34" charset="0"/>
              </a:rPr>
              <a:t>over time, no matter what </a:t>
            </a:r>
            <a:br>
              <a:rPr lang="en-US" sz="3600" b="1" i="1" dirty="0" smtClean="0">
                <a:solidFill>
                  <a:schemeClr val="tx1"/>
                </a:solidFill>
                <a:latin typeface="Arial" pitchFamily="34" charset="0"/>
                <a:cs typeface="Arial" pitchFamily="34" charset="0"/>
              </a:rPr>
            </a:br>
            <a:r>
              <a:rPr lang="en-US" sz="3600" b="1" i="1" dirty="0" smtClean="0">
                <a:solidFill>
                  <a:schemeClr val="tx1"/>
                </a:solidFill>
                <a:latin typeface="Arial" pitchFamily="34" charset="0"/>
                <a:cs typeface="Arial" pitchFamily="34" charset="0"/>
              </a:rPr>
              <a:t>the obstacle. </a:t>
            </a:r>
            <a:r>
              <a:rPr lang="en-US" sz="3600" b="1" dirty="0" smtClean="0">
                <a:solidFill>
                  <a:schemeClr val="tx1"/>
                </a:solidFill>
                <a:latin typeface="Arial" pitchFamily="34" charset="0"/>
                <a:cs typeface="Arial" pitchFamily="34" charset="0"/>
              </a:rPr>
              <a:t/>
            </a:r>
            <a:br>
              <a:rPr lang="en-US" sz="3600" b="1" dirty="0" smtClean="0">
                <a:solidFill>
                  <a:schemeClr val="tx1"/>
                </a:solidFill>
                <a:latin typeface="Arial" pitchFamily="34" charset="0"/>
                <a:cs typeface="Arial" pitchFamily="34" charset="0"/>
              </a:rPr>
            </a:br>
            <a:r>
              <a:rPr lang="en-US" sz="3600" b="1" dirty="0" smtClean="0">
                <a:solidFill>
                  <a:schemeClr val="tx1"/>
                </a:solidFill>
                <a:latin typeface="Arial" pitchFamily="34" charset="0"/>
                <a:cs typeface="Arial" pitchFamily="34" charset="0"/>
              </a:rPr>
              <a:t/>
            </a:r>
            <a:br>
              <a:rPr lang="en-US" sz="3600" b="1" dirty="0" smtClean="0">
                <a:solidFill>
                  <a:schemeClr val="tx1"/>
                </a:solidFill>
                <a:latin typeface="Arial" pitchFamily="34" charset="0"/>
                <a:cs typeface="Arial" pitchFamily="34" charset="0"/>
              </a:rPr>
            </a:br>
            <a:r>
              <a:rPr lang="en-US" b="1" dirty="0" smtClean="0">
                <a:solidFill>
                  <a:schemeClr val="tx1"/>
                </a:solidFill>
                <a:latin typeface="Arial" pitchFamily="34" charset="0"/>
                <a:cs typeface="Arial" pitchFamily="34" charset="0"/>
              </a:rPr>
              <a:t/>
            </a:r>
            <a:br>
              <a:rPr lang="en-US" b="1" dirty="0" smtClean="0">
                <a:solidFill>
                  <a:schemeClr val="tx1"/>
                </a:solidFill>
                <a:latin typeface="Arial" pitchFamily="34" charset="0"/>
                <a:cs typeface="Arial" pitchFamily="34" charset="0"/>
              </a:rPr>
            </a:br>
            <a:endParaRPr lang="en-US" b="1" dirty="0" smtClean="0">
              <a:solidFill>
                <a:schemeClr val="tx1"/>
              </a:solidFill>
              <a:latin typeface="Arial" pitchFamily="34" charset="0"/>
              <a:cs typeface="Arial" pitchFamily="34" charset="0"/>
            </a:endParaRPr>
          </a:p>
        </p:txBody>
      </p:sp>
      <p:sp>
        <p:nvSpPr>
          <p:cNvPr id="60418" name="AutoShape 2" descr="data:image/jpeg;base64,/9j/4AAQSkZJRgABAQAAAQABAAD/2wCEAAkGBxQTEhQUExQVFRUVGBQVFxQYGBUZFBcYFxQWFhcVFhcYHCggGBwlHBQUITEhJSkrLi4uFx8zODMsNygtLisBCgoKDg0OGxAQGiwkHyQsLCwsLCwsLCwsLCwsLCwsLCwsLCwsLCwsLCwsLCwsLCwsLCwsLCwsLCwsLCwsLCwsLP/AABEIALMBGQMBIgACEQEDEQH/xAAbAAACAwEBAQAAAAAAAAAAAAAEBQIDBgEAB//EAD0QAAEDAgQDBgQEBAUFAQAAAAEAAhEDIQQFEjFBUWEGInGBkaETMrHBQlLR8BQjYvEVM0Ny4QdTkqKyF//EABkBAAMBAQEAAAAAAAAAAAAAAAABAgMEBf/EACERAQEAAgIDAQEBAQEAAAAAAAABAhEhMQMSQSJRMmET/9oADAMBAAIRAxEAPwAVlQ20k/ZX4jExbTc2BBtKqpwIHH2RFVggyFDZNj3GmBUhxGxXaYjZU0C1rA0mCeaIZUbsLoC6mJVWIsQ0DfjyUqdQzBEDmrg1I9oBnJSLbKTbBcidrqLFylWPahKNimeNpJcxsKoijzmFNmkPe1pd8oJgmOXNL8dn8WpiepSrtRhw91CRdpc6ePCw849F2gwRAUZVrjOEMVmNV/E+A2VTaDjcyj6WCMo6nQA6qNq0Ao4V3BFtrObZ0Hor6lUAIKoZSMVTro3CVA63EbpKXRsjsAO81w8D+/RXjU5Q1xdKW+CngXd1TJsgW4jS6CtGQjGuS6kBJRuKMiUpq1ITSuxNWVBroCHpv1KyopVRDHKxtNQwbJTAMVBSxoC6/EQuVncFBrJQHm1iVe0kKDQuuemSFVyg2kptEoprYQFbWLzmqwvAVT6kpHoO9q9Cm5RSPQNmMphog3HDiq/8UNTusa7zEKWV6I0uA1tMEpm/DxsPRNECUmva7VUGoRw3b5Iym9u4cPoVbTpGNlW6gZ2QBNN4PGVY4je6FDC0yTCk7F8rBPY0LZUESQZ5KYrHYQEFSr8D/dWa1O1SJYllrpRXeAUyqvskmN3RKLFGa09Wg8tXvCX0sUGovMy4MaBxKDo5afmKzy7aY3gxo4+QpvxUqinR5LlWgRuFOlbSfUUNSqewnivCmUyWuKtwdYtM+oQVTEsbu7yH6oGtnjW7R9SjR7byk/UJCDxOniQI6hYCv2qfs2UuqZ7UPFVqp/L6L/FCY1N9VRiGE3G3S6+etzV87ptlmcmRdO2xOpWrwtNW1TKkBIHuokXTkTaKwroVz66HpNUjTTGkg6UQxU06avDCmSL1Q4oioEMQgLGPhWtrIYhdaEBOq5eprulTaIQauoqpVlZyo1IGyfMWGm74gPeBg/1NNxKc5Tiw9sg34hdxmHbVYbQ4WP1B+qQ4Z/wKxYTb7FRbq7Em+GwZX/tK5UqeKCpcwZlTNQqyX6lx7Qq2vHG30VwpuidxzF0AG9plWtqFSrOCrpVAbJaPa8OkJdXp3RLnQoPejQt4VV6Y0t8V2s4ATaBaOCn8WQQlWIeXfos8u149JHFwbbqupipS/MMwpUxBMv6H2PJZrGZ251htwARMbT9tNLic0awfmPt/ykOOzxx425bBLxhaj7kx7lGYfs4XbuPoqkk7LeV6hbWzBx4ocvKc4rs65hsZHoVVh8qeSBAFwPUq94xGst8lzaLyNWkxz4KLgRuF9Bp5KDTJDgS3gCNhuCAkFTKyalRgaS0OIHLfgRslM9rz8Vxm9s6FpOy+WF7hUcO60+p5LuX9me+DUJDPAyek8PFa6nTAAa0AAWAGwReUdQZT2Q9Z10VSouIsCVJmVOJ7xDfc+yZbVYdyMarqWXMG7nH0A+6uGGZ/V6j9EtU/aK2ELz3qRoM/MfZV1MKfwuB8bFUnamo9DuevYmk5u4I+nqh2oAymVYq6IUnFI1lNsrrwqRWUX4hAUV5VGkoio9D/ABUHpqH5BIMPEuEGzgCQbHokHaHshiHltSkGPcBDgHRI4Eaout/TDQpGu0KLzEzcYbB4Gqxg+JTc0gXkfcWVzGha6rjeGyJwddhu4AnnAPuqlFYl9CUO1habEhbnGZbh37DQebbf+uyzOZYE097tOzh9COBTHZYTO6i2jClF1dFlNq5NhqrTKsZRBCDzbNaVATUeAeDd3HwCw+ddtKtSWUZpM4n/AFHef4R0HqnOeis121+a5tQw8/Edf8jYLz5cPNYfNu1dSpLWD4bOQMuPi79Fn3uJMkySuAKvX+o9/kX0mPqG3mj8Ph2ggfa/gm/ZTDEsMCZJ9rJs3JpdqHDmLLPLL46PH4+JQeX0pbLab28idN/IGU/w2DIAMeSY5bl8NBIl3sPBHU2iYWdroxw4J8Xl+phncbIHJ8CCTMePHyWqqUhB8FRgcMGuPVGyuPJfTwMvplgEgkOI2jYeu6yeYYyK9ZouA8gGWxsJ95X0V4awaKZudwB8s8T1WM7Q9nIeXC2q/mU8anyz8wX2fy99RoqVD8Nl4vLndRwA6p/TNFuw84k+pQVc6Q1jdmgNA5AAAKgC62k047dnDsazqqjjWpdIXHuTIzGNHJe/jBySoOXfiwkDKpjRyVX+IEbJYaygahTB7TzQ8R48iqqjWnvNEcxy8OiUsqozDVNxzlAW/EXDUUIXklPSo6V47qZCAHqFV6V6ZcrtCA01DtDRe4aS99x8rHQPEkBPmNBEhBUqY3i6JFWBKzFVYggiBwUcM6BHqs3/ABzjVqCbAwmWFrQwk8JRs9Ku0Gc/BFjf8PU8gsxgu2tXE1PgupCmLgydTyRsNgG+/ik+eZ+04jvagASBIIB6jmiKNWjULatJw+IwtJA4gkC55iQmV7O24hI+1faGpQa1tMQXg/zIkN6DhPFOHRK5UoNeC1wDmncESD5Kjn9fJMRXc9xc4lxO5JknzVJX0XGdlsOZIYW+Dj9DISbE9k2D5ajh4gH6QqmURcb2yalSbJA5lavB9lqc95zneEAfdOqWTUmN7lMA8HXLvUouRY4c8jOxOWFtK8Tf6yUwxTCxw0vb8Sf8uZJBPEcPFI8O6sNQY6BNgffqnGAoCj3i4Oc65J3J5b+FlhXozyYziGeHxs90jS4bj7jmF4MuSqxi2PIk94XBEeo90WTDvRSv/wBIhRcrNBuf3CkG9D+vLwVjXWnb7Tv9E8YzyyW4bS4g8VTn1JrmEm2n6ofDYprHFzjAbJ8zYfX2WT7RdpS/uUyDE98SRfeJAutMMLaz8vkmM/6bPMlcU2Cw8FFy1caD1WQrHFVpByCuPXC4qtzigO6lyVAK0NQbgKuo1LhVOC8wJbPQ9jl0oT4kEq2m6UBfSZdEPaIQwKtpyUGoZTurYVrmQFTKQbY7KVVnclVMuu5nXLaR6SoDHuP8yqbQXHfa0KVXMdQ0C3MpTisYdRa3dzifBWVQadB7uIAmd7uA+6Zsr2lw2rVUbeC0AdJgj3JRvZ1zXUyIggtJ52cCVrMPh2VmXAgiDzSvOaFGhTPw2gPlosbkHcn0RSnIysLnzXKJSnDZtrN/NNsPUBV6LpOsEFiKUhHgKOIaIU5LxLsHRumXwJQ2GN0drT+J+szntN7SAwwC5skCYBIlyLdkLD/mYiu8Wlo0tB3EEhqPxeG1X5TbnZcq0yzSHSBbz4x9VNbYZTp7B5ZSYBoBbxFyXeJcbplhNUgO1GNjx3iy9g2tfZgiDB5cE7o4GQT05+imY2tM88YocLXtNvZDYx8CBbxH757q3NMRpN77i9r+Cw/aPPj8jDcyAfyjn48lUxu9Ivkmth+0WbFzyxhtsem9kkCqpU1Y+BH7Pgt5xNOLLLd23Tq7WgSQLD6Kl+OYOPsUpDVF1MkxEeKmRVyMjmbOvoq3ZoODT6gKgYVgiSSfZROGJ2H0R6we1X/4j/SPX/hQdjeY9FEYQ8vZcq4bbj0go1C3XHY3k1cOYO5D3XP4V3I+hUv4J3I+iOD5V1MxIGw3HE8TCsw+PBMO7p8beqjWyp7mnSCfLkZQFbJ3kGWvED8j9+lkaxG8mlDZ9kRSYlPZWgRTcDqmR80g2EbFPRSi6S4kV1lRUl681AEPqSqlxqnCQa7Dm6txNLUwtPGyBw9a8ot1cA3WUqtMFSyl9KqRUudweBHCFDtTi9GGd1cxvh3pP0K3OPosqNJP4RIP74L5z2wph7aTZ7pJeI492Pun9P4UZZ2pfSGmbeVgh85zoVnggQAIiUszDCtERPEk/RLhUc3qrxkqLdHuHxAkQtRlNSRx9Vh8udqcAefovomV4UNaIuCrpQa0KT6UroMLhrhRZteN0EqNjZVh5Vr3SVbUpACUFe3MG+XtBNpTPOcIXXGzZ8Y/d1ntV56pvh82JGl4tzG58Uy5ey3EhjTG86eu4H2K0WGxQLLcTvyI4n98Vkah7xImCdh/yk2Z58aTnN1OIABIB4/8ApyJpl/1BzaNDR8xJNjBba8+1l8/JLnbyeJV9XNXPJdpaSeLhqIvPFRdmdXg/T0aGt+gT3IWrYOwuCe4QxjnHoPvwTjK+yj3d6s5lPk0uaSB4AxKyFTHVT/qP/8AIql2Mq/92p/5u/VHtsej683LqQH+Y239Q+y6cLQH46fqvk+AdUc8anOIIO7ifW6Ix1JtPcuJPCSs7ZvTWY3T6gadD/vM915xww3rM/fkvkDMQ4mzfqfdNcIzU2S32ujK6ExtfRzi8KP9Vvof0UH5rhBf4rf35L5nWpETZCVMK8m3kiWUXCx9Td2kwot8QKit2twrdnE9BH6r5zSy2sN487opmFJF2wUW4w5hlWxq9tqQNmEjaZH7jqh//wBBpfld9VlamCsbIHC5bNzJHJEuP2FcMvlbGr/1Bb+GlPiAhK3byodqTB5BJf4E6zTsAQItsSYt5p5g+yLYl73eAAH1T3PkK4Wd0uq9rcQ7Ytb4NCFqZ9XO9Vw9Atfhuy2HES1zvFx+ghNaGW0qd2U2NPMNE+u6PYerB5c3GVagc0vEx33WbHnv5LdfDf8An9lcRK7pT9h6mWHxY0iSo5hmMeSUUa0DV5dPFJ8zx5kxeVhGg+v2oeDoaCZsAOqT9sKpmgDY6XcZ4j7oTAVv5k+6l21DnRVab0+6R0N9XqVWMTkzWMxMvPTZUNqSUODJRlHDT481tqRnLcjHLqe2wIMyt9lre4J3WJysaCNQkcVt6FgI2jopvK9adr1YKEdVura6pLUjWt3EI+pSJaLEICkbjqQPdM3V+81v9JMeaW1zC5S3+Ffw43V1KFzMgeCDw7iE7dIk2BzjHglw1ODRaGnTPVzh6RKz9WCQGXHPeR99k6zHRoqMadgfiPtN7aG8iZgnhPVI8ViNDdR+Y7eVhHhZdG5rhzXe+QGPLW7C/DqLyVbRwR0guJBPD+6ry5hqOLnbD9wmzDJU62N2F/8AAH830VVXDEdfK6aVKnBVB8mwRcYqZVZk9CajD0hw6x9x91qG5YJJIlZjI60YmDHeED/c3b2Ll9EwtOQufKcu7D9Rnq2VtPCPJRZgYtC09fDgCVRgq1EPc0ua54uW8lK/VlauGEwQraGAHJNM4r0QYId4MaXH22XMGAHQCS21zuJ4FBeqhuCEbKL8KOSfmgIQlSimfqSVMJZLMfgNLWkGIMn0WqdRlDsy1hcXuGonmbDwCGeuWPzkkYdjuJdpB4wO9Pq1bfJa3xaFN/5mifGLrDdo8Y2rWDG3ZTkE8CTvHQRHqtl2arN+AxrNm289/ur6mmWV3ls9oUFZVor1GvCnUrBQYAU4Ku+Gq6tSCufxATDKYXNDohwv9eqBqOLzJS+njgiqeIkWhSBWHpkEbIrMKZLnsOz2i/Qtj6oCnVggp3h3ippiNTdp4jiE4VYvB5bB7/AFxHCBdFYSi4tFX4bg0mNWk6Df80QtTjm0g0hzS4uOkBo1TtIPIcz+qc4PEzTFOo5tKm1rWhhAuI2DT0VZXhXhxm+WKZSJgNBJMAAAkk8AAN1t8nyTE/BGtgbyDnNDo6jgg2UmMqMq4XU3TIc803/CAILS4OdYHhAPotW3vMAbVk8nQQfGIhL200uGyDFZdUbu0+Igj2VVPDrSYfG30PEHl9xzCox+UH56Lr8WOJ0HwO7T7I9tpy8VnRJ8ESOhn0uqazv5vgw//KMqEiZEEB0g7g2/VK9c1jy0O+iqT9RWPHju3a1YmOq8xoieV1JgBpNPT6FKszxZFMgbu7vrv7SlrljvUJ8TWa5rI4Avef633cPJZ2s81qlvAdAr8zxc/wAtuwNzzV+AoaGyfmPsOS6by5F9JmloaP31KtfV0t8VGgJkoLMa8oDuHqaj0RVPeBx90rw9SGlF4RrruANglelTsNjA6k8d7vAzI4EGRfxX1fszmDa9FtRpE2DgPwvgah9/AhfIcTX1G4Ww/wCmWP01alE7PAc3/c3f1B9lllPy6PFnrN9Fq0NUDhuVxuWsJPdiUaBaeSyWYZnidcNoPIk8gAPElYSbd2M9qdNyljRbjzUThQBGkR0SM/xZJ/lnbclp8vmU8rOLDv5jWtE370gjoI3T9V5eP6dCiQI4BDvbdOC0QgKzIulKy2CxJDWk8gT6BfLHdocRoLNcA8fxQeEr6F2ixOmk8cSCPa6+b5jVYahIFgGjxIaBP75LXDTl81vyhcNSLjAX0Dshg3U6R1blxI8LAfQrCYKuWulonovpXZZ5fR1f1EDyj7p51n4+jdq64qeldLVm1CVVTCZGkufw6A+O4DEtaYeJHgj8djmNhtOm0uIF457QAqs2yosvHnwKFp1ILHnYjSehFv0W3tLNxh63G6HUMJiHDV8o3/sEVhWPa4a3H1IC0WQNDhCNOVtcHMgam3b1HJc9z26Z44z5qvcIY5xcN6dmnxbHzDzKDoVqjdYe6pRq/gtDXcw7j5hF4/BkHiC3Y8R4FMstzAV2/CrAFw2nj/UORVY2Xs7bj0ry/BY+GtqAsZUvrMaQYnviZHhCPYMVRdeKgn5mHhzLTt7pvg8/DSKNdtnWn8LhzB4HopYnDMY4lh1NsRJlzZ4Qd9krrbTGmeVZnqgOF+aavr8AFm8O9rwC0AOHim2DrEDS63I/ZLa7OA+Z4OSXDeCPELKbVah/oennartMKH8tgD6xE/0s5F3M8mrEU80fLnP7znAtNgLEb242W2GN7c3l8uOvVp8GycO0+P1WS7X4wM0Nb8xDj4TAB+q1eBzGl/DjvjutJcJGoRJNl8uxNc1qrnu/EZ8BwHpZPGcufOzS/LqAjUd+CNMuKppGyva6BK2Yu16mkQEorulFYmogyLooi3CUpIB23KZ18QGsI0zNjy6BUYKjx/cK3MsU1zQBaNh5KMr8aYT6TETJ2HJNsjY6mRVFnAgt8iljcM6QI3K0TOA8EB9OybHCswOHHccjxCljmvb3meixnZvMSyo8ASNIIE3Ok3IEX+b2W+yzNadRoPMbHdc9mq7vH5LrZKcTi3fggcwCicHhn7uBlaCpmLRxCBxedUwLkBKtLnle1LgQlWPx4YOvJBZj2g1GKd+qXCmXGXGSki0qz3G2JdueCyTqUyR1K0HaeieHgkbMIQJMwbLXDrbnz5uhWV12DSC287+C+sZNh2jD09IgaQQPG8+6weR5Gx9M67TZruIPAhfR8K0BjQ35QAB4AQFNylOY2OOpKD6aMa1QqtUgO1SleaFKEw+c4ZwqN+G+8iWu29fDikGa5e5ki9jJHA9QmmEq8NRBF28h5pxicP8AGpat3N4dOLesKMc/Wryw3NKuxVcOAk328xzWrzKnocx48CvnmR1Pg4jT+F9x4jgvpVeKlEFLKaqvHdzkpzSjKx2aNLCHMs5pkHwW1qO1Up4tMFZvMaMyiX6dnBjhazcTRa4jcXHFrhvHmhaeJLToqOuPlcdj0I4FA9mapYarOEh487H6BNsfRDxcb/uR1Wtm0Y2wzy438eSKzfOmYelBhz3fK3jP5j0WdwGYfBJZVsAJDuBA+/RZzMcd8ao+pfvGGg/haLAffzTwx3R5fJ648PVaxLi4klxMk8STxlSDwUGCrqbpC6XAvc3kUO/DNPCDzFlaxyrq1kBXUp6Vx75CjjKrjpgcD9kK5pvII8UBOo4ePgoUql9lUjMHgC8gGxMRz9EjkNsCAfm28pPQJNmkNqdy0bR+7p7m1AUmRTJceJkADwAQeBq0/hXHfOqSbmQZFz0IWVy522mPGgWAxBc8T1+ibtIEv4cPH9/VV5bl4LnPOxMCN+qhnj4bA2GyN/waBnFOEVASCDI4GNuG1gtZkGOOkWEBjLEgSTy5G3/t0WXpUJpx0CIyi7NMgOa7/wCe833SuMsa+LvTaYihqbqY5w6Tt0KS1sK8mCSr8BmOn4hqPIPzCRuAIDABxNk3paKjdTSCOJB28eSxss7bFWFw8Jm2hZG0MIBddxj2saSdgL+k/p6hTs2NzxpJFp5dUqL3SARvsOKbY7HtcdVuQFhHjG55pVWqzUbobJBmZ34RHCxWmLHIwywVaTAXE6S4Dw1faVpcszYsEG7ZNuV+Cy+Pxz4e11i2AB1/ZCY4M90eATTlW8w2Ja8ammQvV3rHYXHOoulvHcHYpvSz5rvmaR1FwloS7NWPU5VOCqtf8pB+vojdCWzfIG1CDY8k9ytxNXfgw+ZkEry8s22RXnzYfItDxHSXX+q3WQuJpQbry8qz6hYf6qqiO9VHDTMJLjh9F5eURpSXLz/Nd/t+4T1h7gXl5b49Mfpb2hYDSdPBsjoR/crI0HleXlti5vN2LmylhivLy0YrnbIWsbleXkBZSPyohzjB6Ly8mAuGeXG90Zh3kOeRuAYPLf8AReXlGXS8ey6riX/mN903xmHa1lOBG/2XF5Y5NsR2W/IPP6pf2jFvMLy8lOyvT2G2H74KygwfFYY3MHqF5eVLx7hs+i11IyAYfbntzSyhmFSl8jyJJkWIMbWNl5eTvTqrddn8Q6oymXmSWkmwExtss12nruNRrdR0hjbSY+d9+p7oXF5c8/0zJqrRLB0P0TDK6LdYtx+5Xl5aVH0L2gM4hnUX67prR+VvgF5eTrF7EcPBVg7eP2H6rq8gCsO8jYkeCO/xOr+c+y8vKKuP/9k="/>
          <p:cNvSpPr>
            <a:spLocks noChangeAspect="1" noChangeArrowheads="1"/>
          </p:cNvSpPr>
          <p:nvPr/>
        </p:nvSpPr>
        <p:spPr bwMode="auto">
          <a:xfrm>
            <a:off x="84667" y="-155575"/>
            <a:ext cx="4064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0420" name="AutoShape 4" descr="data:image/jpeg;base64,/9j/4AAQSkZJRgABAQAAAQABAAD/2wCEAAkGBxQTEhQUExQVFRUVGBQVFxQYGBUZFBcYFxQWFhcVFhcYHCggGBwlHBQUITEhJSkrLi4uFx8zODMsNygtLisBCgoKDg0OGxAQGiwkHyQsLCwsLCwsLCwsLCwsLCwsLCwsLCwsLCwsLCwsLCwsLCwsLCwsLCwsLCwsLCwsLCwsLP/AABEIALMBGQMBIgACEQEDEQH/xAAbAAACAwEBAQAAAAAAAAAAAAAEBQIDBgEAB//EAD0QAAEDAgQDBgQEBAUFAQAAAAEAAhEDIQQFEjFBUWEGInGBkaETMrHBQlLR8BQjYvEVM0Ny4QdTkqKyF//EABkBAAMBAQEAAAAAAAAAAAAAAAABAgMEBf/EACERAQEAAgIDAQEBAQEAAAAAAAABAhEhMQMSQSJRMmET/9oADAMBAAIRAxEAPwAVlQ20k/ZX4jExbTc2BBtKqpwIHH2RFVggyFDZNj3GmBUhxGxXaYjZU0C1rA0mCeaIZUbsLoC6mJVWIsQ0DfjyUqdQzBEDmrg1I9oBnJSLbKTbBcidrqLFylWPahKNimeNpJcxsKoijzmFNmkPe1pd8oJgmOXNL8dn8WpiepSrtRhw91CRdpc6ePCw849F2gwRAUZVrjOEMVmNV/E+A2VTaDjcyj6WCMo6nQA6qNq0Ao4V3BFtrObZ0Hor6lUAIKoZSMVTro3CVA63EbpKXRsjsAO81w8D+/RXjU5Q1xdKW+CngXd1TJsgW4jS6CtGQjGuS6kBJRuKMiUpq1ITSuxNWVBroCHpv1KyopVRDHKxtNQwbJTAMVBSxoC6/EQuVncFBrJQHm1iVe0kKDQuuemSFVyg2kptEoprYQFbWLzmqwvAVT6kpHoO9q9Cm5RSPQNmMphog3HDiq/8UNTusa7zEKWV6I0uA1tMEpm/DxsPRNECUmva7VUGoRw3b5Iym9u4cPoVbTpGNlW6gZ2QBNN4PGVY4je6FDC0yTCk7F8rBPY0LZUESQZ5KYrHYQEFSr8D/dWa1O1SJYllrpRXeAUyqvskmN3RKLFGa09Wg8tXvCX0sUGovMy4MaBxKDo5afmKzy7aY3gxo4+QpvxUqinR5LlWgRuFOlbSfUUNSqewnivCmUyWuKtwdYtM+oQVTEsbu7yH6oGtnjW7R9SjR7byk/UJCDxOniQI6hYCv2qfs2UuqZ7UPFVqp/L6L/FCY1N9VRiGE3G3S6+etzV87ptlmcmRdO2xOpWrwtNW1TKkBIHuokXTkTaKwroVz66HpNUjTTGkg6UQxU06avDCmSL1Q4oioEMQgLGPhWtrIYhdaEBOq5eprulTaIQauoqpVlZyo1IGyfMWGm74gPeBg/1NNxKc5Tiw9sg34hdxmHbVYbQ4WP1B+qQ4Z/wKxYTb7FRbq7Em+GwZX/tK5UqeKCpcwZlTNQqyX6lx7Qq2vHG30VwpuidxzF0AG9plWtqFSrOCrpVAbJaPa8OkJdXp3RLnQoPejQt4VV6Y0t8V2s4ATaBaOCn8WQQlWIeXfos8u149JHFwbbqupipS/MMwpUxBMv6H2PJZrGZ251htwARMbT9tNLic0awfmPt/ykOOzxx425bBLxhaj7kx7lGYfs4XbuPoqkk7LeV6hbWzBx4ocvKc4rs65hsZHoVVh8qeSBAFwPUq94xGst8lzaLyNWkxz4KLgRuF9Bp5KDTJDgS3gCNhuCAkFTKyalRgaS0OIHLfgRslM9rz8Vxm9s6FpOy+WF7hUcO60+p5LuX9me+DUJDPAyek8PFa6nTAAa0AAWAGwReUdQZT2Q9Z10VSouIsCVJmVOJ7xDfc+yZbVYdyMarqWXMG7nH0A+6uGGZ/V6j9EtU/aK2ELz3qRoM/MfZV1MKfwuB8bFUnamo9DuevYmk5u4I+nqh2oAymVYq6IUnFI1lNsrrwqRWUX4hAUV5VGkoio9D/ABUHpqH5BIMPEuEGzgCQbHokHaHshiHltSkGPcBDgHRI4Eaout/TDQpGu0KLzEzcYbB4Gqxg+JTc0gXkfcWVzGha6rjeGyJwddhu4AnnAPuqlFYl9CUO1habEhbnGZbh37DQebbf+uyzOZYE097tOzh9COBTHZYTO6i2jClF1dFlNq5NhqrTKsZRBCDzbNaVATUeAeDd3HwCw+ddtKtSWUZpM4n/AFHef4R0HqnOeis121+a5tQw8/Edf8jYLz5cPNYfNu1dSpLWD4bOQMuPi79Fn3uJMkySuAKvX+o9/kX0mPqG3mj8Ph2ggfa/gm/ZTDEsMCZJ9rJs3JpdqHDmLLPLL46PH4+JQeX0pbLab28idN/IGU/w2DIAMeSY5bl8NBIl3sPBHU2iYWdroxw4J8Xl+phncbIHJ8CCTMePHyWqqUhB8FRgcMGuPVGyuPJfTwMvplgEgkOI2jYeu6yeYYyK9ZouA8gGWxsJ95X0V4awaKZudwB8s8T1WM7Q9nIeXC2q/mU8anyz8wX2fy99RoqVD8Nl4vLndRwA6p/TNFuw84k+pQVc6Q1jdmgNA5AAAKgC62k047dnDsazqqjjWpdIXHuTIzGNHJe/jBySoOXfiwkDKpjRyVX+IEbJYaygahTB7TzQ8R48iqqjWnvNEcxy8OiUsqozDVNxzlAW/EXDUUIXklPSo6V47qZCAHqFV6V6ZcrtCA01DtDRe4aS99x8rHQPEkBPmNBEhBUqY3i6JFWBKzFVYggiBwUcM6BHqs3/ABzjVqCbAwmWFrQwk8JRs9Ku0Gc/BFjf8PU8gsxgu2tXE1PgupCmLgydTyRsNgG+/ik+eZ+04jvagASBIIB6jmiKNWjULatJw+IwtJA4gkC55iQmV7O24hI+1faGpQa1tMQXg/zIkN6DhPFOHRK5UoNeC1wDmncESD5Kjn9fJMRXc9xc4lxO5JknzVJX0XGdlsOZIYW+Dj9DISbE9k2D5ajh4gH6QqmURcb2yalSbJA5lavB9lqc95zneEAfdOqWTUmN7lMA8HXLvUouRY4c8jOxOWFtK8Tf6yUwxTCxw0vb8Sf8uZJBPEcPFI8O6sNQY6BNgffqnGAoCj3i4Oc65J3J5b+FlhXozyYziGeHxs90jS4bj7jmF4MuSqxi2PIk94XBEeo90WTDvRSv/wBIhRcrNBuf3CkG9D+vLwVjXWnb7Tv9E8YzyyW4bS4g8VTn1JrmEm2n6ofDYprHFzjAbJ8zYfX2WT7RdpS/uUyDE98SRfeJAutMMLaz8vkmM/6bPMlcU2Cw8FFy1caD1WQrHFVpByCuPXC4qtzigO6lyVAK0NQbgKuo1LhVOC8wJbPQ9jl0oT4kEq2m6UBfSZdEPaIQwKtpyUGoZTurYVrmQFTKQbY7KVVnclVMuu5nXLaR6SoDHuP8yqbQXHfa0KVXMdQ0C3MpTisYdRa3dzifBWVQadB7uIAmd7uA+6Zsr2lw2rVUbeC0AdJgj3JRvZ1zXUyIggtJ52cCVrMPh2VmXAgiDzSvOaFGhTPw2gPlosbkHcn0RSnIysLnzXKJSnDZtrN/NNsPUBV6LpOsEFiKUhHgKOIaIU5LxLsHRumXwJQ2GN0drT+J+szntN7SAwwC5skCYBIlyLdkLD/mYiu8Wlo0tB3EEhqPxeG1X5TbnZcq0yzSHSBbz4x9VNbYZTp7B5ZSYBoBbxFyXeJcbplhNUgO1GNjx3iy9g2tfZgiDB5cE7o4GQT05+imY2tM88YocLXtNvZDYx8CBbxH757q3NMRpN77i9r+Cw/aPPj8jDcyAfyjn48lUxu9Ivkmth+0WbFzyxhtsem9kkCqpU1Y+BH7Pgt5xNOLLLd23Tq7WgSQLD6Kl+OYOPsUpDVF1MkxEeKmRVyMjmbOvoq3ZoODT6gKgYVgiSSfZROGJ2H0R6we1X/4j/SPX/hQdjeY9FEYQ8vZcq4bbj0go1C3XHY3k1cOYO5D3XP4V3I+hUv4J3I+iOD5V1MxIGw3HE8TCsw+PBMO7p8beqjWyp7mnSCfLkZQFbJ3kGWvED8j9+lkaxG8mlDZ9kRSYlPZWgRTcDqmR80g2EbFPRSi6S4kV1lRUl681AEPqSqlxqnCQa7Dm6txNLUwtPGyBw9a8ot1cA3WUqtMFSyl9KqRUudweBHCFDtTi9GGd1cxvh3pP0K3OPosqNJP4RIP74L5z2wph7aTZ7pJeI492Pun9P4UZZ2pfSGmbeVgh85zoVnggQAIiUszDCtERPEk/RLhUc3qrxkqLdHuHxAkQtRlNSRx9Vh8udqcAefovomV4UNaIuCrpQa0KT6UroMLhrhRZteN0EqNjZVh5Vr3SVbUpACUFe3MG+XtBNpTPOcIXXGzZ8Y/d1ntV56pvh82JGl4tzG58Uy5ey3EhjTG86eu4H2K0WGxQLLcTvyI4n98Vkah7xImCdh/yk2Z58aTnN1OIABIB4/8ApyJpl/1BzaNDR8xJNjBba8+1l8/JLnbyeJV9XNXPJdpaSeLhqIvPFRdmdXg/T0aGt+gT3IWrYOwuCe4QxjnHoPvwTjK+yj3d6s5lPk0uaSB4AxKyFTHVT/qP/8AIql2Mq/92p/5u/VHtsej683LqQH+Y239Q+y6cLQH46fqvk+AdUc8anOIIO7ifW6Ix1JtPcuJPCSs7ZvTWY3T6gadD/vM915xww3rM/fkvkDMQ4mzfqfdNcIzU2S32ujK6ExtfRzi8KP9Vvof0UH5rhBf4rf35L5nWpETZCVMK8m3kiWUXCx9Td2kwot8QKit2twrdnE9BH6r5zSy2sN487opmFJF2wUW4w5hlWxq9tqQNmEjaZH7jqh//wBBpfld9VlamCsbIHC5bNzJHJEuP2FcMvlbGr/1Bb+GlPiAhK3byodqTB5BJf4E6zTsAQItsSYt5p5g+yLYl73eAAH1T3PkK4Wd0uq9rcQ7Ytb4NCFqZ9XO9Vw9Atfhuy2HES1zvFx+ghNaGW0qd2U2NPMNE+u6PYerB5c3GVagc0vEx33WbHnv5LdfDf8An9lcRK7pT9h6mWHxY0iSo5hmMeSUUa0DV5dPFJ8zx5kxeVhGg+v2oeDoaCZsAOqT9sKpmgDY6XcZ4j7oTAVv5k+6l21DnRVab0+6R0N9XqVWMTkzWMxMvPTZUNqSUODJRlHDT481tqRnLcjHLqe2wIMyt9lre4J3WJysaCNQkcVt6FgI2jopvK9adr1YKEdVura6pLUjWt3EI+pSJaLEICkbjqQPdM3V+81v9JMeaW1zC5S3+Ffw43V1KFzMgeCDw7iE7dIk2BzjHglw1ODRaGnTPVzh6RKz9WCQGXHPeR99k6zHRoqMadgfiPtN7aG8iZgnhPVI8ViNDdR+Y7eVhHhZdG5rhzXe+QGPLW7C/DqLyVbRwR0guJBPD+6ry5hqOLnbD9wmzDJU62N2F/8AAH830VVXDEdfK6aVKnBVB8mwRcYqZVZk9CajD0hw6x9x91qG5YJJIlZjI60YmDHeED/c3b2Ll9EwtOQufKcu7D9Rnq2VtPCPJRZgYtC09fDgCVRgq1EPc0ua54uW8lK/VlauGEwQraGAHJNM4r0QYId4MaXH22XMGAHQCS21zuJ4FBeqhuCEbKL8KOSfmgIQlSimfqSVMJZLMfgNLWkGIMn0WqdRlDsy1hcXuGonmbDwCGeuWPzkkYdjuJdpB4wO9Pq1bfJa3xaFN/5mifGLrDdo8Y2rWDG3ZTkE8CTvHQRHqtl2arN+AxrNm289/ur6mmWV3ls9oUFZVor1GvCnUrBQYAU4Ku+Gq6tSCufxATDKYXNDohwv9eqBqOLzJS+njgiqeIkWhSBWHpkEbIrMKZLnsOz2i/Qtj6oCnVggp3h3ippiNTdp4jiE4VYvB5bB7/AFxHCBdFYSi4tFX4bg0mNWk6Df80QtTjm0g0hzS4uOkBo1TtIPIcz+qc4PEzTFOo5tKm1rWhhAuI2DT0VZXhXhxm+WKZSJgNBJMAAAkk8AAN1t8nyTE/BGtgbyDnNDo6jgg2UmMqMq4XU3TIc803/CAILS4OdYHhAPotW3vMAbVk8nQQfGIhL200uGyDFZdUbu0+Igj2VVPDrSYfG30PEHl9xzCox+UH56Lr8WOJ0HwO7T7I9tpy8VnRJ8ESOhn0uqazv5vgw//KMqEiZEEB0g7g2/VK9c1jy0O+iqT9RWPHju3a1YmOq8xoieV1JgBpNPT6FKszxZFMgbu7vrv7SlrljvUJ8TWa5rI4Avef633cPJZ2s81qlvAdAr8zxc/wAtuwNzzV+AoaGyfmPsOS6by5F9JmloaP31KtfV0t8VGgJkoLMa8oDuHqaj0RVPeBx90rw9SGlF4RrruANglelTsNjA6k8d7vAzI4EGRfxX1fszmDa9FtRpE2DgPwvgah9/AhfIcTX1G4Ww/wCmWP01alE7PAc3/c3f1B9lllPy6PFnrN9Fq0NUDhuVxuWsJPdiUaBaeSyWYZnidcNoPIk8gAPElYSbd2M9qdNyljRbjzUThQBGkR0SM/xZJ/lnbclp8vmU8rOLDv5jWtE370gjoI3T9V5eP6dCiQI4BDvbdOC0QgKzIulKy2CxJDWk8gT6BfLHdocRoLNcA8fxQeEr6F2ixOmk8cSCPa6+b5jVYahIFgGjxIaBP75LXDTl81vyhcNSLjAX0Dshg3U6R1blxI8LAfQrCYKuWulonovpXZZ5fR1f1EDyj7p51n4+jdq64qeldLVm1CVVTCZGkufw6A+O4DEtaYeJHgj8djmNhtOm0uIF457QAqs2yosvHnwKFp1ILHnYjSehFv0W3tLNxh63G6HUMJiHDV8o3/sEVhWPa4a3H1IC0WQNDhCNOVtcHMgam3b1HJc9z26Z44z5qvcIY5xcN6dmnxbHzDzKDoVqjdYe6pRq/gtDXcw7j5hF4/BkHiC3Y8R4FMstzAV2/CrAFw2nj/UORVY2Xs7bj0ry/BY+GtqAsZUvrMaQYnviZHhCPYMVRdeKgn5mHhzLTt7pvg8/DSKNdtnWn8LhzB4HopYnDMY4lh1NsRJlzZ4Qd9krrbTGmeVZnqgOF+aavr8AFm8O9rwC0AOHim2DrEDS63I/ZLa7OA+Z4OSXDeCPELKbVah/oennartMKH8tgD6xE/0s5F3M8mrEU80fLnP7znAtNgLEb242W2GN7c3l8uOvVp8GycO0+P1WS7X4wM0Nb8xDj4TAB+q1eBzGl/DjvjutJcJGoRJNl8uxNc1qrnu/EZ8BwHpZPGcufOzS/LqAjUd+CNMuKppGyva6BK2Yu16mkQEorulFYmogyLooi3CUpIB23KZ18QGsI0zNjy6BUYKjx/cK3MsU1zQBaNh5KMr8aYT6TETJ2HJNsjY6mRVFnAgt8iljcM6QI3K0TOA8EB9OybHCswOHHccjxCljmvb3meixnZvMSyo8ASNIIE3Ok3IEX+b2W+yzNadRoPMbHdc9mq7vH5LrZKcTi3fggcwCicHhn7uBlaCpmLRxCBxedUwLkBKtLnle1LgQlWPx4YOvJBZj2g1GKd+qXCmXGXGSki0qz3G2JdueCyTqUyR1K0HaeieHgkbMIQJMwbLXDrbnz5uhWV12DSC287+C+sZNh2jD09IgaQQPG8+6weR5Gx9M67TZruIPAhfR8K0BjQ35QAB4AQFNylOY2OOpKD6aMa1QqtUgO1SleaFKEw+c4ZwqN+G+8iWu29fDikGa5e5ki9jJHA9QmmEq8NRBF28h5pxicP8AGpat3N4dOLesKMc/Wryw3NKuxVcOAk328xzWrzKnocx48CvnmR1Pg4jT+F9x4jgvpVeKlEFLKaqvHdzkpzSjKx2aNLCHMs5pkHwW1qO1Up4tMFZvMaMyiX6dnBjhazcTRa4jcXHFrhvHmhaeJLToqOuPlcdj0I4FA9mapYarOEh487H6BNsfRDxcb/uR1Wtm0Y2wzy438eSKzfOmYelBhz3fK3jP5j0WdwGYfBJZVsAJDuBA+/RZzMcd8ao+pfvGGg/haLAffzTwx3R5fJ648PVaxLi4klxMk8STxlSDwUGCrqbpC6XAvc3kUO/DNPCDzFlaxyrq1kBXUp6Vx75CjjKrjpgcD9kK5pvII8UBOo4ePgoUql9lUjMHgC8gGxMRz9EjkNsCAfm28pPQJNmkNqdy0bR+7p7m1AUmRTJceJkADwAQeBq0/hXHfOqSbmQZFz0IWVy522mPGgWAxBc8T1+ibtIEv4cPH9/VV5bl4LnPOxMCN+qhnj4bA2GyN/waBnFOEVASCDI4GNuG1gtZkGOOkWEBjLEgSTy5G3/t0WXpUJpx0CIyi7NMgOa7/wCe833SuMsa+LvTaYihqbqY5w6Tt0KS1sK8mCSr8BmOn4hqPIPzCRuAIDABxNk3paKjdTSCOJB28eSxss7bFWFw8Jm2hZG0MIBddxj2saSdgL+k/p6hTs2NzxpJFp5dUqL3SARvsOKbY7HtcdVuQFhHjG55pVWqzUbobJBmZ34RHCxWmLHIwywVaTAXE6S4Dw1faVpcszYsEG7ZNuV+Cy+Pxz4e11i2AB1/ZCY4M90eATTlW8w2Ja8ammQvV3rHYXHOoulvHcHYpvSz5rvmaR1FwloS7NWPU5VOCqtf8pB+vojdCWzfIG1CDY8k9ytxNXfgw+ZkEry8s22RXnzYfItDxHSXX+q3WQuJpQbry8qz6hYf6qqiO9VHDTMJLjh9F5eURpSXLz/Nd/t+4T1h7gXl5b49Mfpb2hYDSdPBsjoR/crI0HleXlti5vN2LmylhivLy0YrnbIWsbleXkBZSPyohzjB6Ly8mAuGeXG90Zh3kOeRuAYPLf8AReXlGXS8ey6riX/mN903xmHa1lOBG/2XF5Y5NsR2W/IPP6pf2jFvMLy8lOyvT2G2H74KygwfFYY3MHqF5eVLx7hs+i11IyAYfbntzSyhmFSl8jyJJkWIMbWNl5eTvTqrddn8Q6oymXmSWkmwExtss12nruNRrdR0hjbSY+d9+p7oXF5c8/0zJqrRLB0P0TDK6LdYtx+5Xl5aVH0L2gM4hnUX67prR+VvgF5eTrF7EcPBVg7eP2H6rq8gCsO8jYkeCO/xOr+c+y8vKKuP/9k="/>
          <p:cNvSpPr>
            <a:spLocks noChangeAspect="1" noChangeArrowheads="1"/>
          </p:cNvSpPr>
          <p:nvPr/>
        </p:nvSpPr>
        <p:spPr bwMode="auto">
          <a:xfrm>
            <a:off x="84667" y="-155575"/>
            <a:ext cx="4064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0422" name="AutoShape 6" descr="data:image/jpeg;base64,/9j/4AAQSkZJRgABAQAAAQABAAD/2wCEAAkGBxQTEhQUExQVFRUVGBQVFxQYGBUZFBcYFxQWFhcVFhcYHCggGBwlHBQUITEhJSkrLi4uFx8zODMsNygtLisBCgoKDg0OGxAQGiwkHyQsLCwsLCwsLCwsLCwsLCwsLCwsLCwsLCwsLCwsLCwsLCwsLCwsLCwsLCwsLCwsLCwsLP/AABEIALMBGQMBIgACEQEDEQH/xAAbAAACAwEBAQAAAAAAAAAAAAAEBQIDBgEAB//EAD0QAAEDAgQDBgQEBAUFAQAAAAEAAhEDIQQFEjFBUWEGInGBkaETMrHBQlLR8BQjYvEVM0Ny4QdTkqKyF//EABkBAAMBAQEAAAAAAAAAAAAAAAABAgMEBf/EACERAQEAAgIDAQEBAQEAAAAAAAABAhEhMQMSQSJRMmET/9oADAMBAAIRAxEAPwAVlQ20k/ZX4jExbTc2BBtKqpwIHH2RFVggyFDZNj3GmBUhxGxXaYjZU0C1rA0mCeaIZUbsLoC6mJVWIsQ0DfjyUqdQzBEDmrg1I9oBnJSLbKTbBcidrqLFylWPahKNimeNpJcxsKoijzmFNmkPe1pd8oJgmOXNL8dn8WpiepSrtRhw91CRdpc6ePCw849F2gwRAUZVrjOEMVmNV/E+A2VTaDjcyj6WCMo6nQA6qNq0Ao4V3BFtrObZ0Hor6lUAIKoZSMVTro3CVA63EbpKXRsjsAO81w8D+/RXjU5Q1xdKW+CngXd1TJsgW4jS6CtGQjGuS6kBJRuKMiUpq1ITSuxNWVBroCHpv1KyopVRDHKxtNQwbJTAMVBSxoC6/EQuVncFBrJQHm1iVe0kKDQuuemSFVyg2kptEoprYQFbWLzmqwvAVT6kpHoO9q9Cm5RSPQNmMphog3HDiq/8UNTusa7zEKWV6I0uA1tMEpm/DxsPRNECUmva7VUGoRw3b5Iym9u4cPoVbTpGNlW6gZ2QBNN4PGVY4je6FDC0yTCk7F8rBPY0LZUESQZ5KYrHYQEFSr8D/dWa1O1SJYllrpRXeAUyqvskmN3RKLFGa09Wg8tXvCX0sUGovMy4MaBxKDo5afmKzy7aY3gxo4+QpvxUqinR5LlWgRuFOlbSfUUNSqewnivCmUyWuKtwdYtM+oQVTEsbu7yH6oGtnjW7R9SjR7byk/UJCDxOniQI6hYCv2qfs2UuqZ7UPFVqp/L6L/FCY1N9VRiGE3G3S6+etzV87ptlmcmRdO2xOpWrwtNW1TKkBIHuokXTkTaKwroVz66HpNUjTTGkg6UQxU06avDCmSL1Q4oioEMQgLGPhWtrIYhdaEBOq5eprulTaIQauoqpVlZyo1IGyfMWGm74gPeBg/1NNxKc5Tiw9sg34hdxmHbVYbQ4WP1B+qQ4Z/wKxYTb7FRbq7Em+GwZX/tK5UqeKCpcwZlTNQqyX6lx7Qq2vHG30VwpuidxzF0AG9plWtqFSrOCrpVAbJaPa8OkJdXp3RLnQoPejQt4VV6Y0t8V2s4ATaBaOCn8WQQlWIeXfos8u149JHFwbbqupipS/MMwpUxBMv6H2PJZrGZ251htwARMbT9tNLic0awfmPt/ykOOzxx425bBLxhaj7kx7lGYfs4XbuPoqkk7LeV6hbWzBx4ocvKc4rs65hsZHoVVh8qeSBAFwPUq94xGst8lzaLyNWkxz4KLgRuF9Bp5KDTJDgS3gCNhuCAkFTKyalRgaS0OIHLfgRslM9rz8Vxm9s6FpOy+WF7hUcO60+p5LuX9me+DUJDPAyek8PFa6nTAAa0AAWAGwReUdQZT2Q9Z10VSouIsCVJmVOJ7xDfc+yZbVYdyMarqWXMG7nH0A+6uGGZ/V6j9EtU/aK2ELz3qRoM/MfZV1MKfwuB8bFUnamo9DuevYmk5u4I+nqh2oAymVYq6IUnFI1lNsrrwqRWUX4hAUV5VGkoio9D/ABUHpqH5BIMPEuEGzgCQbHokHaHshiHltSkGPcBDgHRI4Eaout/TDQpGu0KLzEzcYbB4Gqxg+JTc0gXkfcWVzGha6rjeGyJwddhu4AnnAPuqlFYl9CUO1habEhbnGZbh37DQebbf+uyzOZYE097tOzh9COBTHZYTO6i2jClF1dFlNq5NhqrTKsZRBCDzbNaVATUeAeDd3HwCw+ddtKtSWUZpM4n/AFHef4R0HqnOeis121+a5tQw8/Edf8jYLz5cPNYfNu1dSpLWD4bOQMuPi79Fn3uJMkySuAKvX+o9/kX0mPqG3mj8Ph2ggfa/gm/ZTDEsMCZJ9rJs3JpdqHDmLLPLL46PH4+JQeX0pbLab28idN/IGU/w2DIAMeSY5bl8NBIl3sPBHU2iYWdroxw4J8Xl+phncbIHJ8CCTMePHyWqqUhB8FRgcMGuPVGyuPJfTwMvplgEgkOI2jYeu6yeYYyK9ZouA8gGWxsJ95X0V4awaKZudwB8s8T1WM7Q9nIeXC2q/mU8anyz8wX2fy99RoqVD8Nl4vLndRwA6p/TNFuw84k+pQVc6Q1jdmgNA5AAAKgC62k047dnDsazqqjjWpdIXHuTIzGNHJe/jBySoOXfiwkDKpjRyVX+IEbJYaygahTB7TzQ8R48iqqjWnvNEcxy8OiUsqozDVNxzlAW/EXDUUIXklPSo6V47qZCAHqFV6V6ZcrtCA01DtDRe4aS99x8rHQPEkBPmNBEhBUqY3i6JFWBKzFVYggiBwUcM6BHqs3/ABzjVqCbAwmWFrQwk8JRs9Ku0Gc/BFjf8PU8gsxgu2tXE1PgupCmLgydTyRsNgG+/ik+eZ+04jvagASBIIB6jmiKNWjULatJw+IwtJA4gkC55iQmV7O24hI+1faGpQa1tMQXg/zIkN6DhPFOHRK5UoNeC1wDmncESD5Kjn9fJMRXc9xc4lxO5JknzVJX0XGdlsOZIYW+Dj9DISbE9k2D5ajh4gH6QqmURcb2yalSbJA5lavB9lqc95zneEAfdOqWTUmN7lMA8HXLvUouRY4c8jOxOWFtK8Tf6yUwxTCxw0vb8Sf8uZJBPEcPFI8O6sNQY6BNgffqnGAoCj3i4Oc65J3J5b+FlhXozyYziGeHxs90jS4bj7jmF4MuSqxi2PIk94XBEeo90WTDvRSv/wBIhRcrNBuf3CkG9D+vLwVjXWnb7Tv9E8YzyyW4bS4g8VTn1JrmEm2n6ofDYprHFzjAbJ8zYfX2WT7RdpS/uUyDE98SRfeJAutMMLaz8vkmM/6bPMlcU2Cw8FFy1caD1WQrHFVpByCuPXC4qtzigO6lyVAK0NQbgKuo1LhVOC8wJbPQ9jl0oT4kEq2m6UBfSZdEPaIQwKtpyUGoZTurYVrmQFTKQbY7KVVnclVMuu5nXLaR6SoDHuP8yqbQXHfa0KVXMdQ0C3MpTisYdRa3dzifBWVQadB7uIAmd7uA+6Zsr2lw2rVUbeC0AdJgj3JRvZ1zXUyIggtJ52cCVrMPh2VmXAgiDzSvOaFGhTPw2gPlosbkHcn0RSnIysLnzXKJSnDZtrN/NNsPUBV6LpOsEFiKUhHgKOIaIU5LxLsHRumXwJQ2GN0drT+J+szntN7SAwwC5skCYBIlyLdkLD/mYiu8Wlo0tB3EEhqPxeG1X5TbnZcq0yzSHSBbz4x9VNbYZTp7B5ZSYBoBbxFyXeJcbplhNUgO1GNjx3iy9g2tfZgiDB5cE7o4GQT05+imY2tM88YocLXtNvZDYx8CBbxH757q3NMRpN77i9r+Cw/aPPj8jDcyAfyjn48lUxu9Ivkmth+0WbFzyxhtsem9kkCqpU1Y+BH7Pgt5xNOLLLd23Tq7WgSQLD6Kl+OYOPsUpDVF1MkxEeKmRVyMjmbOvoq3ZoODT6gKgYVgiSSfZROGJ2H0R6we1X/4j/SPX/hQdjeY9FEYQ8vZcq4bbj0go1C3XHY3k1cOYO5D3XP4V3I+hUv4J3I+iOD5V1MxIGw3HE8TCsw+PBMO7p8beqjWyp7mnSCfLkZQFbJ3kGWvED8j9+lkaxG8mlDZ9kRSYlPZWgRTcDqmR80g2EbFPRSi6S4kV1lRUl681AEPqSqlxqnCQa7Dm6txNLUwtPGyBw9a8ot1cA3WUqtMFSyl9KqRUudweBHCFDtTi9GGd1cxvh3pP0K3OPosqNJP4RIP74L5z2wph7aTZ7pJeI492Pun9P4UZZ2pfSGmbeVgh85zoVnggQAIiUszDCtERPEk/RLhUc3qrxkqLdHuHxAkQtRlNSRx9Vh8udqcAefovomV4UNaIuCrpQa0KT6UroMLhrhRZteN0EqNjZVh5Vr3SVbUpACUFe3MG+XtBNpTPOcIXXGzZ8Y/d1ntV56pvh82JGl4tzG58Uy5ey3EhjTG86eu4H2K0WGxQLLcTvyI4n98Vkah7xImCdh/yk2Z58aTnN1OIABIB4/8ApyJpl/1BzaNDR8xJNjBba8+1l8/JLnbyeJV9XNXPJdpaSeLhqIvPFRdmdXg/T0aGt+gT3IWrYOwuCe4QxjnHoPvwTjK+yj3d6s5lPk0uaSB4AxKyFTHVT/qP/8AIql2Mq/92p/5u/VHtsej683LqQH+Y239Q+y6cLQH46fqvk+AdUc8anOIIO7ifW6Ix1JtPcuJPCSs7ZvTWY3T6gadD/vM915xww3rM/fkvkDMQ4mzfqfdNcIzU2S32ujK6ExtfRzi8KP9Vvof0UH5rhBf4rf35L5nWpETZCVMK8m3kiWUXCx9Td2kwot8QKit2twrdnE9BH6r5zSy2sN487opmFJF2wUW4w5hlWxq9tqQNmEjaZH7jqh//wBBpfld9VlamCsbIHC5bNzJHJEuP2FcMvlbGr/1Bb+GlPiAhK3byodqTB5BJf4E6zTsAQItsSYt5p5g+yLYl73eAAH1T3PkK4Wd0uq9rcQ7Ytb4NCFqZ9XO9Vw9Atfhuy2HES1zvFx+ghNaGW0qd2U2NPMNE+u6PYerB5c3GVagc0vEx33WbHnv5LdfDf8An9lcRK7pT9h6mWHxY0iSo5hmMeSUUa0DV5dPFJ8zx5kxeVhGg+v2oeDoaCZsAOqT9sKpmgDY6XcZ4j7oTAVv5k+6l21DnRVab0+6R0N9XqVWMTkzWMxMvPTZUNqSUODJRlHDT481tqRnLcjHLqe2wIMyt9lre4J3WJysaCNQkcVt6FgI2jopvK9adr1YKEdVura6pLUjWt3EI+pSJaLEICkbjqQPdM3V+81v9JMeaW1zC5S3+Ffw43V1KFzMgeCDw7iE7dIk2BzjHglw1ODRaGnTPVzh6RKz9WCQGXHPeR99k6zHRoqMadgfiPtN7aG8iZgnhPVI8ViNDdR+Y7eVhHhZdG5rhzXe+QGPLW7C/DqLyVbRwR0guJBPD+6ry5hqOLnbD9wmzDJU62N2F/8AAH830VVXDEdfK6aVKnBVB8mwRcYqZVZk9CajD0hw6x9x91qG5YJJIlZjI60YmDHeED/c3b2Ll9EwtOQufKcu7D9Rnq2VtPCPJRZgYtC09fDgCVRgq1EPc0ua54uW8lK/VlauGEwQraGAHJNM4r0QYId4MaXH22XMGAHQCS21zuJ4FBeqhuCEbKL8KOSfmgIQlSimfqSVMJZLMfgNLWkGIMn0WqdRlDsy1hcXuGonmbDwCGeuWPzkkYdjuJdpB4wO9Pq1bfJa3xaFN/5mifGLrDdo8Y2rWDG3ZTkE8CTvHQRHqtl2arN+AxrNm289/ur6mmWV3ls9oUFZVor1GvCnUrBQYAU4Ku+Gq6tSCufxATDKYXNDohwv9eqBqOLzJS+njgiqeIkWhSBWHpkEbIrMKZLnsOz2i/Qtj6oCnVggp3h3ippiNTdp4jiE4VYvB5bB7/AFxHCBdFYSi4tFX4bg0mNWk6Df80QtTjm0g0hzS4uOkBo1TtIPIcz+qc4PEzTFOo5tKm1rWhhAuI2DT0VZXhXhxm+WKZSJgNBJMAAAkk8AAN1t8nyTE/BGtgbyDnNDo6jgg2UmMqMq4XU3TIc803/CAILS4OdYHhAPotW3vMAbVk8nQQfGIhL200uGyDFZdUbu0+Igj2VVPDrSYfG30PEHl9xzCox+UH56Lr8WOJ0HwO7T7I9tpy8VnRJ8ESOhn0uqazv5vgw//KMqEiZEEB0g7g2/VK9c1jy0O+iqT9RWPHju3a1YmOq8xoieV1JgBpNPT6FKszxZFMgbu7vrv7SlrljvUJ8TWa5rI4Avef633cPJZ2s81qlvAdAr8zxc/wAtuwNzzV+AoaGyfmPsOS6by5F9JmloaP31KtfV0t8VGgJkoLMa8oDuHqaj0RVPeBx90rw9SGlF4RrruANglelTsNjA6k8d7vAzI4EGRfxX1fszmDa9FtRpE2DgPwvgah9/AhfIcTX1G4Ww/wCmWP01alE7PAc3/c3f1B9lllPy6PFnrN9Fq0NUDhuVxuWsJPdiUaBaeSyWYZnidcNoPIk8gAPElYSbd2M9qdNyljRbjzUThQBGkR0SM/xZJ/lnbclp8vmU8rOLDv5jWtE370gjoI3T9V5eP6dCiQI4BDvbdOC0QgKzIulKy2CxJDWk8gT6BfLHdocRoLNcA8fxQeEr6F2ixOmk8cSCPa6+b5jVYahIFgGjxIaBP75LXDTl81vyhcNSLjAX0Dshg3U6R1blxI8LAfQrCYKuWulonovpXZZ5fR1f1EDyj7p51n4+jdq64qeldLVm1CVVTCZGkufw6A+O4DEtaYeJHgj8djmNhtOm0uIF457QAqs2yosvHnwKFp1ILHnYjSehFv0W3tLNxh63G6HUMJiHDV8o3/sEVhWPa4a3H1IC0WQNDhCNOVtcHMgam3b1HJc9z26Z44z5qvcIY5xcN6dmnxbHzDzKDoVqjdYe6pRq/gtDXcw7j5hF4/BkHiC3Y8R4FMstzAV2/CrAFw2nj/UORVY2Xs7bj0ry/BY+GtqAsZUvrMaQYnviZHhCPYMVRdeKgn5mHhzLTt7pvg8/DSKNdtnWn8LhzB4HopYnDMY4lh1NsRJlzZ4Qd9krrbTGmeVZnqgOF+aavr8AFm8O9rwC0AOHim2DrEDS63I/ZLa7OA+Z4OSXDeCPELKbVah/oennartMKH8tgD6xE/0s5F3M8mrEU80fLnP7znAtNgLEb242W2GN7c3l8uOvVp8GycO0+P1WS7X4wM0Nb8xDj4TAB+q1eBzGl/DjvjutJcJGoRJNl8uxNc1qrnu/EZ8BwHpZPGcufOzS/LqAjUd+CNMuKppGyva6BK2Yu16mkQEorulFYmogyLooi3CUpIB23KZ18QGsI0zNjy6BUYKjx/cK3MsU1zQBaNh5KMr8aYT6TETJ2HJNsjY6mRVFnAgt8iljcM6QI3K0TOA8EB9OybHCswOHHccjxCljmvb3meixnZvMSyo8ASNIIE3Ok3IEX+b2W+yzNadRoPMbHdc9mq7vH5LrZKcTi3fggcwCicHhn7uBlaCpmLRxCBxedUwLkBKtLnle1LgQlWPx4YOvJBZj2g1GKd+qXCmXGXGSki0qz3G2JdueCyTqUyR1K0HaeieHgkbMIQJMwbLXDrbnz5uhWV12DSC287+C+sZNh2jD09IgaQQPG8+6weR5Gx9M67TZruIPAhfR8K0BjQ35QAB4AQFNylOY2OOpKD6aMa1QqtUgO1SleaFKEw+c4ZwqN+G+8iWu29fDikGa5e5ki9jJHA9QmmEq8NRBF28h5pxicP8AGpat3N4dOLesKMc/Wryw3NKuxVcOAk328xzWrzKnocx48CvnmR1Pg4jT+F9x4jgvpVeKlEFLKaqvHdzkpzSjKx2aNLCHMs5pkHwW1qO1Up4tMFZvMaMyiX6dnBjhazcTRa4jcXHFrhvHmhaeJLToqOuPlcdj0I4FA9mapYarOEh487H6BNsfRDxcb/uR1Wtm0Y2wzy438eSKzfOmYelBhz3fK3jP5j0WdwGYfBJZVsAJDuBA+/RZzMcd8ao+pfvGGg/haLAffzTwx3R5fJ648PVaxLi4klxMk8STxlSDwUGCrqbpC6XAvc3kUO/DNPCDzFlaxyrq1kBXUp6Vx75CjjKrjpgcD9kK5pvII8UBOo4ePgoUql9lUjMHgC8gGxMRz9EjkNsCAfm28pPQJNmkNqdy0bR+7p7m1AUmRTJceJkADwAQeBq0/hXHfOqSbmQZFz0IWVy522mPGgWAxBc8T1+ibtIEv4cPH9/VV5bl4LnPOxMCN+qhnj4bA2GyN/waBnFOEVASCDI4GNuG1gtZkGOOkWEBjLEgSTy5G3/t0WXpUJpx0CIyi7NMgOa7/wCe833SuMsa+LvTaYihqbqY5w6Tt0KS1sK8mCSr8BmOn4hqPIPzCRuAIDABxNk3paKjdTSCOJB28eSxss7bFWFw8Jm2hZG0MIBddxj2saSdgL+k/p6hTs2NzxpJFp5dUqL3SARvsOKbY7HtcdVuQFhHjG55pVWqzUbobJBmZ34RHCxWmLHIwywVaTAXE6S4Dw1faVpcszYsEG7ZNuV+Cy+Pxz4e11i2AB1/ZCY4M90eATTlW8w2Ja8ammQvV3rHYXHOoulvHcHYpvSz5rvmaR1FwloS7NWPU5VOCqtf8pB+vojdCWzfIG1CDY8k9ytxNXfgw+ZkEry8s22RXnzYfItDxHSXX+q3WQuJpQbry8qz6hYf6qqiO9VHDTMJLjh9F5eURpSXLz/Nd/t+4T1h7gXl5b49Mfpb2hYDSdPBsjoR/crI0HleXlti5vN2LmylhivLy0YrnbIWsbleXkBZSPyohzjB6Ly8mAuGeXG90Zh3kOeRuAYPLf8AReXlGXS8ey6riX/mN903xmHa1lOBG/2XF5Y5NsR2W/IPP6pf2jFvMLy8lOyvT2G2H74KygwfFYY3MHqF5eVLx7hs+i11IyAYfbntzSyhmFSl8jyJJkWIMbWNl5eTvTqrddn8Q6oymXmSWkmwExtss12nruNRrdR0hjbSY+d9+p7oXF5c8/0zJqrRLB0P0TDK6LdYtx+5Xl5aVH0L2gM4hnUX67prR+VvgF5eTrF7EcPBVg7eP2H6rq8gCsO8jYkeCO/xOr+c+y8vKKuP/9k="/>
          <p:cNvSpPr>
            <a:spLocks noChangeAspect="1" noChangeArrowheads="1"/>
          </p:cNvSpPr>
          <p:nvPr/>
        </p:nvSpPr>
        <p:spPr bwMode="auto">
          <a:xfrm>
            <a:off x="84667" y="-155575"/>
            <a:ext cx="4064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0424" name="Picture 8" descr="http://www.digitaltrends.com/wp-content/uploads/2010/12/True-Grit-image-10392.jpg">
            <a:hlinkClick r:id="rId2"/>
          </p:cNvPr>
          <p:cNvPicPr>
            <a:picLocks noChangeAspect="1" noChangeArrowheads="1"/>
          </p:cNvPicPr>
          <p:nvPr/>
        </p:nvPicPr>
        <p:blipFill>
          <a:blip r:embed="rId3" cstate="print"/>
          <a:srcRect/>
          <a:stretch>
            <a:fillRect/>
          </a:stretch>
        </p:blipFill>
        <p:spPr bwMode="auto">
          <a:xfrm>
            <a:off x="2471352" y="370837"/>
            <a:ext cx="6343248" cy="3028044"/>
          </a:xfrm>
          <a:prstGeom prst="rect">
            <a:avLst/>
          </a:prstGeom>
          <a:noFill/>
        </p:spPr>
      </p:pic>
    </p:spTree>
    <p:extLst>
      <p:ext uri="{BB962C8B-B14F-4D97-AF65-F5344CB8AC3E}">
        <p14:creationId xmlns:p14="http://schemas.microsoft.com/office/powerpoint/2010/main" val="39897519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1219205" y="674120"/>
            <a:ext cx="109727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870" b="0" i="0" u="none" strike="noStrike" cap="none" baseline="0">
                <a:solidFill>
                  <a:schemeClr val="dk1"/>
                </a:solidFill>
                <a:latin typeface="Calibri"/>
                <a:ea typeface="Calibri"/>
                <a:cs typeface="Calibri"/>
                <a:sym typeface="Calibri"/>
              </a:rPr>
              <a:t>Sometimes, when we face obstacles, our hope is tested, our self-belief (hope) is truly tested!</a:t>
            </a:r>
          </a:p>
        </p:txBody>
      </p:sp>
      <p:pic>
        <p:nvPicPr>
          <p:cNvPr id="253" name="Shape 253"/>
          <p:cNvPicPr preferRelativeResize="0"/>
          <p:nvPr/>
        </p:nvPicPr>
        <p:blipFill rotWithShape="1">
          <a:blip r:embed="rId3">
            <a:alphaModFix/>
          </a:blip>
          <a:srcRect/>
          <a:stretch/>
        </p:blipFill>
        <p:spPr>
          <a:xfrm>
            <a:off x="1603583" y="2116605"/>
            <a:ext cx="9091607" cy="4496101"/>
          </a:xfrm>
          <a:prstGeom prst="rect">
            <a:avLst/>
          </a:prstGeom>
          <a:noFill/>
          <a:ln>
            <a:noFill/>
          </a:ln>
        </p:spPr>
      </p:pic>
    </p:spTree>
    <p:extLst>
      <p:ext uri="{BB962C8B-B14F-4D97-AF65-F5344CB8AC3E}">
        <p14:creationId xmlns:p14="http://schemas.microsoft.com/office/powerpoint/2010/main" val="164250785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0" y="43934"/>
            <a:ext cx="184666" cy="369332"/>
          </a:xfrm>
          <a:prstGeom prst="rect">
            <a:avLst/>
          </a:prstGeom>
          <a:noFill/>
          <a:ln w="9525">
            <a:noFill/>
            <a:miter lim="800000"/>
            <a:headEnd/>
            <a:tailEnd/>
          </a:ln>
        </p:spPr>
        <p:txBody>
          <a:bodyPr wrap="none" anchor="ctr">
            <a:spAutoFit/>
          </a:bodyPr>
          <a:lstStyle/>
          <a:p>
            <a:endParaRPr lang="en-US"/>
          </a:p>
        </p:txBody>
      </p:sp>
      <p:sp>
        <p:nvSpPr>
          <p:cNvPr id="40963" name="Rectangle 4"/>
          <p:cNvSpPr>
            <a:spLocks noChangeArrowheads="1"/>
          </p:cNvSpPr>
          <p:nvPr/>
        </p:nvSpPr>
        <p:spPr bwMode="auto">
          <a:xfrm>
            <a:off x="0" y="1748909"/>
            <a:ext cx="184666" cy="369332"/>
          </a:xfrm>
          <a:prstGeom prst="rect">
            <a:avLst/>
          </a:prstGeom>
          <a:noFill/>
          <a:ln w="9525">
            <a:noFill/>
            <a:miter lim="800000"/>
            <a:headEnd/>
            <a:tailEnd/>
          </a:ln>
        </p:spPr>
        <p:txBody>
          <a:bodyPr wrap="none" anchor="ctr">
            <a:spAutoFit/>
          </a:bodyPr>
          <a:lstStyle/>
          <a:p>
            <a:pPr eaLnBrk="0" hangingPunct="0"/>
            <a:endParaRPr lang="en-US"/>
          </a:p>
        </p:txBody>
      </p:sp>
      <p:sp>
        <p:nvSpPr>
          <p:cNvPr id="40964" name="Rectangle 5"/>
          <p:cNvSpPr>
            <a:spLocks noChangeArrowheads="1"/>
          </p:cNvSpPr>
          <p:nvPr/>
        </p:nvSpPr>
        <p:spPr bwMode="auto">
          <a:xfrm>
            <a:off x="0" y="6112078"/>
            <a:ext cx="209500" cy="615553"/>
          </a:xfrm>
          <a:prstGeom prst="rect">
            <a:avLst/>
          </a:prstGeom>
          <a:noFill/>
          <a:ln w="9525">
            <a:noFill/>
            <a:miter lim="800000"/>
            <a:headEnd/>
            <a:tailEnd/>
          </a:ln>
        </p:spPr>
        <p:txBody>
          <a:bodyPr wrap="none" anchor="ctr">
            <a:spAutoFit/>
          </a:bodyPr>
          <a:lstStyle/>
          <a:p>
            <a:pPr eaLnBrk="0" hangingPunct="0"/>
            <a:r>
              <a:rPr lang="en-US" sz="1600" b="1">
                <a:latin typeface="Comic Sans MS" pitchFamily="66" charset="0"/>
                <a:cs typeface="Times New Roman" pitchFamily="18" charset="0"/>
              </a:rPr>
              <a:t/>
            </a:r>
            <a:br>
              <a:rPr lang="en-US" sz="1600" b="1">
                <a:latin typeface="Comic Sans MS" pitchFamily="66" charset="0"/>
                <a:cs typeface="Times New Roman" pitchFamily="18" charset="0"/>
              </a:rPr>
            </a:br>
            <a:endParaRPr lang="en-US"/>
          </a:p>
        </p:txBody>
      </p:sp>
      <p:sp>
        <p:nvSpPr>
          <p:cNvPr id="40965" name="Rectangle 5"/>
          <p:cNvSpPr>
            <a:spLocks noChangeArrowheads="1"/>
          </p:cNvSpPr>
          <p:nvPr/>
        </p:nvSpPr>
        <p:spPr bwMode="auto">
          <a:xfrm>
            <a:off x="2438400" y="3484605"/>
            <a:ext cx="7823200" cy="3785652"/>
          </a:xfrm>
          <a:prstGeom prst="rect">
            <a:avLst/>
          </a:prstGeom>
          <a:noFill/>
          <a:ln w="9525">
            <a:noFill/>
            <a:miter lim="800000"/>
            <a:headEnd/>
            <a:tailEnd/>
          </a:ln>
        </p:spPr>
        <p:txBody>
          <a:bodyPr>
            <a:spAutoFit/>
          </a:bodyPr>
          <a:lstStyle/>
          <a:p>
            <a:pPr algn="ctr"/>
            <a:r>
              <a:rPr lang="en-US" sz="4400" b="1" i="1" dirty="0" smtClean="0">
                <a:hlinkClick r:id="rId2"/>
              </a:rPr>
              <a:t>Dr</a:t>
            </a:r>
            <a:r>
              <a:rPr lang="en-US" sz="4400" b="1" i="1" dirty="0">
                <a:hlinkClick r:id="rId2"/>
              </a:rPr>
              <a:t>. </a:t>
            </a:r>
            <a:r>
              <a:rPr lang="en-US" sz="4400" b="1" i="1" dirty="0" smtClean="0">
                <a:hlinkClick r:id="rId2"/>
              </a:rPr>
              <a:t>Angela Duckworth</a:t>
            </a:r>
            <a:endParaRPr lang="en-US" sz="4400" b="1" i="1" dirty="0"/>
          </a:p>
          <a:p>
            <a:pPr algn="ctr"/>
            <a:r>
              <a:rPr lang="en-US" sz="4400" b="1" i="1" dirty="0" smtClean="0"/>
              <a:t>Grit</a:t>
            </a:r>
          </a:p>
          <a:p>
            <a:pPr algn="ctr">
              <a:buFont typeface="Wingdings" pitchFamily="2" charset="2"/>
              <a:buChar char="Ø"/>
            </a:pPr>
            <a:r>
              <a:rPr lang="en-US" sz="4400" b="1" i="1" dirty="0" smtClean="0"/>
              <a:t>Passion for a goal</a:t>
            </a:r>
          </a:p>
          <a:p>
            <a:pPr algn="ctr">
              <a:buFont typeface="Wingdings" pitchFamily="2" charset="2"/>
              <a:buChar char="Ø"/>
            </a:pPr>
            <a:r>
              <a:rPr lang="en-US" sz="4400" b="1" i="1" dirty="0" smtClean="0"/>
              <a:t>Perseverance </a:t>
            </a:r>
          </a:p>
          <a:p>
            <a:pPr algn="ctr"/>
            <a:endParaRPr lang="en-US" sz="4400" b="1" dirty="0"/>
          </a:p>
          <a:p>
            <a:r>
              <a:rPr lang="en-US" sz="2000" b="1" dirty="0"/>
              <a:t> </a:t>
            </a:r>
          </a:p>
        </p:txBody>
      </p:sp>
      <p:pic>
        <p:nvPicPr>
          <p:cNvPr id="40966" name="Picture 2" descr="https://encrypted-tbn2.google.com/images?q=tbn:ANd9GcQlAB3e17KM-h4DlX70XDXATcvVJyeel8jNCVfLe9DzNcPiKVPMJw"/>
          <p:cNvPicPr>
            <a:picLocks noChangeAspect="1" noChangeArrowheads="1"/>
          </p:cNvPicPr>
          <p:nvPr/>
        </p:nvPicPr>
        <p:blipFill>
          <a:blip r:embed="rId3" cstate="print"/>
          <a:srcRect/>
          <a:stretch>
            <a:fillRect/>
          </a:stretch>
        </p:blipFill>
        <p:spPr bwMode="auto">
          <a:xfrm>
            <a:off x="5173366" y="457200"/>
            <a:ext cx="2384511" cy="2697540"/>
          </a:xfrm>
          <a:prstGeom prst="rect">
            <a:avLst/>
          </a:prstGeom>
          <a:noFill/>
          <a:ln w="9525">
            <a:noFill/>
            <a:miter lim="800000"/>
            <a:headEnd/>
            <a:tailEnd/>
          </a:ln>
        </p:spPr>
      </p:pic>
    </p:spTree>
    <p:extLst>
      <p:ext uri="{BB962C8B-B14F-4D97-AF65-F5344CB8AC3E}">
        <p14:creationId xmlns:p14="http://schemas.microsoft.com/office/powerpoint/2010/main" val="11419346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469722"/>
            <a:ext cx="9997440" cy="1143000"/>
          </a:xfrm>
        </p:spPr>
        <p:txBody>
          <a:bodyPr>
            <a:normAutofit/>
          </a:bodyPr>
          <a:lstStyle/>
          <a:p>
            <a:r>
              <a:rPr lang="en-US" sz="3200" dirty="0" smtClean="0">
                <a:solidFill>
                  <a:schemeClr val="tx1"/>
                </a:solidFill>
              </a:rPr>
              <a:t>Hope Feedback and </a:t>
            </a:r>
            <a:r>
              <a:rPr lang="en-US" sz="3200" dirty="0" err="1" smtClean="0">
                <a:solidFill>
                  <a:schemeClr val="tx1"/>
                </a:solidFill>
              </a:rPr>
              <a:t>Feedforward</a:t>
            </a:r>
            <a:r>
              <a:rPr lang="en-US" sz="3200" dirty="0" smtClean="0">
                <a:solidFill>
                  <a:schemeClr val="tx1"/>
                </a:solidFill>
              </a:rPr>
              <a:t> Model </a:t>
            </a:r>
            <a:endParaRPr lang="en-US" sz="3200" dirty="0"/>
          </a:p>
        </p:txBody>
      </p:sp>
      <p:pic>
        <p:nvPicPr>
          <p:cNvPr id="4" name="Picture 3"/>
          <p:cNvPicPr>
            <a:picLocks noChangeAspect="1"/>
          </p:cNvPicPr>
          <p:nvPr/>
        </p:nvPicPr>
        <p:blipFill>
          <a:blip r:embed="rId3" cstate="print"/>
          <a:stretch>
            <a:fillRect/>
          </a:stretch>
        </p:blipFill>
        <p:spPr>
          <a:xfrm>
            <a:off x="1914145" y="1522063"/>
            <a:ext cx="9136059" cy="5139033"/>
          </a:xfrm>
          <a:prstGeom prst="rect">
            <a:avLst/>
          </a:prstGeom>
        </p:spPr>
      </p:pic>
      <p:sp>
        <p:nvSpPr>
          <p:cNvPr id="6" name="Rounded Rectangle 5"/>
          <p:cNvSpPr/>
          <p:nvPr/>
        </p:nvSpPr>
        <p:spPr>
          <a:xfrm>
            <a:off x="7601699" y="1522063"/>
            <a:ext cx="1815253" cy="11785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t>Grit</a:t>
            </a:r>
          </a:p>
          <a:p>
            <a:pPr>
              <a:buFont typeface="Arial" pitchFamily="34" charset="0"/>
              <a:buChar char="•"/>
            </a:pPr>
            <a:r>
              <a:rPr lang="en-US" sz="1200" i="1" dirty="0" smtClean="0"/>
              <a:t>Passion for the </a:t>
            </a:r>
          </a:p>
          <a:p>
            <a:r>
              <a:rPr lang="en-US" sz="1200" i="1" dirty="0" smtClean="0"/>
              <a:t>Goal</a:t>
            </a:r>
          </a:p>
          <a:p>
            <a:pPr>
              <a:buFont typeface="Arial" pitchFamily="34" charset="0"/>
              <a:buChar char="•"/>
            </a:pPr>
            <a:r>
              <a:rPr lang="en-US" sz="1200" i="1" dirty="0" smtClean="0"/>
              <a:t>Perseverance</a:t>
            </a:r>
          </a:p>
          <a:p>
            <a:r>
              <a:rPr lang="en-US" sz="1200" i="1" dirty="0" smtClean="0"/>
              <a:t>for the Goal</a:t>
            </a:r>
          </a:p>
        </p:txBody>
      </p:sp>
    </p:spTree>
    <p:extLst>
      <p:ext uri="{BB962C8B-B14F-4D97-AF65-F5344CB8AC3E}">
        <p14:creationId xmlns:p14="http://schemas.microsoft.com/office/powerpoint/2010/main" val="1396679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2.77778E-7 -0.14954 L 2.77778E-7 0.18379 " pathEditMode="relative" rAng="0" ptsTypes="AA">
                                      <p:cBhvr>
                                        <p:cTn id="11" dur="2000" fill="hold"/>
                                        <p:tgtEl>
                                          <p:spTgt spid="6"/>
                                        </p:tgtEl>
                                        <p:attrNameLst>
                                          <p:attrName>ppt_x</p:attrName>
                                          <p:attrName>ppt_y</p:attrName>
                                        </p:attrNameLst>
                                      </p:cBhvr>
                                      <p:rCtr x="0" y="167"/>
                                    </p:animMotion>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2" nodeType="clickEffect">
                                  <p:stCondLst>
                                    <p:cond delay="0"/>
                                  </p:stCondLst>
                                  <p:childTnLst>
                                    <p:animEffect transition="out" filter="blinds(horizontal)">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8420" y="0"/>
            <a:ext cx="8858461" cy="8217634"/>
          </a:xfrm>
          <a:prstGeom prst="rect">
            <a:avLst/>
          </a:prstGeom>
        </p:spPr>
        <p:txBody>
          <a:bodyPr wrap="square">
            <a:spAutoFit/>
          </a:bodyPr>
          <a:lstStyle/>
          <a:p>
            <a:pPr algn="ctr"/>
            <a:r>
              <a:rPr lang="en-US" sz="4800" b="1" dirty="0">
                <a:solidFill>
                  <a:srgbClr val="383D3F"/>
                </a:solidFill>
                <a:latin typeface="Arial"/>
              </a:rPr>
              <a:t>What is deliberate practice? </a:t>
            </a:r>
            <a:endParaRPr lang="en-US" sz="4800" dirty="0"/>
          </a:p>
          <a:p>
            <a:pPr algn="ctr"/>
            <a:r>
              <a:rPr lang="en-US" sz="4800" dirty="0">
                <a:solidFill>
                  <a:srgbClr val="383D3F"/>
                </a:solidFill>
                <a:latin typeface="ArialMT"/>
              </a:rPr>
              <a:t>• Setting a specific stretch goal</a:t>
            </a:r>
            <a:br>
              <a:rPr lang="en-US" sz="4800" dirty="0">
                <a:solidFill>
                  <a:srgbClr val="383D3F"/>
                </a:solidFill>
                <a:latin typeface="ArialMT"/>
              </a:rPr>
            </a:br>
            <a:r>
              <a:rPr lang="en-US" sz="4800" dirty="0">
                <a:solidFill>
                  <a:srgbClr val="383D3F"/>
                </a:solidFill>
                <a:latin typeface="ArialMT"/>
              </a:rPr>
              <a:t>• Concentrating 100%</a:t>
            </a:r>
            <a:br>
              <a:rPr lang="en-US" sz="4800" dirty="0">
                <a:solidFill>
                  <a:srgbClr val="383D3F"/>
                </a:solidFill>
                <a:latin typeface="ArialMT"/>
              </a:rPr>
            </a:br>
            <a:r>
              <a:rPr lang="en-US" sz="4800" dirty="0">
                <a:solidFill>
                  <a:srgbClr val="383D3F"/>
                </a:solidFill>
                <a:latin typeface="ArialMT"/>
              </a:rPr>
              <a:t>• Get immediate </a:t>
            </a:r>
            <a:r>
              <a:rPr lang="en-US" sz="4800" dirty="0" smtClean="0">
                <a:solidFill>
                  <a:srgbClr val="383D3F"/>
                </a:solidFill>
                <a:latin typeface="ArialMT"/>
              </a:rPr>
              <a:t>and informative </a:t>
            </a:r>
            <a:r>
              <a:rPr lang="en-US" sz="4800" dirty="0">
                <a:solidFill>
                  <a:srgbClr val="383D3F"/>
                </a:solidFill>
                <a:latin typeface="ArialMT"/>
              </a:rPr>
              <a:t>feedback </a:t>
            </a:r>
            <a:endParaRPr lang="en-US" sz="4800" dirty="0" smtClean="0">
              <a:solidFill>
                <a:srgbClr val="383D3F"/>
              </a:solidFill>
              <a:latin typeface="ArialMT"/>
            </a:endParaRPr>
          </a:p>
          <a:p>
            <a:pPr algn="ctr"/>
            <a:r>
              <a:rPr lang="en-US" sz="4800" dirty="0" smtClean="0">
                <a:solidFill>
                  <a:srgbClr val="383D3F"/>
                </a:solidFill>
                <a:latin typeface="ArialMT"/>
              </a:rPr>
              <a:t>• </a:t>
            </a:r>
            <a:r>
              <a:rPr lang="en-US" sz="4800" dirty="0">
                <a:solidFill>
                  <a:srgbClr val="383D3F"/>
                </a:solidFill>
                <a:latin typeface="ArialMT"/>
              </a:rPr>
              <a:t>Practicing repetitively until </a:t>
            </a:r>
            <a:r>
              <a:rPr lang="en-US" sz="4800" dirty="0" smtClean="0">
                <a:solidFill>
                  <a:srgbClr val="383D3F"/>
                </a:solidFill>
                <a:latin typeface="ArialMT"/>
              </a:rPr>
              <a:t>fluency</a:t>
            </a:r>
          </a:p>
          <a:p>
            <a:pPr algn="ctr"/>
            <a:r>
              <a:rPr lang="en-US" sz="4800" b="1" dirty="0" smtClean="0">
                <a:solidFill>
                  <a:srgbClr val="383D3F"/>
                </a:solidFill>
                <a:latin typeface="Arial"/>
              </a:rPr>
              <a:t>Deliberate Practice is hard and not that much fun! </a:t>
            </a:r>
            <a:endParaRPr lang="en-US" sz="4800" dirty="0"/>
          </a:p>
          <a:p>
            <a:r>
              <a:rPr lang="en-US" sz="4800" dirty="0" smtClean="0">
                <a:solidFill>
                  <a:srgbClr val="383D3F"/>
                </a:solidFill>
                <a:latin typeface="ArialMT"/>
              </a:rPr>
              <a:t> </a:t>
            </a:r>
            <a:endParaRPr lang="en-US" sz="4800" dirty="0"/>
          </a:p>
          <a:p>
            <a:endParaRPr lang="en-US" sz="4800" dirty="0"/>
          </a:p>
        </p:txBody>
      </p:sp>
    </p:spTree>
    <p:extLst>
      <p:ext uri="{BB962C8B-B14F-4D97-AF65-F5344CB8AC3E}">
        <p14:creationId xmlns:p14="http://schemas.microsoft.com/office/powerpoint/2010/main" val="1159007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8420" y="804789"/>
            <a:ext cx="8858461" cy="3785652"/>
          </a:xfrm>
          <a:prstGeom prst="rect">
            <a:avLst/>
          </a:prstGeom>
        </p:spPr>
        <p:txBody>
          <a:bodyPr wrap="square">
            <a:spAutoFit/>
          </a:bodyPr>
          <a:lstStyle/>
          <a:p>
            <a:pPr algn="ctr"/>
            <a:r>
              <a:rPr lang="en-US" sz="4800" b="1" dirty="0" smtClean="0">
                <a:solidFill>
                  <a:srgbClr val="383D3F"/>
                </a:solidFill>
                <a:latin typeface="Arial"/>
              </a:rPr>
              <a:t>Identify and Share a Goal You Really Want to Achieve</a:t>
            </a:r>
          </a:p>
          <a:p>
            <a:pPr algn="ctr"/>
            <a:r>
              <a:rPr lang="en-US" sz="4800" b="1" dirty="0" smtClean="0">
                <a:solidFill>
                  <a:srgbClr val="383D3F"/>
                </a:solidFill>
                <a:latin typeface="Arial"/>
              </a:rPr>
              <a:t>(Seniors?)</a:t>
            </a:r>
            <a:endParaRPr lang="en-US" sz="4800" dirty="0"/>
          </a:p>
          <a:p>
            <a:pPr algn="ctr"/>
            <a:endParaRPr lang="en-US" sz="4800" dirty="0"/>
          </a:p>
          <a:p>
            <a:endParaRPr lang="en-US" sz="4800" dirty="0"/>
          </a:p>
        </p:txBody>
      </p:sp>
      <p:sp>
        <p:nvSpPr>
          <p:cNvPr id="3" name="TextBox 2"/>
          <p:cNvSpPr txBox="1"/>
          <p:nvPr/>
        </p:nvSpPr>
        <p:spPr>
          <a:xfrm>
            <a:off x="2234897" y="3043109"/>
            <a:ext cx="8481984" cy="2246769"/>
          </a:xfrm>
          <a:prstGeom prst="rect">
            <a:avLst/>
          </a:prstGeom>
          <a:noFill/>
        </p:spPr>
        <p:txBody>
          <a:bodyPr wrap="none" rtlCol="0">
            <a:spAutoFit/>
          </a:bodyPr>
          <a:lstStyle/>
          <a:p>
            <a:r>
              <a:rPr lang="en-US" sz="3600" b="1" dirty="0" smtClean="0">
                <a:solidFill>
                  <a:srgbClr val="FF0000"/>
                </a:solidFill>
                <a:latin typeface="ArialMT"/>
              </a:rPr>
              <a:t>HERE IS WHAT NO ONE TELLS </a:t>
            </a:r>
          </a:p>
          <a:p>
            <a:r>
              <a:rPr lang="en-US" sz="3600" b="1" dirty="0" smtClean="0">
                <a:solidFill>
                  <a:srgbClr val="FF0000"/>
                </a:solidFill>
                <a:latin typeface="ArialMT"/>
              </a:rPr>
              <a:t>YOU ABOUT DELIBERATE PRACTICE</a:t>
            </a:r>
          </a:p>
          <a:p>
            <a:r>
              <a:rPr lang="en-US" sz="3600" b="1" dirty="0" smtClean="0">
                <a:solidFill>
                  <a:srgbClr val="FF0000"/>
                </a:solidFill>
                <a:latin typeface="ArialMT"/>
              </a:rPr>
              <a:t>PRESEVERANCE, AND RESILIENCE</a:t>
            </a:r>
            <a:endParaRPr lang="en-US" sz="3600" b="1" dirty="0">
              <a:solidFill>
                <a:srgbClr val="FF0000"/>
              </a:solidFill>
              <a:latin typeface="ArialMT"/>
            </a:endParaRPr>
          </a:p>
          <a:p>
            <a:endParaRPr lang="en-US" sz="3200" dirty="0">
              <a:solidFill>
                <a:srgbClr val="FF0000"/>
              </a:solidFill>
            </a:endParaRPr>
          </a:p>
        </p:txBody>
      </p:sp>
      <p:sp>
        <p:nvSpPr>
          <p:cNvPr id="4" name="TextBox 3"/>
          <p:cNvSpPr txBox="1"/>
          <p:nvPr/>
        </p:nvSpPr>
        <p:spPr>
          <a:xfrm>
            <a:off x="1483725" y="3080835"/>
            <a:ext cx="10423790" cy="3139321"/>
          </a:xfrm>
          <a:prstGeom prst="rect">
            <a:avLst/>
          </a:prstGeom>
          <a:noFill/>
        </p:spPr>
        <p:txBody>
          <a:bodyPr wrap="square" rtlCol="0">
            <a:spAutoFit/>
          </a:bodyPr>
          <a:lstStyle/>
          <a:p>
            <a:r>
              <a:rPr lang="en-US" sz="3600" b="1" dirty="0" smtClean="0">
                <a:latin typeface="ArialMT"/>
              </a:rPr>
              <a:t>Those words are really easy to say, but the process can be painful. It can test your will and it is not something that can be explained. It must be experienced.  If you really want to achieve a goal, it may be extremely painful.</a:t>
            </a:r>
            <a:endParaRPr lang="en-US" sz="3600" dirty="0"/>
          </a:p>
          <a:p>
            <a:endParaRPr lang="en-US" dirty="0"/>
          </a:p>
        </p:txBody>
      </p:sp>
    </p:spTree>
    <p:extLst>
      <p:ext uri="{BB962C8B-B14F-4D97-AF65-F5344CB8AC3E}">
        <p14:creationId xmlns:p14="http://schemas.microsoft.com/office/powerpoint/2010/main" val="3322735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0" nodeType="clickEffect">
                                  <p:stCondLst>
                                    <p:cond delay="0"/>
                                  </p:stCondLst>
                                  <p:childTnLst>
                                    <p:animEffect transition="out" filter="blinds(horizont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3" presetClass="exit" presetSubtype="10" fill="hold" grpId="0" nodeType="withEffect">
                                  <p:stCondLst>
                                    <p:cond delay="0"/>
                                  </p:stCondLst>
                                  <p:childTnLst>
                                    <p:animEffect transition="out" filter="blinds(horizontal)">
                                      <p:cBhvr>
                                        <p:cTn id="20" dur="500"/>
                                        <p:tgtEl>
                                          <p:spTgt spid="3">
                                            <p:txEl>
                                              <p:pRg st="1" end="1"/>
                                            </p:txEl>
                                          </p:spTgt>
                                        </p:tgtEl>
                                      </p:cBhvr>
                                    </p:animEffect>
                                    <p:set>
                                      <p:cBhvr>
                                        <p:cTn id="21" dur="1" fill="hold">
                                          <p:stCondLst>
                                            <p:cond delay="499"/>
                                          </p:stCondLst>
                                        </p:cTn>
                                        <p:tgtEl>
                                          <p:spTgt spid="3">
                                            <p:txEl>
                                              <p:pRg st="1" end="1"/>
                                            </p:txEl>
                                          </p:spTgt>
                                        </p:tgtEl>
                                        <p:attrNameLst>
                                          <p:attrName>style.visibility</p:attrName>
                                        </p:attrNameLst>
                                      </p:cBhvr>
                                      <p:to>
                                        <p:strVal val="hidden"/>
                                      </p:to>
                                    </p:set>
                                  </p:childTnLst>
                                </p:cTn>
                              </p:par>
                              <p:par>
                                <p:cTn id="22" presetID="3" presetClass="exit" presetSubtype="10" fill="hold" grpId="0" nodeType="withEffect">
                                  <p:stCondLst>
                                    <p:cond delay="0"/>
                                  </p:stCondLst>
                                  <p:childTnLst>
                                    <p:animEffect transition="out" filter="blinds(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81035" y="1069996"/>
            <a:ext cx="8229600" cy="1143000"/>
          </a:xfrm>
        </p:spPr>
        <p:txBody>
          <a:bodyPr>
            <a:normAutofit fontScale="90000"/>
          </a:bodyPr>
          <a:lstStyle/>
          <a:p>
            <a:pPr algn="ctr"/>
            <a:r>
              <a:rPr lang="en-US" b="1" dirty="0" smtClean="0">
                <a:solidFill>
                  <a:schemeClr val="tx1"/>
                </a:solidFill>
              </a:rPr>
              <a:t>	</a:t>
            </a:r>
            <a:r>
              <a:rPr lang="en-US" sz="4000" b="1" dirty="0" smtClean="0">
                <a:solidFill>
                  <a:schemeClr val="tx1"/>
                </a:solidFill>
              </a:rPr>
              <a:t>THE COLD PRESSOR TEST</a:t>
            </a:r>
            <a:br>
              <a:rPr lang="en-US" sz="4000" b="1" dirty="0" smtClean="0">
                <a:solidFill>
                  <a:schemeClr val="tx1"/>
                </a:solidFill>
              </a:rPr>
            </a:br>
            <a:r>
              <a:rPr lang="en-US" b="1" dirty="0" smtClean="0">
                <a:solidFill>
                  <a:srgbClr val="FF0000"/>
                </a:solidFill>
              </a:rPr>
              <a:t>HOW BAD DO YOU WANT YOUR GOAL?</a:t>
            </a:r>
            <a:endParaRPr lang="en-US" b="1" dirty="0" smtClean="0">
              <a:solidFill>
                <a:srgbClr val="FF0000"/>
              </a:solidFill>
            </a:endParaRPr>
          </a:p>
        </p:txBody>
      </p:sp>
      <p:pic>
        <p:nvPicPr>
          <p:cNvPr id="20483" name="Picture 2" descr="http://painresearch.stanford.edu/images/IMG_2958.JPG"/>
          <p:cNvPicPr>
            <a:picLocks noChangeAspect="1" noChangeArrowheads="1"/>
          </p:cNvPicPr>
          <p:nvPr/>
        </p:nvPicPr>
        <p:blipFill>
          <a:blip r:embed="rId2" cstate="print"/>
          <a:srcRect/>
          <a:stretch>
            <a:fillRect/>
          </a:stretch>
        </p:blipFill>
        <p:spPr bwMode="auto">
          <a:xfrm>
            <a:off x="4030136" y="2624667"/>
            <a:ext cx="5038725" cy="3771900"/>
          </a:xfrm>
          <a:prstGeom prst="rect">
            <a:avLst/>
          </a:prstGeom>
          <a:noFill/>
          <a:ln w="9525">
            <a:noFill/>
            <a:miter lim="800000"/>
            <a:headEnd/>
            <a:tailEnd/>
          </a:ln>
        </p:spPr>
      </p:pic>
      <p:sp>
        <p:nvSpPr>
          <p:cNvPr id="2" name="TextBox 1"/>
          <p:cNvSpPr txBox="1"/>
          <p:nvPr/>
        </p:nvSpPr>
        <p:spPr>
          <a:xfrm>
            <a:off x="1427752" y="1012667"/>
            <a:ext cx="10141343" cy="1200329"/>
          </a:xfrm>
          <a:prstGeom prst="rect">
            <a:avLst/>
          </a:prstGeom>
          <a:noFill/>
        </p:spPr>
        <p:txBody>
          <a:bodyPr wrap="none" rtlCol="0">
            <a:spAutoFit/>
          </a:bodyPr>
          <a:lstStyle/>
          <a:p>
            <a:r>
              <a:rPr lang="en-US" b="1" dirty="0"/>
              <a:t>	</a:t>
            </a:r>
            <a:r>
              <a:rPr lang="en-US" sz="3600" b="1" dirty="0" smtClean="0"/>
              <a:t>MAYBE IF YOU PULL YOUR HAND OUT, </a:t>
            </a:r>
          </a:p>
          <a:p>
            <a:r>
              <a:rPr lang="en-US" sz="3600" b="1" dirty="0" smtClean="0">
                <a:solidFill>
                  <a:srgbClr val="FF0000"/>
                </a:solidFill>
              </a:rPr>
              <a:t>YOU DID NOT REALLY WANT THE GOAL</a:t>
            </a:r>
            <a:endParaRPr lang="en-US" sz="3600" dirty="0"/>
          </a:p>
        </p:txBody>
      </p:sp>
      <p:sp>
        <p:nvSpPr>
          <p:cNvPr id="3" name="TextBox 2"/>
          <p:cNvSpPr txBox="1"/>
          <p:nvPr/>
        </p:nvSpPr>
        <p:spPr>
          <a:xfrm>
            <a:off x="2488752" y="2931347"/>
            <a:ext cx="7798175" cy="3046988"/>
          </a:xfrm>
          <a:prstGeom prst="rect">
            <a:avLst/>
          </a:prstGeom>
          <a:noFill/>
        </p:spPr>
        <p:txBody>
          <a:bodyPr wrap="square" rtlCol="0">
            <a:spAutoFit/>
          </a:bodyPr>
          <a:lstStyle/>
          <a:p>
            <a:r>
              <a:rPr lang="en-US" sz="9600" dirty="0" smtClean="0"/>
              <a:t>THAT’S OK, NO KIDDING</a:t>
            </a:r>
            <a:endParaRPr lang="en-US" sz="9600" dirty="0"/>
          </a:p>
        </p:txBody>
      </p:sp>
    </p:spTree>
    <p:extLst>
      <p:ext uri="{BB962C8B-B14F-4D97-AF65-F5344CB8AC3E}">
        <p14:creationId xmlns:p14="http://schemas.microsoft.com/office/powerpoint/2010/main" val="282082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20482"/>
                                        </p:tgtEl>
                                      </p:cBhvr>
                                    </p:animEffect>
                                    <p:set>
                                      <p:cBhvr>
                                        <p:cTn id="12" dur="1" fill="hold">
                                          <p:stCondLst>
                                            <p:cond delay="499"/>
                                          </p:stCondLst>
                                        </p:cTn>
                                        <p:tgtEl>
                                          <p:spTgt spid="2048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20483"/>
                                        </p:tgtEl>
                                      </p:cBhvr>
                                    </p:animEffect>
                                    <p:set>
                                      <p:cBhvr>
                                        <p:cTn id="22" dur="1" fill="hold">
                                          <p:stCondLst>
                                            <p:cond delay="499"/>
                                          </p:stCondLst>
                                        </p:cTn>
                                        <p:tgtEl>
                                          <p:spTgt spid="2048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2" grpId="1"/>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p:nvPr/>
        </p:nvSpPr>
        <p:spPr>
          <a:xfrm>
            <a:off x="1" y="43935"/>
            <a:ext cx="184667" cy="369332"/>
          </a:xfrm>
          <a:prstGeom prst="rect">
            <a:avLst/>
          </a:prstGeom>
          <a:no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Cabin"/>
              <a:ea typeface="Cabin"/>
              <a:cs typeface="Cabin"/>
              <a:sym typeface="Cabin"/>
            </a:endParaRPr>
          </a:p>
        </p:txBody>
      </p:sp>
      <p:sp>
        <p:nvSpPr>
          <p:cNvPr id="259" name="Shape 259"/>
          <p:cNvSpPr/>
          <p:nvPr/>
        </p:nvSpPr>
        <p:spPr>
          <a:xfrm>
            <a:off x="1" y="1748909"/>
            <a:ext cx="184667" cy="369332"/>
          </a:xfrm>
          <a:prstGeom prst="rect">
            <a:avLst/>
          </a:prstGeom>
          <a:no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Cabin"/>
              <a:ea typeface="Cabin"/>
              <a:cs typeface="Cabin"/>
              <a:sym typeface="Cabin"/>
            </a:endParaRPr>
          </a:p>
        </p:txBody>
      </p:sp>
      <p:sp>
        <p:nvSpPr>
          <p:cNvPr id="260" name="Shape 260"/>
          <p:cNvSpPr/>
          <p:nvPr/>
        </p:nvSpPr>
        <p:spPr>
          <a:xfrm>
            <a:off x="2" y="6112109"/>
            <a:ext cx="209499" cy="615553"/>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600" b="1" i="0" u="none" strike="noStrike" cap="none" baseline="0">
                <a:solidFill>
                  <a:schemeClr val="dk1"/>
                </a:solidFill>
                <a:latin typeface="Comic Sans MS"/>
                <a:ea typeface="Comic Sans MS"/>
                <a:cs typeface="Comic Sans MS"/>
                <a:sym typeface="Comic Sans MS"/>
              </a:rPr>
              <a:t/>
            </a:r>
            <a:br>
              <a:rPr lang="en-US" sz="1600" b="1" i="0" u="none" strike="noStrike" cap="none" baseline="0">
                <a:solidFill>
                  <a:schemeClr val="dk1"/>
                </a:solidFill>
                <a:latin typeface="Comic Sans MS"/>
                <a:ea typeface="Comic Sans MS"/>
                <a:cs typeface="Comic Sans MS"/>
                <a:sym typeface="Comic Sans MS"/>
              </a:rPr>
            </a:br>
            <a:endParaRPr lang="en-US" sz="1600" b="1" i="0" u="none" strike="noStrike" cap="none" baseline="0">
              <a:solidFill>
                <a:schemeClr val="dk1"/>
              </a:solidFill>
              <a:latin typeface="Comic Sans MS"/>
              <a:ea typeface="Comic Sans MS"/>
              <a:cs typeface="Comic Sans MS"/>
              <a:sym typeface="Comic Sans MS"/>
            </a:endParaRPr>
          </a:p>
        </p:txBody>
      </p:sp>
      <p:sp>
        <p:nvSpPr>
          <p:cNvPr id="261" name="Shape 261"/>
          <p:cNvSpPr/>
          <p:nvPr/>
        </p:nvSpPr>
        <p:spPr>
          <a:xfrm>
            <a:off x="1525951" y="124227"/>
            <a:ext cx="5993700" cy="33680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400" b="1" i="1" u="sng" strike="noStrike" cap="none" baseline="0" dirty="0">
                <a:solidFill>
                  <a:schemeClr val="hlink"/>
                </a:solidFill>
                <a:latin typeface="Cabin"/>
                <a:ea typeface="Cabin"/>
                <a:cs typeface="Cabin"/>
                <a:sym typeface="Cabin"/>
                <a:hlinkClick r:id="rId3"/>
              </a:rPr>
              <a:t>Dr. Angela Duckworth</a:t>
            </a:r>
          </a:p>
          <a:p>
            <a:pPr marL="0" marR="0" lvl="0" indent="0" algn="ctr" rtl="0">
              <a:spcBef>
                <a:spcPts val="0"/>
              </a:spcBef>
              <a:buSzPct val="25000"/>
              <a:buNone/>
            </a:pPr>
            <a:r>
              <a:rPr lang="en-US" sz="6000" b="1" i="1" dirty="0">
                <a:solidFill>
                  <a:srgbClr val="FF0000"/>
                </a:solidFill>
                <a:latin typeface="Cabin"/>
                <a:ea typeface="Cabin"/>
                <a:cs typeface="Cabin"/>
                <a:sym typeface="Cabin"/>
              </a:rPr>
              <a:t>Grit: </a:t>
            </a:r>
            <a:r>
              <a:rPr lang="en-US" sz="4800" b="1" i="1" dirty="0">
                <a:solidFill>
                  <a:srgbClr val="FF0000"/>
                </a:solidFill>
                <a:latin typeface="Cabin"/>
                <a:ea typeface="Cabin"/>
                <a:cs typeface="Cabin"/>
                <a:sym typeface="Cabin"/>
              </a:rPr>
              <a:t>A Measurable Construct</a:t>
            </a:r>
            <a:r>
              <a:rPr lang="en-US" sz="6000" b="1" i="1" dirty="0">
                <a:solidFill>
                  <a:srgbClr val="FF0000"/>
                </a:solidFill>
                <a:latin typeface="Cabin"/>
                <a:ea typeface="Cabin"/>
                <a:cs typeface="Cabin"/>
                <a:sym typeface="Cabin"/>
              </a:rPr>
              <a:t> </a:t>
            </a:r>
          </a:p>
          <a:p>
            <a:pPr marL="0" marR="0" lvl="0" indent="0" algn="ctr" rtl="0">
              <a:spcBef>
                <a:spcPts val="0"/>
              </a:spcBef>
              <a:buSzPct val="25000"/>
              <a:buNone/>
            </a:pPr>
            <a:r>
              <a:rPr lang="en-US" sz="3000" b="1" dirty="0" smtClean="0">
                <a:solidFill>
                  <a:schemeClr val="dk1"/>
                </a:solidFill>
                <a:latin typeface="Cabin"/>
                <a:ea typeface="Cabin"/>
                <a:cs typeface="Cabin"/>
                <a:sym typeface="Cabin"/>
              </a:rPr>
              <a:t>Duckworth </a:t>
            </a:r>
            <a:r>
              <a:rPr lang="en-US" sz="3000" b="1" dirty="0">
                <a:solidFill>
                  <a:schemeClr val="dk1"/>
                </a:solidFill>
                <a:latin typeface="Cabin"/>
                <a:ea typeface="Cabin"/>
                <a:cs typeface="Cabin"/>
                <a:sym typeface="Cabin"/>
              </a:rPr>
              <a:t>Failed Well:</a:t>
            </a:r>
          </a:p>
          <a:p>
            <a:pPr marL="0" marR="0" lvl="0" indent="0" algn="ctr" rtl="0">
              <a:spcBef>
                <a:spcPts val="0"/>
              </a:spcBef>
              <a:buSzPct val="25000"/>
              <a:buNone/>
            </a:pPr>
            <a:r>
              <a:rPr lang="en-US" sz="3000" b="1" dirty="0">
                <a:solidFill>
                  <a:schemeClr val="dk1"/>
                </a:solidFill>
                <a:latin typeface="Cabin"/>
                <a:ea typeface="Cabin"/>
                <a:cs typeface="Cabin"/>
                <a:sym typeface="Cabin"/>
              </a:rPr>
              <a:t>(She Thought </a:t>
            </a:r>
            <a:r>
              <a:rPr lang="en-US" sz="3000" b="1" dirty="0" smtClean="0">
                <a:solidFill>
                  <a:schemeClr val="dk1"/>
                </a:solidFill>
                <a:latin typeface="Cabin"/>
                <a:ea typeface="Cabin"/>
                <a:cs typeface="Cabin"/>
                <a:sym typeface="Cabin"/>
              </a:rPr>
              <a:t>success was a matter of </a:t>
            </a:r>
            <a:r>
              <a:rPr lang="en-US" sz="3000" b="1" i="1" dirty="0" smtClean="0">
                <a:solidFill>
                  <a:schemeClr val="dk1"/>
                </a:solidFill>
                <a:latin typeface="Cabin"/>
                <a:ea typeface="Cabin"/>
                <a:cs typeface="Cabin"/>
                <a:sym typeface="Cabin"/>
              </a:rPr>
              <a:t>Self</a:t>
            </a:r>
            <a:r>
              <a:rPr lang="en-US" sz="3000" b="1" i="1" dirty="0">
                <a:solidFill>
                  <a:schemeClr val="dk1"/>
                </a:solidFill>
                <a:latin typeface="Cabin"/>
                <a:ea typeface="Cabin"/>
                <a:cs typeface="Cabin"/>
                <a:sym typeface="Cabin"/>
              </a:rPr>
              <a:t>-Regulation</a:t>
            </a:r>
            <a:r>
              <a:rPr lang="en-US" sz="3000" b="1" dirty="0">
                <a:solidFill>
                  <a:schemeClr val="dk1"/>
                </a:solidFill>
                <a:latin typeface="Cabin"/>
                <a:ea typeface="Cabin"/>
                <a:cs typeface="Cabin"/>
                <a:sym typeface="Cabin"/>
              </a:rPr>
              <a:t> was the </a:t>
            </a:r>
            <a:r>
              <a:rPr lang="en-US" sz="3000" b="1" dirty="0" smtClean="0">
                <a:solidFill>
                  <a:schemeClr val="dk1"/>
                </a:solidFill>
                <a:latin typeface="Cabin"/>
                <a:ea typeface="Cabin"/>
                <a:cs typeface="Cabin"/>
                <a:sym typeface="Cabin"/>
              </a:rPr>
              <a:t>answer</a:t>
            </a:r>
            <a:r>
              <a:rPr lang="en-US" sz="3000" b="1" dirty="0">
                <a:solidFill>
                  <a:schemeClr val="dk1"/>
                </a:solidFill>
                <a:latin typeface="Cabin"/>
                <a:ea typeface="Cabin"/>
                <a:cs typeface="Cabin"/>
                <a:sym typeface="Cabin"/>
              </a:rPr>
              <a:t>, but </a:t>
            </a:r>
            <a:r>
              <a:rPr lang="en-US" sz="3000" b="1" dirty="0" smtClean="0">
                <a:solidFill>
                  <a:schemeClr val="dk1"/>
                </a:solidFill>
                <a:latin typeface="Cabin"/>
                <a:ea typeface="Cabin"/>
                <a:cs typeface="Cabin"/>
                <a:sym typeface="Cabin"/>
              </a:rPr>
              <a:t>found no </a:t>
            </a:r>
            <a:r>
              <a:rPr lang="en-US" sz="3000" b="1" dirty="0">
                <a:solidFill>
                  <a:schemeClr val="dk1"/>
                </a:solidFill>
                <a:latin typeface="Cabin"/>
                <a:ea typeface="Cabin"/>
                <a:cs typeface="Cabin"/>
                <a:sym typeface="Cabin"/>
              </a:rPr>
              <a:t>effect)</a:t>
            </a:r>
          </a:p>
          <a:p>
            <a:pPr lvl="0" algn="ctr" rtl="0">
              <a:spcBef>
                <a:spcPts val="0"/>
              </a:spcBef>
              <a:buNone/>
            </a:pPr>
            <a:endParaRPr sz="4400" b="1" dirty="0">
              <a:solidFill>
                <a:schemeClr val="dk1"/>
              </a:solidFill>
              <a:latin typeface="Cabin"/>
              <a:ea typeface="Cabin"/>
              <a:cs typeface="Cabin"/>
              <a:sym typeface="Cabin"/>
            </a:endParaRPr>
          </a:p>
          <a:p>
            <a:pPr marL="0" marR="0" lvl="0" indent="0" algn="ctr" rtl="0">
              <a:spcBef>
                <a:spcPts val="0"/>
              </a:spcBef>
              <a:buNone/>
            </a:pPr>
            <a:endParaRPr dirty="0"/>
          </a:p>
          <a:p>
            <a:pPr lvl="0" rtl="0">
              <a:spcBef>
                <a:spcPts val="0"/>
              </a:spcBef>
              <a:buNone/>
            </a:pPr>
            <a:endParaRPr sz="4400" b="1" i="0" u="none" strike="noStrike" cap="none" baseline="0" dirty="0">
              <a:solidFill>
                <a:schemeClr val="dk1"/>
              </a:solidFill>
              <a:latin typeface="Cabin"/>
              <a:ea typeface="Cabin"/>
              <a:cs typeface="Cabin"/>
              <a:sym typeface="Cabin"/>
            </a:endParaRPr>
          </a:p>
          <a:p>
            <a:pPr marL="0" marR="0" lvl="0" indent="0" algn="l" rtl="0">
              <a:spcBef>
                <a:spcPts val="0"/>
              </a:spcBef>
              <a:buSzPct val="25000"/>
              <a:buNone/>
            </a:pPr>
            <a:r>
              <a:rPr lang="en-US" sz="2000" b="1" i="0" u="none" strike="noStrike" cap="none" baseline="0" dirty="0">
                <a:solidFill>
                  <a:schemeClr val="dk1"/>
                </a:solidFill>
                <a:latin typeface="Cabin"/>
                <a:ea typeface="Cabin"/>
                <a:cs typeface="Cabin"/>
                <a:sym typeface="Cabin"/>
              </a:rPr>
              <a:t> </a:t>
            </a:r>
          </a:p>
        </p:txBody>
      </p:sp>
      <p:pic>
        <p:nvPicPr>
          <p:cNvPr id="262" name="Shape 262"/>
          <p:cNvPicPr preferRelativeResize="0"/>
          <p:nvPr/>
        </p:nvPicPr>
        <p:blipFill rotWithShape="1">
          <a:blip r:embed="rId4">
            <a:alphaModFix/>
          </a:blip>
          <a:srcRect/>
          <a:stretch/>
        </p:blipFill>
        <p:spPr>
          <a:xfrm>
            <a:off x="7455581" y="346118"/>
            <a:ext cx="3714599" cy="2786099"/>
          </a:xfrm>
          <a:prstGeom prst="rect">
            <a:avLst/>
          </a:prstGeom>
          <a:noFill/>
          <a:ln>
            <a:noFill/>
          </a:ln>
        </p:spPr>
      </p:pic>
      <p:sp>
        <p:nvSpPr>
          <p:cNvPr id="263" name="Shape 263"/>
          <p:cNvSpPr txBox="1"/>
          <p:nvPr/>
        </p:nvSpPr>
        <p:spPr>
          <a:xfrm>
            <a:off x="2705853" y="4693075"/>
            <a:ext cx="9061499" cy="1057200"/>
          </a:xfrm>
          <a:prstGeom prst="rect">
            <a:avLst/>
          </a:prstGeom>
          <a:noFill/>
          <a:ln>
            <a:noFill/>
          </a:ln>
        </p:spPr>
        <p:txBody>
          <a:bodyPr lIns="91425" tIns="91425" rIns="91425" bIns="91425" anchor="t" anchorCtr="0">
            <a:noAutofit/>
          </a:bodyPr>
          <a:lstStyle/>
          <a:p>
            <a:pPr marL="457200" lvl="0" indent="-457200" rtl="0">
              <a:spcBef>
                <a:spcPts val="0"/>
              </a:spcBef>
              <a:buClr>
                <a:srgbClr val="3366FF"/>
              </a:buClr>
              <a:buSzPct val="100000"/>
              <a:buChar char="➢"/>
            </a:pPr>
            <a:r>
              <a:rPr lang="en-US" sz="3600" b="1" i="1">
                <a:solidFill>
                  <a:srgbClr val="3366FF"/>
                </a:solidFill>
              </a:rPr>
              <a:t>Passion for Long Term Goals</a:t>
            </a:r>
          </a:p>
          <a:p>
            <a:pPr lvl="0">
              <a:spcBef>
                <a:spcPts val="0"/>
              </a:spcBef>
              <a:buNone/>
            </a:pPr>
            <a:endParaRPr sz="3600" b="1" i="1">
              <a:solidFill>
                <a:srgbClr val="3366FF"/>
              </a:solidFill>
            </a:endParaRPr>
          </a:p>
        </p:txBody>
      </p:sp>
      <p:sp>
        <p:nvSpPr>
          <p:cNvPr id="264" name="Shape 264"/>
          <p:cNvSpPr txBox="1"/>
          <p:nvPr/>
        </p:nvSpPr>
        <p:spPr>
          <a:xfrm>
            <a:off x="2642901" y="5521800"/>
            <a:ext cx="9061499" cy="1057200"/>
          </a:xfrm>
          <a:prstGeom prst="rect">
            <a:avLst/>
          </a:prstGeom>
          <a:noFill/>
          <a:ln>
            <a:noFill/>
          </a:ln>
        </p:spPr>
        <p:txBody>
          <a:bodyPr lIns="91425" tIns="91425" rIns="91425" bIns="91425" anchor="t" anchorCtr="0">
            <a:noAutofit/>
          </a:bodyPr>
          <a:lstStyle/>
          <a:p>
            <a:pPr marL="457200" lvl="0" indent="-457200" rtl="0">
              <a:spcBef>
                <a:spcPts val="0"/>
              </a:spcBef>
              <a:buClr>
                <a:srgbClr val="3366FF"/>
              </a:buClr>
              <a:buSzPct val="100000"/>
              <a:buChar char="➢"/>
            </a:pPr>
            <a:r>
              <a:rPr lang="en-US" sz="3600" b="1" i="1">
                <a:solidFill>
                  <a:srgbClr val="3366FF"/>
                </a:solidFill>
              </a:rPr>
              <a:t>Perseverance to Achieve Long Term Goals</a:t>
            </a:r>
          </a:p>
        </p:txBody>
      </p:sp>
    </p:spTree>
    <p:extLst>
      <p:ext uri="{BB962C8B-B14F-4D97-AF65-F5344CB8AC3E}">
        <p14:creationId xmlns:p14="http://schemas.microsoft.com/office/powerpoint/2010/main" val="395576933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3"/>
                                        </p:tgtEl>
                                        <p:attrNameLst>
                                          <p:attrName>style.visibility</p:attrName>
                                        </p:attrNameLst>
                                      </p:cBhvr>
                                      <p:to>
                                        <p:strVal val="visible"/>
                                      </p:to>
                                    </p:set>
                                    <p:anim calcmode="lin" valueType="num">
                                      <p:cBhvr additive="base">
                                        <p:cTn id="7" dur="1000"/>
                                        <p:tgtEl>
                                          <p:spTgt spid="263"/>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64"/>
                                        </p:tgtEl>
                                        <p:attrNameLst>
                                          <p:attrName>style.visibility</p:attrName>
                                        </p:attrNameLst>
                                      </p:cBhvr>
                                      <p:to>
                                        <p:strVal val="visible"/>
                                      </p:to>
                                    </p:set>
                                    <p:anim calcmode="lin" valueType="num">
                                      <p:cBhvr additive="base">
                                        <p:cTn id="12" dur="1000"/>
                                        <p:tgtEl>
                                          <p:spTgt spid="26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13415</TotalTime>
  <Words>283</Words>
  <Application>Microsoft Macintosh PowerPoint</Application>
  <PresentationFormat>Custom</PresentationFormat>
  <Paragraphs>58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LESSON FOUR</vt:lpstr>
      <vt:lpstr>GRIT IS WHAT HAPPENS WHEN OUR  HOPE  IS TRULY TESTED Grit means that you maintain hope over time, no matter what  the obstacle.    </vt:lpstr>
      <vt:lpstr>Sometimes, when we face obstacles, our hope is tested, our self-belief (hope) is truly tested!</vt:lpstr>
      <vt:lpstr>PowerPoint Presentation</vt:lpstr>
      <vt:lpstr>Hope Feedback and Feedforward Model </vt:lpstr>
      <vt:lpstr>PowerPoint Presentation</vt:lpstr>
      <vt:lpstr>PowerPoint Presentation</vt:lpstr>
      <vt:lpstr> THE COLD PRESSOR TEST HOW BAD DO YOU WANT YOUR GOAL?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Introduction</dc:title>
  <dc:creator>baltzell</dc:creator>
  <cp:lastModifiedBy>Kevin Sheehan</cp:lastModifiedBy>
  <cp:revision>294</cp:revision>
  <dcterms:created xsi:type="dcterms:W3CDTF">2012-05-30T12:59:57Z</dcterms:created>
  <dcterms:modified xsi:type="dcterms:W3CDTF">2015-11-29T00:40:03Z</dcterms:modified>
</cp:coreProperties>
</file>