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2.bin" ContentType="application/vnd.openxmlformats-officedocument.oleObject"/>
  <Override PartName="/ppt/notesSlides/notesSlide6.xml" ContentType="application/vnd.openxmlformats-officedocument.presentationml.notesSlide+xml"/>
  <Override PartName="/ppt/embeddings/oleObject3.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9" r:id="rId1"/>
  </p:sldMasterIdLst>
  <p:notesMasterIdLst>
    <p:notesMasterId r:id="rId74"/>
  </p:notesMasterIdLst>
  <p:sldIdLst>
    <p:sldId id="364" r:id="rId2"/>
    <p:sldId id="469" r:id="rId3"/>
    <p:sldId id="470" r:id="rId4"/>
    <p:sldId id="497" r:id="rId5"/>
    <p:sldId id="362" r:id="rId6"/>
    <p:sldId id="363" r:id="rId7"/>
    <p:sldId id="366" r:id="rId8"/>
    <p:sldId id="468" r:id="rId9"/>
    <p:sldId id="367" r:id="rId10"/>
    <p:sldId id="428" r:id="rId11"/>
    <p:sldId id="467" r:id="rId12"/>
    <p:sldId id="471" r:id="rId13"/>
    <p:sldId id="472" r:id="rId14"/>
    <p:sldId id="498" r:id="rId15"/>
    <p:sldId id="434" r:id="rId16"/>
    <p:sldId id="433" r:id="rId17"/>
    <p:sldId id="473" r:id="rId18"/>
    <p:sldId id="371" r:id="rId19"/>
    <p:sldId id="372" r:id="rId20"/>
    <p:sldId id="463" r:id="rId21"/>
    <p:sldId id="424" r:id="rId22"/>
    <p:sldId id="411" r:id="rId23"/>
    <p:sldId id="474" r:id="rId24"/>
    <p:sldId id="413" r:id="rId25"/>
    <p:sldId id="309" r:id="rId26"/>
    <p:sldId id="339" r:id="rId27"/>
    <p:sldId id="341" r:id="rId28"/>
    <p:sldId id="393" r:id="rId29"/>
    <p:sldId id="398" r:id="rId30"/>
    <p:sldId id="397" r:id="rId31"/>
    <p:sldId id="427" r:id="rId32"/>
    <p:sldId id="421" r:id="rId33"/>
    <p:sldId id="442" r:id="rId34"/>
    <p:sldId id="422" r:id="rId35"/>
    <p:sldId id="443" r:id="rId36"/>
    <p:sldId id="392" r:id="rId37"/>
    <p:sldId id="402" r:id="rId38"/>
    <p:sldId id="400" r:id="rId39"/>
    <p:sldId id="447" r:id="rId40"/>
    <p:sldId id="310" r:id="rId41"/>
    <p:sldId id="454" r:id="rId42"/>
    <p:sldId id="445" r:id="rId43"/>
    <p:sldId id="444" r:id="rId44"/>
    <p:sldId id="446" r:id="rId45"/>
    <p:sldId id="448" r:id="rId46"/>
    <p:sldId id="450" r:id="rId47"/>
    <p:sldId id="477" r:id="rId48"/>
    <p:sldId id="493" r:id="rId49"/>
    <p:sldId id="449" r:id="rId50"/>
    <p:sldId id="499" r:id="rId51"/>
    <p:sldId id="438" r:id="rId52"/>
    <p:sldId id="441" r:id="rId53"/>
    <p:sldId id="440" r:id="rId54"/>
    <p:sldId id="439" r:id="rId55"/>
    <p:sldId id="436" r:id="rId56"/>
    <p:sldId id="437" r:id="rId57"/>
    <p:sldId id="465" r:id="rId58"/>
    <p:sldId id="466" r:id="rId59"/>
    <p:sldId id="464" r:id="rId60"/>
    <p:sldId id="452" r:id="rId61"/>
    <p:sldId id="451" r:id="rId62"/>
    <p:sldId id="500" r:id="rId63"/>
    <p:sldId id="496" r:id="rId64"/>
    <p:sldId id="369" r:id="rId65"/>
    <p:sldId id="495" r:id="rId66"/>
    <p:sldId id="455" r:id="rId67"/>
    <p:sldId id="456" r:id="rId68"/>
    <p:sldId id="457" r:id="rId69"/>
    <p:sldId id="458" r:id="rId70"/>
    <p:sldId id="459" r:id="rId71"/>
    <p:sldId id="462" r:id="rId72"/>
    <p:sldId id="483"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2" autoAdjust="0"/>
    <p:restoredTop sz="94660"/>
  </p:normalViewPr>
  <p:slideViewPr>
    <p:cSldViewPr snapToGrid="0" snapToObjects="1">
      <p:cViewPr varScale="1">
        <p:scale>
          <a:sx n="67" d="100"/>
          <a:sy n="67" d="100"/>
        </p:scale>
        <p:origin x="-1328" y="-9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10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notesMaster" Target="notesMasters/notes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D7CE3B-AEFE-AF4E-BF46-F9D6E6A8111F}" type="datetimeFigureOut">
              <a:rPr lang="en-US" smtClean="0"/>
              <a:pPr/>
              <a:t>1/8/15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3856FA-8250-4E43-B2B2-9B11A2741940}" type="slidenum">
              <a:rPr lang="en-US" smtClean="0"/>
              <a:pPr/>
              <a:t>‹#›</a:t>
            </a:fld>
            <a:endParaRPr lang="en-US"/>
          </a:p>
        </p:txBody>
      </p:sp>
    </p:spTree>
    <p:extLst>
      <p:ext uri="{BB962C8B-B14F-4D97-AF65-F5344CB8AC3E}">
        <p14:creationId xmlns:p14="http://schemas.microsoft.com/office/powerpoint/2010/main" val="41651141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defense</a:t>
            </a:r>
            <a:r>
              <a:rPr lang="en-US" baseline="0" dirty="0" smtClean="0"/>
              <a:t> is on the 9</a:t>
            </a:r>
            <a:r>
              <a:rPr lang="en-US" baseline="30000" dirty="0" smtClean="0"/>
              <a:t>th</a:t>
            </a:r>
            <a:r>
              <a:rPr lang="en-US" baseline="0" dirty="0" smtClean="0"/>
              <a:t> right?</a:t>
            </a:r>
            <a:endParaRPr lang="en-US" dirty="0"/>
          </a:p>
        </p:txBody>
      </p:sp>
      <p:sp>
        <p:nvSpPr>
          <p:cNvPr id="4" name="Slide Number Placeholder 3"/>
          <p:cNvSpPr>
            <a:spLocks noGrp="1"/>
          </p:cNvSpPr>
          <p:nvPr>
            <p:ph type="sldNum" sz="quarter" idx="10"/>
          </p:nvPr>
        </p:nvSpPr>
        <p:spPr/>
        <p:txBody>
          <a:bodyPr/>
          <a:lstStyle/>
          <a:p>
            <a:fld id="{833856FA-8250-4E43-B2B2-9B11A2741940}" type="slidenum">
              <a:rPr lang="en-US" smtClean="0"/>
              <a:pPr/>
              <a:t>5</a:t>
            </a:fld>
            <a:endParaRPr lang="en-US"/>
          </a:p>
        </p:txBody>
      </p:sp>
    </p:spTree>
    <p:extLst>
      <p:ext uri="{BB962C8B-B14F-4D97-AF65-F5344CB8AC3E}">
        <p14:creationId xmlns:p14="http://schemas.microsoft.com/office/powerpoint/2010/main" val="41319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accent2"/>
                </a:solidFill>
                <a:latin typeface="Times" charset="0"/>
                <a:ea typeface="ＭＳ Ｐゴシック" charset="0"/>
                <a:cs typeface="ＭＳ Ｐゴシック" charset="0"/>
              </a:defRPr>
            </a:lvl1pPr>
            <a:lvl2pPr marL="37931725" indent="-37474525">
              <a:defRPr sz="3200">
                <a:solidFill>
                  <a:schemeClr val="accent2"/>
                </a:solidFill>
                <a:latin typeface="Times" charset="0"/>
                <a:ea typeface="ＭＳ Ｐゴシック" charset="0"/>
              </a:defRPr>
            </a:lvl2pPr>
            <a:lvl3pPr>
              <a:defRPr sz="3200">
                <a:solidFill>
                  <a:schemeClr val="accent2"/>
                </a:solidFill>
                <a:latin typeface="Times" charset="0"/>
                <a:ea typeface="ＭＳ Ｐゴシック" charset="0"/>
              </a:defRPr>
            </a:lvl3pPr>
            <a:lvl4pPr>
              <a:defRPr sz="3200">
                <a:solidFill>
                  <a:schemeClr val="accent2"/>
                </a:solidFill>
                <a:latin typeface="Times" charset="0"/>
                <a:ea typeface="ＭＳ Ｐゴシック" charset="0"/>
              </a:defRPr>
            </a:lvl4pPr>
            <a:lvl5pPr>
              <a:defRPr sz="3200">
                <a:solidFill>
                  <a:schemeClr val="accent2"/>
                </a:solidFill>
                <a:latin typeface="Times" charset="0"/>
                <a:ea typeface="ＭＳ Ｐゴシック" charset="0"/>
              </a:defRPr>
            </a:lvl5pPr>
            <a:lvl6pPr marL="457200" eaLnBrk="0" fontAlgn="base" hangingPunct="0">
              <a:spcBef>
                <a:spcPct val="0"/>
              </a:spcBef>
              <a:spcAft>
                <a:spcPct val="0"/>
              </a:spcAft>
              <a:defRPr sz="3200">
                <a:solidFill>
                  <a:schemeClr val="accent2"/>
                </a:solidFill>
                <a:latin typeface="Times" charset="0"/>
                <a:ea typeface="ＭＳ Ｐゴシック" charset="0"/>
              </a:defRPr>
            </a:lvl6pPr>
            <a:lvl7pPr marL="914400" eaLnBrk="0" fontAlgn="base" hangingPunct="0">
              <a:spcBef>
                <a:spcPct val="0"/>
              </a:spcBef>
              <a:spcAft>
                <a:spcPct val="0"/>
              </a:spcAft>
              <a:defRPr sz="3200">
                <a:solidFill>
                  <a:schemeClr val="accent2"/>
                </a:solidFill>
                <a:latin typeface="Times" charset="0"/>
                <a:ea typeface="ＭＳ Ｐゴシック" charset="0"/>
              </a:defRPr>
            </a:lvl7pPr>
            <a:lvl8pPr marL="1371600" eaLnBrk="0" fontAlgn="base" hangingPunct="0">
              <a:spcBef>
                <a:spcPct val="0"/>
              </a:spcBef>
              <a:spcAft>
                <a:spcPct val="0"/>
              </a:spcAft>
              <a:defRPr sz="3200">
                <a:solidFill>
                  <a:schemeClr val="accent2"/>
                </a:solidFill>
                <a:latin typeface="Times" charset="0"/>
                <a:ea typeface="ＭＳ Ｐゴシック" charset="0"/>
              </a:defRPr>
            </a:lvl8pPr>
            <a:lvl9pPr marL="1828800" eaLnBrk="0" fontAlgn="base" hangingPunct="0">
              <a:spcBef>
                <a:spcPct val="0"/>
              </a:spcBef>
              <a:spcAft>
                <a:spcPct val="0"/>
              </a:spcAft>
              <a:defRPr sz="3200">
                <a:solidFill>
                  <a:schemeClr val="accent2"/>
                </a:solidFill>
                <a:latin typeface="Times" charset="0"/>
                <a:ea typeface="ＭＳ Ｐゴシック" charset="0"/>
              </a:defRPr>
            </a:lvl9pPr>
          </a:lstStyle>
          <a:p>
            <a:fld id="{0309E1A9-8765-5942-82F2-74C54F3640C6}" type="slidenum">
              <a:rPr lang="en-US" sz="1200">
                <a:solidFill>
                  <a:schemeClr val="tx1"/>
                </a:solidFill>
                <a:latin typeface="Arial" charset="0"/>
              </a:rPr>
              <a:pPr/>
              <a:t>51</a:t>
            </a:fld>
            <a:endParaRPr lang="en-US" sz="1200">
              <a:solidFill>
                <a:schemeClr val="tx1"/>
              </a:solidFill>
              <a:latin typeface="Arial" charset="0"/>
            </a:endParaRPr>
          </a:p>
        </p:txBody>
      </p:sp>
      <p:sp>
        <p:nvSpPr>
          <p:cNvPr id="25603" name="Rectangle 2"/>
          <p:cNvSpPr>
            <a:spLocks noGrp="1" noRot="1" noChangeAspect="1" noChangeArrowheads="1" noTextEdit="1"/>
          </p:cNvSpPr>
          <p:nvPr>
            <p:ph type="sldImg"/>
          </p:nvPr>
        </p:nvSpPr>
        <p:spPr>
          <a:xfrm>
            <a:off x="381000" y="685800"/>
            <a:ext cx="6096000" cy="3429000"/>
          </a:xfrm>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ECD5972-CFFC-4F9A-B7AA-D5C6ED1EA3B0}" type="slidenum">
              <a:rPr lang="en-US" smtClean="0"/>
              <a:pPr/>
              <a:t>66</a:t>
            </a:fld>
            <a:endParaRPr lang="en-US" smtClean="0"/>
          </a:p>
        </p:txBody>
      </p:sp>
      <p:sp>
        <p:nvSpPr>
          <p:cNvPr id="4915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278C9A7-55AE-47D2-BD8B-41EC4F2665B8}" type="slidenum">
              <a:rPr lang="en-US" smtClean="0"/>
              <a:pPr/>
              <a:t>69</a:t>
            </a:fld>
            <a:endParaRPr lang="en-US" smtClean="0"/>
          </a:p>
        </p:txBody>
      </p:sp>
      <p:sp>
        <p:nvSpPr>
          <p:cNvPr id="4198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419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3B63CA6-C9B1-4C43-ADA5-6AD1C537FD3E}" type="slidenum">
              <a:rPr lang="en-US" smtClean="0"/>
              <a:pPr/>
              <a:t>70</a:t>
            </a:fld>
            <a:endParaRPr lang="en-US" smtClean="0"/>
          </a:p>
        </p:txBody>
      </p:sp>
      <p:sp>
        <p:nvSpPr>
          <p:cNvPr id="4403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440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15D022B-7698-4092-996A-6FA81DDDEC4F}" type="slidenum">
              <a:rPr lang="en-US" smtClean="0"/>
              <a:pPr/>
              <a:t>71</a:t>
            </a:fld>
            <a:endParaRPr lang="en-US" smtClean="0"/>
          </a:p>
        </p:txBody>
      </p:sp>
      <p:sp>
        <p:nvSpPr>
          <p:cNvPr id="4505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450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8D7F599-15A5-4AA8-AD4E-E59691B5FD26}" type="slidenum">
              <a:rPr lang="en-US" smtClean="0">
                <a:latin typeface="Arial" pitchFamily="34" charset="0"/>
                <a:cs typeface="Arial" pitchFamily="34" charset="0"/>
              </a:rPr>
              <a:pPr/>
              <a:t>72</a:t>
            </a:fld>
            <a:endParaRPr lang="en-US" smtClean="0">
              <a:latin typeface="Arial" pitchFamily="34" charset="0"/>
              <a:cs typeface="Arial" pitchFamily="34" charset="0"/>
            </a:endParaRPr>
          </a:p>
        </p:txBody>
      </p:sp>
      <p:sp>
        <p:nvSpPr>
          <p:cNvPr id="7475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856FA-8250-4E43-B2B2-9B11A2741940}" type="slidenum">
              <a:rPr lang="en-US" smtClean="0"/>
              <a:pPr/>
              <a:t>6</a:t>
            </a:fld>
            <a:endParaRPr lang="en-US"/>
          </a:p>
        </p:txBody>
      </p:sp>
    </p:spTree>
    <p:extLst>
      <p:ext uri="{BB962C8B-B14F-4D97-AF65-F5344CB8AC3E}">
        <p14:creationId xmlns:p14="http://schemas.microsoft.com/office/powerpoint/2010/main" val="1480961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accent2"/>
                </a:solidFill>
                <a:latin typeface="Times" charset="0"/>
                <a:ea typeface="ＭＳ Ｐゴシック" charset="0"/>
                <a:cs typeface="ＭＳ Ｐゴシック" charset="0"/>
              </a:defRPr>
            </a:lvl1pPr>
            <a:lvl2pPr marL="37931725" indent="-37474525">
              <a:defRPr sz="3200">
                <a:solidFill>
                  <a:schemeClr val="accent2"/>
                </a:solidFill>
                <a:latin typeface="Times" charset="0"/>
                <a:ea typeface="ＭＳ Ｐゴシック" charset="0"/>
              </a:defRPr>
            </a:lvl2pPr>
            <a:lvl3pPr>
              <a:defRPr sz="3200">
                <a:solidFill>
                  <a:schemeClr val="accent2"/>
                </a:solidFill>
                <a:latin typeface="Times" charset="0"/>
                <a:ea typeface="ＭＳ Ｐゴシック" charset="0"/>
              </a:defRPr>
            </a:lvl3pPr>
            <a:lvl4pPr>
              <a:defRPr sz="3200">
                <a:solidFill>
                  <a:schemeClr val="accent2"/>
                </a:solidFill>
                <a:latin typeface="Times" charset="0"/>
                <a:ea typeface="ＭＳ Ｐゴシック" charset="0"/>
              </a:defRPr>
            </a:lvl4pPr>
            <a:lvl5pPr>
              <a:defRPr sz="3200">
                <a:solidFill>
                  <a:schemeClr val="accent2"/>
                </a:solidFill>
                <a:latin typeface="Times" charset="0"/>
                <a:ea typeface="ＭＳ Ｐゴシック" charset="0"/>
              </a:defRPr>
            </a:lvl5pPr>
            <a:lvl6pPr marL="457200" eaLnBrk="0" fontAlgn="base" hangingPunct="0">
              <a:spcBef>
                <a:spcPct val="0"/>
              </a:spcBef>
              <a:spcAft>
                <a:spcPct val="0"/>
              </a:spcAft>
              <a:defRPr sz="3200">
                <a:solidFill>
                  <a:schemeClr val="accent2"/>
                </a:solidFill>
                <a:latin typeface="Times" charset="0"/>
                <a:ea typeface="ＭＳ Ｐゴシック" charset="0"/>
              </a:defRPr>
            </a:lvl6pPr>
            <a:lvl7pPr marL="914400" eaLnBrk="0" fontAlgn="base" hangingPunct="0">
              <a:spcBef>
                <a:spcPct val="0"/>
              </a:spcBef>
              <a:spcAft>
                <a:spcPct val="0"/>
              </a:spcAft>
              <a:defRPr sz="3200">
                <a:solidFill>
                  <a:schemeClr val="accent2"/>
                </a:solidFill>
                <a:latin typeface="Times" charset="0"/>
                <a:ea typeface="ＭＳ Ｐゴシック" charset="0"/>
              </a:defRPr>
            </a:lvl7pPr>
            <a:lvl8pPr marL="1371600" eaLnBrk="0" fontAlgn="base" hangingPunct="0">
              <a:spcBef>
                <a:spcPct val="0"/>
              </a:spcBef>
              <a:spcAft>
                <a:spcPct val="0"/>
              </a:spcAft>
              <a:defRPr sz="3200">
                <a:solidFill>
                  <a:schemeClr val="accent2"/>
                </a:solidFill>
                <a:latin typeface="Times" charset="0"/>
                <a:ea typeface="ＭＳ Ｐゴシック" charset="0"/>
              </a:defRPr>
            </a:lvl8pPr>
            <a:lvl9pPr marL="1828800" eaLnBrk="0" fontAlgn="base" hangingPunct="0">
              <a:spcBef>
                <a:spcPct val="0"/>
              </a:spcBef>
              <a:spcAft>
                <a:spcPct val="0"/>
              </a:spcAft>
              <a:defRPr sz="3200">
                <a:solidFill>
                  <a:schemeClr val="accent2"/>
                </a:solidFill>
                <a:latin typeface="Times" charset="0"/>
                <a:ea typeface="ＭＳ Ｐゴシック" charset="0"/>
              </a:defRPr>
            </a:lvl9pPr>
          </a:lstStyle>
          <a:p>
            <a:fld id="{0309E1A9-8765-5942-82F2-74C54F3640C6}" type="slidenum">
              <a:rPr lang="en-US" sz="1200">
                <a:solidFill>
                  <a:schemeClr val="tx1"/>
                </a:solidFill>
                <a:latin typeface="Arial" charset="0"/>
              </a:rPr>
              <a:pPr/>
              <a:t>7</a:t>
            </a:fld>
            <a:endParaRPr lang="en-US" sz="1200">
              <a:solidFill>
                <a:schemeClr val="tx1"/>
              </a:solidFill>
              <a:latin typeface="Arial" charset="0"/>
            </a:endParaRPr>
          </a:p>
        </p:txBody>
      </p:sp>
      <p:sp>
        <p:nvSpPr>
          <p:cNvPr id="25603" name="Rectangle 2"/>
          <p:cNvSpPr>
            <a:spLocks noGrp="1" noRot="1" noChangeAspect="1" noChangeArrowheads="1" noTextEdit="1"/>
          </p:cNvSpPr>
          <p:nvPr>
            <p:ph type="sldImg"/>
          </p:nvPr>
        </p:nvSpPr>
        <p:spPr>
          <a:xfrm>
            <a:off x="381000" y="685800"/>
            <a:ext cx="6096000" cy="3429000"/>
          </a:xfrm>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02369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856FA-8250-4E43-B2B2-9B11A2741940}" type="slidenum">
              <a:rPr lang="en-US" smtClean="0"/>
              <a:pPr/>
              <a:t>25</a:t>
            </a:fld>
            <a:endParaRPr lang="en-US"/>
          </a:p>
        </p:txBody>
      </p:sp>
    </p:spTree>
    <p:extLst>
      <p:ext uri="{BB962C8B-B14F-4D97-AF65-F5344CB8AC3E}">
        <p14:creationId xmlns:p14="http://schemas.microsoft.com/office/powerpoint/2010/main" val="1480961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 wonder if reverse highlighting</a:t>
            </a:r>
            <a:r>
              <a:rPr lang="en-US" baseline="0" dirty="0" smtClean="0"/>
              <a:t> would be more impactful. Just highlight the non-significant to point out what was NOT different. </a:t>
            </a:r>
            <a:endParaRPr lang="en-US" dirty="0"/>
          </a:p>
        </p:txBody>
      </p:sp>
      <p:sp>
        <p:nvSpPr>
          <p:cNvPr id="4" name="Slide Number Placeholder 3"/>
          <p:cNvSpPr>
            <a:spLocks noGrp="1"/>
          </p:cNvSpPr>
          <p:nvPr>
            <p:ph type="sldNum" sz="quarter" idx="10"/>
          </p:nvPr>
        </p:nvSpPr>
        <p:spPr/>
        <p:txBody>
          <a:bodyPr/>
          <a:lstStyle/>
          <a:p>
            <a:fld id="{833856FA-8250-4E43-B2B2-9B11A2741940}" type="slidenum">
              <a:rPr lang="en-US" smtClean="0"/>
              <a:pPr/>
              <a:t>26</a:t>
            </a:fld>
            <a:endParaRPr lang="en-US"/>
          </a:p>
        </p:txBody>
      </p:sp>
    </p:spTree>
    <p:extLst>
      <p:ext uri="{BB962C8B-B14F-4D97-AF65-F5344CB8AC3E}">
        <p14:creationId xmlns:p14="http://schemas.microsoft.com/office/powerpoint/2010/main" val="1822746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Don</a:t>
            </a:r>
            <a:r>
              <a:rPr lang="fr-FR" dirty="0" smtClean="0"/>
              <a:t>’</a:t>
            </a:r>
            <a:r>
              <a:rPr lang="en-US" dirty="0" smtClean="0"/>
              <a:t>t</a:t>
            </a:r>
            <a:r>
              <a:rPr lang="en-US" baseline="0" dirty="0" smtClean="0"/>
              <a:t> forget to mention how pathways didn’t really work in the direction it was suppose to and this may be b/c agency is taking all of the variance in predicting GPA.  But overall the </a:t>
            </a:r>
            <a:r>
              <a:rPr lang="en-US" baseline="0" dirty="0" err="1" smtClean="0"/>
              <a:t>agentic</a:t>
            </a:r>
            <a:r>
              <a:rPr lang="en-US" baseline="0" dirty="0" smtClean="0"/>
              <a:t> goal setting constructs are what predict GPA. </a:t>
            </a:r>
            <a:endParaRPr lang="en-US" dirty="0"/>
          </a:p>
        </p:txBody>
      </p:sp>
      <p:sp>
        <p:nvSpPr>
          <p:cNvPr id="4" name="Slide Number Placeholder 3"/>
          <p:cNvSpPr>
            <a:spLocks noGrp="1"/>
          </p:cNvSpPr>
          <p:nvPr>
            <p:ph type="sldNum" sz="quarter" idx="10"/>
          </p:nvPr>
        </p:nvSpPr>
        <p:spPr/>
        <p:txBody>
          <a:bodyPr/>
          <a:lstStyle/>
          <a:p>
            <a:fld id="{833856FA-8250-4E43-B2B2-9B11A2741940}" type="slidenum">
              <a:rPr lang="en-US" smtClean="0"/>
              <a:pPr/>
              <a:t>27</a:t>
            </a:fld>
            <a:endParaRPr lang="en-US"/>
          </a:p>
        </p:txBody>
      </p:sp>
    </p:spTree>
    <p:extLst>
      <p:ext uri="{BB962C8B-B14F-4D97-AF65-F5344CB8AC3E}">
        <p14:creationId xmlns:p14="http://schemas.microsoft.com/office/powerpoint/2010/main" val="895465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C167CA7-10A3-9C4B-8C87-648FBAF50414}" type="slidenum">
              <a:rPr lang="en-US"/>
              <a:pPr eaLnBrk="1" hangingPunct="1"/>
              <a:t>38</a:t>
            </a:fld>
            <a:endParaRPr lang="en-US"/>
          </a:p>
        </p:txBody>
      </p:sp>
    </p:spTree>
    <p:extLst>
      <p:ext uri="{BB962C8B-B14F-4D97-AF65-F5344CB8AC3E}">
        <p14:creationId xmlns:p14="http://schemas.microsoft.com/office/powerpoint/2010/main" val="549068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It might be interesting to make a new feedback model that includes grit</a:t>
            </a:r>
            <a:r>
              <a:rPr lang="en-US" baseline="0" dirty="0" smtClean="0"/>
              <a:t> to follow this. Maybe even happiness and life satisfaction?</a:t>
            </a:r>
            <a:endParaRPr lang="en-US" dirty="0"/>
          </a:p>
        </p:txBody>
      </p:sp>
      <p:sp>
        <p:nvSpPr>
          <p:cNvPr id="4" name="Slide Number Placeholder 3"/>
          <p:cNvSpPr>
            <a:spLocks noGrp="1"/>
          </p:cNvSpPr>
          <p:nvPr>
            <p:ph type="sldNum" sz="quarter" idx="10"/>
          </p:nvPr>
        </p:nvSpPr>
        <p:spPr/>
        <p:txBody>
          <a:bodyPr/>
          <a:lstStyle/>
          <a:p>
            <a:fld id="{833856FA-8250-4E43-B2B2-9B11A2741940}" type="slidenum">
              <a:rPr lang="en-US" smtClean="0"/>
              <a:pPr/>
              <a:t>40</a:t>
            </a:fld>
            <a:endParaRPr lang="en-US"/>
          </a:p>
        </p:txBody>
      </p:sp>
    </p:spTree>
    <p:extLst>
      <p:ext uri="{BB962C8B-B14F-4D97-AF65-F5344CB8AC3E}">
        <p14:creationId xmlns:p14="http://schemas.microsoft.com/office/powerpoint/2010/main" val="3277876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Accepting, acknowledging,</a:t>
            </a:r>
            <a:r>
              <a:rPr lang="en-US" baseline="0" dirty="0" smtClean="0"/>
              <a:t> tolerating</a:t>
            </a:r>
            <a:endParaRPr lang="en-US" dirty="0"/>
          </a:p>
        </p:txBody>
      </p:sp>
      <p:sp>
        <p:nvSpPr>
          <p:cNvPr id="4" name="Slide Number Placeholder 3"/>
          <p:cNvSpPr>
            <a:spLocks noGrp="1"/>
          </p:cNvSpPr>
          <p:nvPr>
            <p:ph type="sldNum" sz="quarter" idx="10"/>
          </p:nvPr>
        </p:nvSpPr>
        <p:spPr/>
        <p:txBody>
          <a:bodyPr/>
          <a:lstStyle/>
          <a:p>
            <a:fld id="{833856FA-8250-4E43-B2B2-9B11A2741940}" type="slidenum">
              <a:rPr lang="en-US" smtClean="0"/>
              <a:pPr/>
              <a:t>43</a:t>
            </a:fld>
            <a:endParaRPr lang="en-US"/>
          </a:p>
        </p:txBody>
      </p:sp>
    </p:spTree>
    <p:extLst>
      <p:ext uri="{BB962C8B-B14F-4D97-AF65-F5344CB8AC3E}">
        <p14:creationId xmlns:p14="http://schemas.microsoft.com/office/powerpoint/2010/main" val="2690462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B7C3F878-F5E8-489B-AC8A-64F2A7E22C28}" type="datetimeFigureOut">
              <a:rPr lang="en-US" smtClean="0"/>
              <a:pPr/>
              <a:t>1/8/15</a:t>
            </a:fld>
            <a:endParaRPr lang="en-US"/>
          </a:p>
        </p:txBody>
      </p:sp>
      <p:sp>
        <p:nvSpPr>
          <p:cNvPr id="20" name="Footer Placeholder 19"/>
          <p:cNvSpPr>
            <a:spLocks noGrp="1"/>
          </p:cNvSpPr>
          <p:nvPr>
            <p:ph type="ftr" sz="quarter" idx="11"/>
          </p:nvPr>
        </p:nvSpPr>
        <p:spPr/>
        <p:txBody>
          <a:bodyPr/>
          <a:lstStyle>
            <a:extLst/>
          </a:lstStyle>
          <a:p>
            <a:endParaRPr lang="en-US" dirty="0"/>
          </a:p>
        </p:txBody>
      </p:sp>
      <p:sp>
        <p:nvSpPr>
          <p:cNvPr id="10" name="Slide Number Placeholder 9"/>
          <p:cNvSpPr>
            <a:spLocks noGrp="1"/>
          </p:cNvSpPr>
          <p:nvPr>
            <p:ph type="sldNum" sz="quarter" idx="12"/>
          </p:nvPr>
        </p:nvSpPr>
        <p:spPr/>
        <p:txBody>
          <a:bodyPr/>
          <a:lstStyle>
            <a:extLst/>
          </a:lstStyle>
          <a:p>
            <a:fld id="{1AD20DFC-E2D5-4BD6-B744-D8DEEAB5F7C2}" type="slidenum">
              <a:rPr lang="en-US" smtClean="0"/>
              <a:pPr/>
              <a:t>‹#›</a:t>
            </a:fld>
            <a:endParaRPr lang="en-US" dirty="0"/>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sz="1800"/>
          </a:p>
        </p:txBody>
      </p:sp>
      <p:sp>
        <p:nvSpPr>
          <p:cNvPr id="9" name="Oval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7C3F878-F5E8-489B-AC8A-64F2A7E22C28}" type="datetimeFigureOut">
              <a:rPr lang="en-US" smtClean="0"/>
              <a:pPr/>
              <a:t>1/8/15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51FC063-5EA9-49AF-AFAF-D68C9E82B23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72"/>
            <a:ext cx="24384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524000" y="274673"/>
            <a:ext cx="7416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7C3F878-F5E8-489B-AC8A-64F2A7E22C28}" type="datetimeFigureOut">
              <a:rPr lang="en-US" smtClean="0"/>
              <a:pPr/>
              <a:t>1/8/15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51FC063-5EA9-49AF-AFAF-D68C9E82B23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46"/>
            <a:ext cx="109728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21471FA7-36F4-47A0-883C-1EED325B7EB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7C3F878-F5E8-489B-AC8A-64F2A7E22C28}" type="datetimeFigureOut">
              <a:rPr lang="en-US" smtClean="0"/>
              <a:pPr/>
              <a:t>1/8/15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51FC063-5EA9-49AF-AFAF-D68C9E82B23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sz="1800"/>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B7C3F878-F5E8-489B-AC8A-64F2A7E22C28}" type="datetimeFigureOut">
              <a:rPr lang="en-US" smtClean="0"/>
              <a:pPr/>
              <a:t>1/8/15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51FC063-5EA9-49AF-AFAF-D68C9E82B23B}" type="slidenum">
              <a:rPr lang="en-US" smtClean="0"/>
              <a:pPr/>
              <a:t>‹#›</a:t>
            </a:fld>
            <a:endParaRPr lang="en-US"/>
          </a:p>
        </p:txBody>
      </p:sp>
      <p:sp>
        <p:nvSpPr>
          <p:cNvPr id="10" name="Rectangle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sz="1800"/>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sz="1800"/>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sz="18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7C3F878-F5E8-489B-AC8A-64F2A7E22C28}" type="datetimeFigureOut">
              <a:rPr lang="en-US" smtClean="0"/>
              <a:pPr/>
              <a:t>1/8/15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651FC063-5EA9-49AF-AFAF-D68C9E82B23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B7C3F878-F5E8-489B-AC8A-64F2A7E22C28}" type="datetimeFigureOut">
              <a:rPr lang="en-US" smtClean="0"/>
              <a:pPr/>
              <a:t>1/8/15</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651FC063-5EA9-49AF-AFAF-D68C9E82B23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B7C3F878-F5E8-489B-AC8A-64F2A7E22C28}" type="datetimeFigureOut">
              <a:rPr lang="en-US" smtClean="0"/>
              <a:pPr/>
              <a:t>1/8/15</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651FC063-5EA9-49AF-AFAF-D68C9E82B23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sz="1800"/>
          </a:p>
        </p:txBody>
      </p:sp>
      <p:sp>
        <p:nvSpPr>
          <p:cNvPr id="2" name="Date Placeholder 1"/>
          <p:cNvSpPr>
            <a:spLocks noGrp="1"/>
          </p:cNvSpPr>
          <p:nvPr>
            <p:ph type="dt" sz="half" idx="10"/>
          </p:nvPr>
        </p:nvSpPr>
        <p:spPr/>
        <p:txBody>
          <a:bodyPr/>
          <a:lstStyle>
            <a:extLst/>
          </a:lstStyle>
          <a:p>
            <a:fld id="{B7C3F878-F5E8-489B-AC8A-64F2A7E22C28}" type="datetimeFigureOut">
              <a:rPr lang="en-US" smtClean="0"/>
              <a:pPr/>
              <a:t>1/8/15</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651FC063-5EA9-49AF-AFAF-D68C9E82B23B}" type="slidenum">
              <a:rPr lang="en-US" smtClean="0"/>
              <a:pPr/>
              <a:t>‹#›</a:t>
            </a:fld>
            <a:endParaRPr lang="en-US"/>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sz="18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609600" y="2133603"/>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7C3F878-F5E8-489B-AC8A-64F2A7E22C28}" type="datetimeFigureOut">
              <a:rPr lang="en-US" smtClean="0"/>
              <a:pPr/>
              <a:t>1/8/15</a:t>
            </a:fld>
            <a:endParaRPr lang="en-US"/>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2754ED01-E2A0-4C1E-8E21-014B9904157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B7C3F878-F5E8-489B-AC8A-64F2A7E22C28}" type="datetimeFigureOut">
              <a:rPr lang="en-US" smtClean="0"/>
              <a:pPr/>
              <a:t>1/8/15</a:t>
            </a:fld>
            <a:endParaRPr lang="en-US"/>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651FC063-5EA9-49AF-AFAF-D68C9E82B23B}" type="slidenum">
              <a:rPr lang="en-US" smtClean="0"/>
              <a:pPr/>
              <a:t>‹#›</a:t>
            </a:fld>
            <a:endParaRPr lang="en-US"/>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36"/>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smtClean="0"/>
              <a:t>Drag picture to placeholder or click icon to add</a:t>
            </a:r>
            <a:endParaRPr kumimoji="0" lang="en-US" dirty="0"/>
          </a:p>
        </p:txBody>
      </p:sp>
      <p:sp>
        <p:nvSpPr>
          <p:cNvPr id="9" name="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sz="1800"/>
          </a:p>
        </p:txBody>
      </p:sp>
      <p:sp>
        <p:nvSpPr>
          <p:cNvPr id="10" name="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sz="180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1087900"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sz="1800"/>
          </a:p>
        </p:txBody>
      </p:sp>
      <p:sp>
        <p:nvSpPr>
          <p:cNvPr id="8" name="Oval 7"/>
          <p:cNvSpPr/>
          <p:nvPr/>
        </p:nvSpPr>
        <p:spPr>
          <a:xfrm>
            <a:off x="225091" y="21106"/>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sz="1800"/>
          </a:p>
        </p:txBody>
      </p:sp>
      <p:sp>
        <p:nvSpPr>
          <p:cNvPr id="11" name="Donut 10"/>
          <p:cNvSpPr/>
          <p:nvPr/>
        </p:nvSpPr>
        <p:spPr>
          <a:xfrm rot="2315675">
            <a:off x="243843"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sz="1800"/>
          </a:p>
        </p:txBody>
      </p:sp>
      <p:sp>
        <p:nvSpPr>
          <p:cNvPr id="12" name="Rectangle 11"/>
          <p:cNvSpPr/>
          <p:nvPr/>
        </p:nvSpPr>
        <p:spPr>
          <a:xfrm>
            <a:off x="1350512"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sz="1800"/>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B7C3F878-F5E8-489B-AC8A-64F2A7E22C28}" type="datetimeFigureOut">
              <a:rPr lang="en-US" smtClean="0"/>
              <a:pPr/>
              <a:t>1/8/15</a:t>
            </a:fld>
            <a:endParaRPr lang="en-US" dirty="0"/>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dirty="0"/>
          </a:p>
        </p:txBody>
      </p:sp>
      <p:sp>
        <p:nvSpPr>
          <p:cNvPr id="22" name="Slide Number Placeholder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651FC063-5EA9-49AF-AFAF-D68C9E82B23B}" type="slidenum">
              <a:rPr lang="en-US" smtClean="0"/>
              <a:pPr/>
              <a:t>‹#›</a:t>
            </a:fld>
            <a:endParaRPr lang="en-US" dirty="0"/>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sz="1800"/>
          </a:p>
        </p:txBody>
      </p:sp>
    </p:spTree>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 id="2147484101" r:id="rId12"/>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file://localhost/http/::www.livinginsidehope.com:wp-content:uploads:2010:02:bigstockphoto_I_m_The_Best_324629.jp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gif"/><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google.com/url?sa=i&amp;rct=j&amp;q=&amp;esrc=s&amp;frm=1&amp;source=images&amp;cd=&amp;cad=rja&amp;docid=FbfV9D94OyPFGM&amp;tbnid=wsZDzoHUDdcMCM:&amp;ved=0CAUQjRw&amp;url=http://massapequa.patch.com/groups/sports/p/the-magnificent-massapequa-chiefs&amp;ei=aCmUUuWRBYHgkQexh4HIBw&amp;bvm=bv.57155469,d.eW0&amp;psig=AFQjCNFuaX7T3P4FgD87mjtb7FEFeTF7mA&amp;ust=1385528037383515" TargetMode="External"/><Relationship Id="rId3" Type="http://schemas.openxmlformats.org/officeDocument/2006/relationships/image" Target="../media/image1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2.bin"/><Relationship Id="rId5" Type="http://schemas.openxmlformats.org/officeDocument/2006/relationships/package" Target="../embeddings/Microsoft_Word_Document2.docx"/><Relationship Id="rId6" Type="http://schemas.openxmlformats.org/officeDocument/2006/relationships/image" Target="../media/image23.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3.bin"/><Relationship Id="rId5" Type="http://schemas.openxmlformats.org/officeDocument/2006/relationships/package" Target="../embeddings/Microsoft_Word_Document3.docx"/><Relationship Id="rId6" Type="http://schemas.openxmlformats.org/officeDocument/2006/relationships/image" Target="../media/image24.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 Id="rId3" Type="http://schemas.openxmlformats.org/officeDocument/2006/relationships/image" Target="../media/image2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file://localhost/http/::www.livinginsidehope.com:wp-content:uploads:2010:02:bigstockphoto_I_m_The_Best_324629.jpg" TargetMode="External"/><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www.ted.com/talks/angela_lee_duckworth_the_key_to_success_grit.html" TargetMode="External"/><Relationship Id="rId3" Type="http://schemas.openxmlformats.org/officeDocument/2006/relationships/image" Target="../media/image3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png"/><Relationship Id="rId3"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jpe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 Id="rId3" Type="http://schemas.openxmlformats.org/officeDocument/2006/relationships/image" Target="../media/image4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4.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g"/><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Mental_state" TargetMode="External"/><Relationship Id="rId3"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package" Target="../embeddings/Microsoft_Word_Document1.docx"/><Relationship Id="rId6" Type="http://schemas.openxmlformats.org/officeDocument/2006/relationships/image" Target="../media/image7.png"/><Relationship Id="rId7" Type="http://schemas.openxmlformats.org/officeDocument/2006/relationships/image" Target="../media/image8.jpe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51.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Y03uQeekQlIp-M&amp;tbnid=L1IuebaIr8YZZM:&amp;ved=0CAUQjRw&amp;url=http://www.dreamstime.com/royalty-free-stock-photo-young-boy-playing-baseball-image12406035&amp;ei=f_4dUo6lH_W3sQSumYCIBA&amp;bvm=bv.51156542,d.cWc&amp;psig=AFQjCNFG5faOJTwlZXc2ABPZ-i8nrnqp-A&amp;ust=1377783799943357" TargetMode="External"/><Relationship Id="rId4" Type="http://schemas.openxmlformats.org/officeDocument/2006/relationships/image" Target="../media/image54.jpeg"/><Relationship Id="rId5" Type="http://schemas.openxmlformats.org/officeDocument/2006/relationships/hyperlink" Target="http://www.google.com/url?sa=i&amp;rct=j&amp;q=&amp;esrc=s&amp;frm=1&amp;source=images&amp;cd=&amp;cad=rja&amp;docid=6SFvgxqPfUzgYM&amp;tbnid=yE1OMBwmC7OQ6M:&amp;ved=0CAUQjRw&amp;url=http://commack.patch.com/groups/schools/p/hundreds-compete-in-special-olympics-at-commack-hs&amp;ei=ibEgUsGZKbS0sQTNzIHIBQ&amp;bvm=bv.51495398,d.cWc&amp;psig=AFQjCNEIalcK5gpZipwT2Ee6rARJLNAISw&amp;ust=1377960692651027" TargetMode="External"/><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0.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1.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www.ted.com/talks/angela_lee_duckworth_the_key_to_success_grit.html" TargetMode="External"/><Relationship Id="rId3" Type="http://schemas.openxmlformats.org/officeDocument/2006/relationships/image" Target="../media/image53.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 Id="rId3" Type="http://schemas.openxmlformats.org/officeDocument/2006/relationships/hyperlink" Target="http://massapequahopeandgrit.weebly.com/hope-and-grit-in-massapequa.html"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3.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4.gif"/></Relationships>
</file>

<file path=ppt/slides/_rels/slide66.xml.rels><?xml version="1.0" encoding="UTF-8" standalone="yes"?>
<Relationships xmlns="http://schemas.openxmlformats.org/package/2006/relationships"><Relationship Id="rId3" Type="http://schemas.openxmlformats.org/officeDocument/2006/relationships/hyperlink" Target="http://www.youtube.com/watch?v=zH3tG5t9cN0" TargetMode="External"/><Relationship Id="rId4"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jpeg"/><Relationship Id="rId3" Type="http://schemas.openxmlformats.org/officeDocument/2006/relationships/image" Target="../media/image67.jpeg"/></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7.xml"/><Relationship Id="rId2" Type="http://schemas.openxmlformats.org/officeDocument/2006/relationships/hyperlink" Target="http://www.google.com/url?sa=i&amp;rct=j&amp;q=&amp;esrc=s&amp;frm=1&amp;source=images&amp;cd=&amp;cad=rja&amp;docid=X5n52TRTjyQcNM&amp;tbnid=CfDLMW4yoTMMwM:&amp;ved=0CAUQjRw&amp;url=http://dc.about.com/od/photos/ig/Health-Care-Reform-Rally-/39.-GxG.htm&amp;ei=oD0lUoGhKOizsAS1oIDgCA&amp;bvm=bv.51495398,d.cWc&amp;psig=AFQjCNFW976Mcevh9g6E8E59_HG6ds3Kzg&amp;ust=1378258707693834"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7.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6SFvgxqPfUzgYM&amp;tbnid=yE1OMBwmC7OQ6M:&amp;ved=0CAUQjRw&amp;url=http://commack.patch.com/groups/schools/p/hundreds-compete-in-special-olympics-at-commack-hs&amp;ei=ibEgUsGZKbS0sQTNzIHIBQ&amp;bvm=bv.51495398,d.cWc&amp;psig=AFQjCNEIalcK5gpZipwT2Ee6rARJLNAISw&amp;ust=1377960692651027" TargetMode="External"/><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N3XTw1__MSiLYM&amp;tbnid=hXjY9y1fmPrpKM:&amp;ved=0CAUQjRw&amp;url=http://www.theteacherjames.com/2013/03/a-letter-to-unnamed-student.html&amp;ei=I9g7UtbIDO7i4APr-oHYDg&amp;bvm=bv.52434380,d.dmg&amp;psig=AFQjCNGiEm4FC3wQ4YPhY5dRsmy98mo9ew&amp;ust=1379740021318061" TargetMode="External"/><Relationship Id="rId4" Type="http://schemas.openxmlformats.org/officeDocument/2006/relationships/image" Target="../media/image70.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71.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y4bfwc7kapexNM&amp;tbnid=zU3cxbD0FPC0jM:&amp;ved=0CAUQjRw&amp;url=http://www.columbiariverimages.com/Regions/Places/pacific_ocean.html&amp;ei=WNk7Us2fKbi44APqyYC4Dw&amp;bvm=bv.52434380,d.dmg&amp;psig=AFQjCNFP9axm1p54c37WsrGOObQygtkm_g&amp;ust=1379740336492227" TargetMode="External"/><Relationship Id="rId4"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51340" y="635000"/>
            <a:ext cx="9764413" cy="2819400"/>
          </a:xfrm>
        </p:spPr>
        <p:txBody>
          <a:bodyPr>
            <a:normAutofit fontScale="90000"/>
          </a:bodyPr>
          <a:lstStyle/>
          <a:p>
            <a:pPr algn="ctr">
              <a:defRPr/>
            </a:pPr>
            <a:r>
              <a:rPr lang="en-US" sz="6600" i="1" dirty="0" smtClean="0">
                <a:solidFill>
                  <a:schemeClr val="tx1"/>
                </a:solidFill>
              </a:rPr>
              <a:t/>
            </a:r>
            <a:br>
              <a:rPr lang="en-US" sz="6600" i="1" dirty="0" smtClean="0">
                <a:solidFill>
                  <a:schemeClr val="tx1"/>
                </a:solidFill>
              </a:rPr>
            </a:br>
            <a:r>
              <a:rPr lang="en-US" sz="6000" i="1" dirty="0" smtClean="0">
                <a:solidFill>
                  <a:schemeClr val="tx1"/>
                </a:solidFill>
              </a:rPr>
              <a:t>CHANGING THE CONVERSATIONS IN THEIR HEADS</a:t>
            </a:r>
            <a:r>
              <a:rPr lang="en-US" sz="8000" i="1" dirty="0">
                <a:solidFill>
                  <a:schemeClr val="tx1"/>
                </a:solidFill>
              </a:rPr>
              <a:t/>
            </a:r>
            <a:br>
              <a:rPr lang="en-US" sz="8000" i="1" dirty="0">
                <a:solidFill>
                  <a:schemeClr val="tx1"/>
                </a:solidFill>
              </a:rPr>
            </a:br>
            <a:r>
              <a:rPr lang="en-US" sz="1400" i="1" dirty="0">
                <a:solidFill>
                  <a:schemeClr val="tx1"/>
                </a:solidFill>
              </a:rPr>
              <a:t/>
            </a:r>
            <a:br>
              <a:rPr lang="en-US" sz="1400" i="1" dirty="0">
                <a:solidFill>
                  <a:schemeClr val="tx1"/>
                </a:solidFill>
              </a:rPr>
            </a:br>
            <a:r>
              <a:rPr lang="en-US" sz="3600" b="1" dirty="0"/>
              <a:t>THE </a:t>
            </a:r>
            <a:r>
              <a:rPr lang="en-US" sz="3600" b="1" dirty="0" smtClean="0"/>
              <a:t>WAY AND THE WILL:  AMERICAN GRIT </a:t>
            </a:r>
            <a:r>
              <a:rPr lang="en-US" sz="3600" i="1" dirty="0">
                <a:solidFill>
                  <a:srgbClr val="FF0000"/>
                </a:solidFill>
              </a:rPr>
              <a:t/>
            </a:r>
            <a:br>
              <a:rPr lang="en-US" sz="3600" i="1" dirty="0">
                <a:solidFill>
                  <a:srgbClr val="FF0000"/>
                </a:solidFill>
              </a:rPr>
            </a:br>
            <a:r>
              <a:rPr lang="en-US" sz="3600" i="1" dirty="0">
                <a:solidFill>
                  <a:srgbClr val="FF0000"/>
                </a:solidFill>
              </a:rPr>
              <a:t/>
            </a:r>
            <a:br>
              <a:rPr lang="en-US" sz="3600" i="1" dirty="0">
                <a:solidFill>
                  <a:srgbClr val="FF0000"/>
                </a:solidFill>
              </a:rPr>
            </a:br>
            <a:endParaRPr lang="en-US" sz="3600" i="1" dirty="0">
              <a:solidFill>
                <a:srgbClr val="FF0000"/>
              </a:solidFill>
              <a:latin typeface="Arial Black" pitchFamily="34" charset="0"/>
            </a:endParaRPr>
          </a:p>
        </p:txBody>
      </p:sp>
      <p:pic>
        <p:nvPicPr>
          <p:cNvPr id="10244" name="il_fi" descr="http://www.livinginsidehope.com/wp-content/uploads/2010/02/bigstockphoto_I_m_The_Best_324629.jpg"/>
          <p:cNvPicPr>
            <a:picLocks noChangeAspect="1" noChangeArrowheads="1"/>
          </p:cNvPicPr>
          <p:nvPr/>
        </p:nvPicPr>
        <p:blipFill>
          <a:blip r:embed="rId2" r:link="rId3" cstate="email">
            <a:extLst>
              <a:ext uri="{28A0092B-C50C-407E-A947-70E740481C1C}">
                <a14:useLocalDpi xmlns:a14="http://schemas.microsoft.com/office/drawing/2010/main" val="0"/>
              </a:ext>
            </a:extLst>
          </a:blip>
          <a:srcRect/>
          <a:stretch>
            <a:fillRect/>
          </a:stretch>
        </p:blipFill>
        <p:spPr bwMode="auto">
          <a:xfrm>
            <a:off x="2277269" y="3719959"/>
            <a:ext cx="4402667" cy="2938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094591" y="3719926"/>
            <a:ext cx="4371509" cy="3108544"/>
          </a:xfrm>
          <a:prstGeom prst="rect">
            <a:avLst/>
          </a:prstGeom>
          <a:noFill/>
        </p:spPr>
        <p:txBody>
          <a:bodyPr wrap="none" rtlCol="0">
            <a:spAutoFit/>
          </a:bodyPr>
          <a:lstStyle/>
          <a:p>
            <a:r>
              <a:rPr lang="en-US" sz="2800" dirty="0"/>
              <a:t>Dr. Kevin </a:t>
            </a:r>
            <a:r>
              <a:rPr lang="en-US" sz="2800" dirty="0" smtClean="0"/>
              <a:t>Sheehan</a:t>
            </a:r>
          </a:p>
          <a:p>
            <a:r>
              <a:rPr lang="en-US" sz="2800" dirty="0" smtClean="0"/>
              <a:t>Kheehan1@molloy.edu</a:t>
            </a:r>
            <a:endParaRPr lang="en-US" sz="2800" dirty="0"/>
          </a:p>
          <a:p>
            <a:r>
              <a:rPr lang="en-US" sz="2800" dirty="0"/>
              <a:t>Molloy College</a:t>
            </a:r>
          </a:p>
          <a:p>
            <a:r>
              <a:rPr lang="en-US" sz="2800" dirty="0"/>
              <a:t>Division of </a:t>
            </a:r>
            <a:r>
              <a:rPr lang="en-US" sz="2800" dirty="0" smtClean="0"/>
              <a:t>Education</a:t>
            </a:r>
          </a:p>
          <a:p>
            <a:endParaRPr lang="en-US" sz="2800" dirty="0"/>
          </a:p>
          <a:p>
            <a:r>
              <a:rPr lang="en-US" sz="2800" dirty="0" smtClean="0"/>
              <a:t>BERNER MIDDLE SCHOOL</a:t>
            </a:r>
          </a:p>
          <a:p>
            <a:r>
              <a:rPr lang="en-US" sz="2800" dirty="0" smtClean="0"/>
              <a:t>December 18, 2014</a:t>
            </a:r>
            <a:endParaRPr lang="en-US" sz="2800" dirty="0"/>
          </a:p>
        </p:txBody>
      </p:sp>
    </p:spTree>
    <p:extLst>
      <p:ext uri="{BB962C8B-B14F-4D97-AF65-F5344CB8AC3E}">
        <p14:creationId xmlns:p14="http://schemas.microsoft.com/office/powerpoint/2010/main" val="309524802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42140" y="984854"/>
            <a:ext cx="3980861" cy="2413001"/>
          </a:xfrm>
        </p:spPr>
        <p:txBody>
          <a:bodyPr>
            <a:normAutofit fontScale="90000"/>
          </a:bodyPr>
          <a:lstStyle/>
          <a:p>
            <a:pPr algn="ctr"/>
            <a:r>
              <a:rPr lang="en-US" b="1" dirty="0" smtClean="0">
                <a:solidFill>
                  <a:schemeClr val="tx1"/>
                </a:solidFill>
              </a:rPr>
              <a:t>In the case of some, the conversation in the head takes the form of… </a:t>
            </a:r>
            <a:br>
              <a:rPr lang="en-US" b="1" dirty="0" smtClean="0">
                <a:solidFill>
                  <a:schemeClr val="tx1"/>
                </a:solidFill>
              </a:rPr>
            </a:br>
            <a:r>
              <a:rPr lang="en-US" sz="6000" b="1" dirty="0" smtClean="0">
                <a:solidFill>
                  <a:schemeClr val="tx1"/>
                </a:solidFill>
              </a:rPr>
              <a:t>I  WILL</a:t>
            </a:r>
            <a:endParaRPr lang="en-US" sz="6000" b="1" dirty="0" smtClean="0">
              <a:solidFill>
                <a:srgbClr val="000090"/>
              </a:solidFill>
            </a:endParaRPr>
          </a:p>
        </p:txBody>
      </p:sp>
      <p:pic>
        <p:nvPicPr>
          <p:cNvPr id="5" name="Picture 4" descr="vision_quest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7205" y="380999"/>
            <a:ext cx="5254625" cy="2953330"/>
          </a:xfrm>
          <a:prstGeom prst="rect">
            <a:avLst/>
          </a:prstGeom>
        </p:spPr>
      </p:pic>
      <p:sp>
        <p:nvSpPr>
          <p:cNvPr id="6" name="TextBox 5"/>
          <p:cNvSpPr txBox="1"/>
          <p:nvPr/>
        </p:nvSpPr>
        <p:spPr>
          <a:xfrm>
            <a:off x="2242140" y="4142084"/>
            <a:ext cx="8806861" cy="2308324"/>
          </a:xfrm>
          <a:prstGeom prst="rect">
            <a:avLst/>
          </a:prstGeom>
          <a:noFill/>
        </p:spPr>
        <p:txBody>
          <a:bodyPr wrap="square" rtlCol="0">
            <a:spAutoFit/>
          </a:bodyPr>
          <a:lstStyle/>
          <a:p>
            <a:pPr algn="ctr"/>
            <a:r>
              <a:rPr lang="en-US" sz="3600" dirty="0" smtClean="0"/>
              <a:t>THIS HAPPENS WHEN WE HAVE A TRUE </a:t>
            </a:r>
            <a:r>
              <a:rPr lang="en-US" sz="3600" i="1" dirty="0" smtClean="0">
                <a:solidFill>
                  <a:srgbClr val="FF0000"/>
                </a:solidFill>
              </a:rPr>
              <a:t>PASSION FOR THE GOAL</a:t>
            </a:r>
            <a:r>
              <a:rPr lang="en-US" sz="3600" dirty="0" smtClean="0">
                <a:solidFill>
                  <a:srgbClr val="FF0000"/>
                </a:solidFill>
              </a:rPr>
              <a:t>: </a:t>
            </a:r>
          </a:p>
          <a:p>
            <a:pPr algn="ctr"/>
            <a:r>
              <a:rPr lang="en-US" sz="3600" b="1" dirty="0" smtClean="0"/>
              <a:t>AGENTIC GOAL MOTIVATION</a:t>
            </a:r>
            <a:r>
              <a:rPr lang="en-US" sz="3600" dirty="0" smtClean="0"/>
              <a:t>…</a:t>
            </a:r>
          </a:p>
          <a:p>
            <a:pPr algn="ctr"/>
            <a:r>
              <a:rPr lang="en-US" sz="3600" dirty="0" smtClean="0"/>
              <a:t>WE MAKE MOVIES ABOUT THESE PEOPLE</a:t>
            </a:r>
            <a:endParaRPr lang="en-US" sz="3600" dirty="0"/>
          </a:p>
        </p:txBody>
      </p:sp>
    </p:spTree>
    <p:extLst>
      <p:ext uri="{BB962C8B-B14F-4D97-AF65-F5344CB8AC3E}">
        <p14:creationId xmlns:p14="http://schemas.microsoft.com/office/powerpoint/2010/main" val="816642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dissolve">
                                      <p:cBhvr>
                                        <p:cTn id="10" dur="500"/>
                                        <p:tgtEl>
                                          <p:spTgt spid="6">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dissolve">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 OF A TEACHER</a:t>
            </a:r>
            <a:endParaRPr lang="en-US" dirty="0"/>
          </a:p>
        </p:txBody>
      </p:sp>
      <p:sp>
        <p:nvSpPr>
          <p:cNvPr id="3" name="Content Placeholder 2"/>
          <p:cNvSpPr>
            <a:spLocks noGrp="1"/>
          </p:cNvSpPr>
          <p:nvPr>
            <p:ph idx="1"/>
          </p:nvPr>
        </p:nvSpPr>
        <p:spPr/>
        <p:txBody>
          <a:bodyPr/>
          <a:lstStyle/>
          <a:p>
            <a:r>
              <a:rPr lang="en-US" dirty="0" smtClean="0"/>
              <a:t>THE BASIC JOB OF A TEACHER IS TO IMPART INFORMATION:</a:t>
            </a:r>
          </a:p>
          <a:p>
            <a:endParaRPr lang="en-US" dirty="0"/>
          </a:p>
          <a:p>
            <a:pPr marL="82296" indent="0">
              <a:buNone/>
            </a:pPr>
            <a:endParaRPr lang="en-US" dirty="0" smtClean="0"/>
          </a:p>
          <a:p>
            <a:pPr marL="82296" indent="0">
              <a:buNone/>
            </a:pPr>
            <a:r>
              <a:rPr lang="en-US" dirty="0" smtClean="0"/>
              <a:t>STRONGLY	DISAGREE 	AGREE	STRONGLY</a:t>
            </a:r>
          </a:p>
          <a:p>
            <a:pPr marL="82296" indent="0">
              <a:buNone/>
            </a:pPr>
            <a:r>
              <a:rPr lang="en-US" dirty="0" smtClean="0"/>
              <a:t>DISAGREE						AGREE</a:t>
            </a:r>
            <a:endParaRPr lang="en-US" dirty="0"/>
          </a:p>
        </p:txBody>
      </p:sp>
      <p:cxnSp>
        <p:nvCxnSpPr>
          <p:cNvPr id="5" name="Straight Connector 4"/>
          <p:cNvCxnSpPr/>
          <p:nvPr/>
        </p:nvCxnSpPr>
        <p:spPr>
          <a:xfrm flipV="1">
            <a:off x="1914144" y="3445507"/>
            <a:ext cx="9116101" cy="1257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736181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THINK ABOUT THE PERSON WHO CHANGED THE CONVERSATION IN YOUR HEAD….</a:t>
            </a:r>
            <a:endParaRPr lang="en-US" sz="2800" dirty="0"/>
          </a:p>
        </p:txBody>
      </p:sp>
      <p:pic>
        <p:nvPicPr>
          <p:cNvPr id="6" name="Content Placeholder 5" descr="Jan&amp;Doreen.jpg"/>
          <p:cNvPicPr>
            <a:picLocks noGrp="1" noChangeAspect="1"/>
          </p:cNvPicPr>
          <p:nvPr>
            <p:ph idx="1"/>
          </p:nvPr>
        </p:nvPicPr>
        <p:blipFill>
          <a:blip r:embed="rId2">
            <a:extLst>
              <a:ext uri="{28A0092B-C50C-407E-A947-70E740481C1C}">
                <a14:useLocalDpi xmlns:a14="http://schemas.microsoft.com/office/drawing/2010/main" val="0"/>
              </a:ext>
            </a:extLst>
          </a:blip>
          <a:srcRect t="14207" b="14207"/>
          <a:stretch>
            <a:fillRect/>
          </a:stretch>
        </p:blipFill>
        <p:spPr>
          <a:xfrm>
            <a:off x="2833032" y="1569085"/>
            <a:ext cx="7146520" cy="3431637"/>
          </a:xfrm>
        </p:spPr>
      </p:pic>
      <p:sp>
        <p:nvSpPr>
          <p:cNvPr id="7" name="TextBox 6"/>
          <p:cNvSpPr txBox="1"/>
          <p:nvPr/>
        </p:nvSpPr>
        <p:spPr>
          <a:xfrm>
            <a:off x="2296334" y="5346726"/>
            <a:ext cx="8708083" cy="1384995"/>
          </a:xfrm>
          <a:prstGeom prst="rect">
            <a:avLst/>
          </a:prstGeom>
          <a:noFill/>
        </p:spPr>
        <p:txBody>
          <a:bodyPr wrap="none" rtlCol="0">
            <a:spAutoFit/>
          </a:bodyPr>
          <a:lstStyle/>
          <a:p>
            <a:r>
              <a:rPr lang="en-US" sz="2800" dirty="0" smtClean="0">
                <a:solidFill>
                  <a:srgbClr val="4F271C">
                    <a:satMod val="130000"/>
                  </a:srgbClr>
                </a:solidFill>
                <a:effectLst>
                  <a:outerShdw blurRad="50000" dist="30000" dir="5400000" algn="tl" rotWithShape="0">
                    <a:srgbClr val="000000">
                      <a:alpha val="30000"/>
                    </a:srgbClr>
                  </a:outerShdw>
                </a:effectLst>
                <a:ea typeface="+mj-ea"/>
                <a:cs typeface="+mj-cs"/>
              </a:rPr>
              <a:t>IT CAN BE THE TEACHER WHO IMPARTED THE MOST</a:t>
            </a:r>
          </a:p>
          <a:p>
            <a:r>
              <a:rPr lang="en-US" sz="2800" dirty="0" smtClean="0">
                <a:solidFill>
                  <a:srgbClr val="4F271C">
                    <a:satMod val="130000"/>
                  </a:srgbClr>
                </a:solidFill>
                <a:effectLst>
                  <a:outerShdw blurRad="50000" dist="30000" dir="5400000" algn="tl" rotWithShape="0">
                    <a:srgbClr val="000000">
                      <a:alpha val="30000"/>
                    </a:srgbClr>
                  </a:outerShdw>
                </a:effectLst>
                <a:ea typeface="+mj-ea"/>
                <a:cs typeface="+mj-cs"/>
              </a:rPr>
              <a:t>INFORMATION, BUT MOSTLY IT IS THE PERSON WHO </a:t>
            </a:r>
          </a:p>
          <a:p>
            <a:r>
              <a:rPr lang="en-US" sz="2800" dirty="0" smtClean="0">
                <a:solidFill>
                  <a:srgbClr val="4F271C">
                    <a:satMod val="130000"/>
                  </a:srgbClr>
                </a:solidFill>
                <a:effectLst>
                  <a:outerShdw blurRad="50000" dist="30000" dir="5400000" algn="tl" rotWithShape="0">
                    <a:srgbClr val="000000">
                      <a:alpha val="30000"/>
                    </a:srgbClr>
                  </a:outerShdw>
                </a:effectLst>
                <a:ea typeface="+mj-ea"/>
                <a:cs typeface="+mj-cs"/>
              </a:rPr>
              <a:t>TOLD YOU---</a:t>
            </a:r>
            <a:r>
              <a:rPr lang="en-US" sz="2800" i="1" dirty="0" smtClean="0">
                <a:solidFill>
                  <a:srgbClr val="4F271C">
                    <a:satMod val="130000"/>
                  </a:srgbClr>
                </a:solidFill>
                <a:effectLst>
                  <a:outerShdw blurRad="50000" dist="30000" dir="5400000" algn="tl" rotWithShape="0">
                    <a:srgbClr val="000000">
                      <a:alpha val="30000"/>
                    </a:srgbClr>
                  </a:outerShdw>
                </a:effectLst>
                <a:ea typeface="+mj-ea"/>
                <a:cs typeface="+mj-cs"/>
              </a:rPr>
              <a:t>YOU CAN</a:t>
            </a:r>
            <a:r>
              <a:rPr lang="en-US" sz="2800" dirty="0" smtClean="0">
                <a:solidFill>
                  <a:srgbClr val="4F271C">
                    <a:satMod val="130000"/>
                  </a:srgbClr>
                </a:solidFill>
                <a:effectLst>
                  <a:outerShdw blurRad="50000" dist="30000" dir="5400000" algn="tl" rotWithShape="0">
                    <a:srgbClr val="000000">
                      <a:alpha val="30000"/>
                    </a:srgbClr>
                  </a:outerShdw>
                </a:effectLst>
                <a:ea typeface="+mj-ea"/>
                <a:cs typeface="+mj-cs"/>
              </a:rPr>
              <a:t>…</a:t>
            </a:r>
            <a:r>
              <a:rPr lang="en-US" sz="2800" dirty="0">
                <a:solidFill>
                  <a:srgbClr val="4F271C">
                    <a:satMod val="130000"/>
                  </a:srgbClr>
                </a:solidFill>
                <a:effectLst>
                  <a:outerShdw blurRad="50000" dist="30000" dir="5400000" algn="tl" rotWithShape="0">
                    <a:srgbClr val="000000">
                      <a:alpha val="30000"/>
                    </a:srgbClr>
                  </a:outerShdw>
                </a:effectLst>
                <a:ea typeface="+mj-ea"/>
                <a:cs typeface="+mj-cs"/>
              </a:rPr>
              <a:t>.</a:t>
            </a:r>
            <a:endParaRPr lang="en-US" dirty="0"/>
          </a:p>
        </p:txBody>
      </p:sp>
    </p:spTree>
    <p:extLst>
      <p:ext uri="{BB962C8B-B14F-4D97-AF65-F5344CB8AC3E}">
        <p14:creationId xmlns:p14="http://schemas.microsoft.com/office/powerpoint/2010/main" val="7364743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 OF A TEACHER</a:t>
            </a:r>
            <a:endParaRPr lang="en-US" dirty="0"/>
          </a:p>
        </p:txBody>
      </p:sp>
      <p:sp>
        <p:nvSpPr>
          <p:cNvPr id="3" name="Content Placeholder 2"/>
          <p:cNvSpPr>
            <a:spLocks noGrp="1"/>
          </p:cNvSpPr>
          <p:nvPr>
            <p:ph idx="1"/>
          </p:nvPr>
        </p:nvSpPr>
        <p:spPr/>
        <p:txBody>
          <a:bodyPr/>
          <a:lstStyle/>
          <a:p>
            <a:r>
              <a:rPr lang="en-US" dirty="0" smtClean="0"/>
              <a:t>A </a:t>
            </a:r>
            <a:r>
              <a:rPr lang="en-US" dirty="0"/>
              <a:t> </a:t>
            </a:r>
            <a:r>
              <a:rPr lang="en-US" dirty="0" smtClean="0"/>
              <a:t>MAJOR PART OF THE JOB OF A TEACHER IS TO CREATE SELF-BELIEF:</a:t>
            </a:r>
          </a:p>
          <a:p>
            <a:endParaRPr lang="en-US" dirty="0"/>
          </a:p>
          <a:p>
            <a:pPr marL="82296" indent="0">
              <a:buNone/>
            </a:pPr>
            <a:endParaRPr lang="en-US" dirty="0" smtClean="0"/>
          </a:p>
          <a:p>
            <a:pPr marL="82296" indent="0">
              <a:buNone/>
            </a:pPr>
            <a:r>
              <a:rPr lang="en-US" dirty="0" smtClean="0"/>
              <a:t>STRONGLY	DISAGREE 	AGREE	STRONGLY</a:t>
            </a:r>
          </a:p>
          <a:p>
            <a:pPr marL="82296" indent="0">
              <a:buNone/>
            </a:pPr>
            <a:r>
              <a:rPr lang="en-US" dirty="0" smtClean="0"/>
              <a:t>DISAGREE						AGREE</a:t>
            </a:r>
            <a:endParaRPr lang="en-US" dirty="0"/>
          </a:p>
        </p:txBody>
      </p:sp>
      <p:cxnSp>
        <p:nvCxnSpPr>
          <p:cNvPr id="5" name="Straight Connector 4"/>
          <p:cNvCxnSpPr/>
          <p:nvPr/>
        </p:nvCxnSpPr>
        <p:spPr>
          <a:xfrm flipV="1">
            <a:off x="1914144" y="3445507"/>
            <a:ext cx="9116101" cy="12574"/>
          </a:xfrm>
          <a:prstGeom prst="line">
            <a:avLst/>
          </a:prstGeom>
        </p:spPr>
        <p:style>
          <a:lnRef idx="2">
            <a:schemeClr val="accent1"/>
          </a:lnRef>
          <a:fillRef idx="0">
            <a:schemeClr val="accent1"/>
          </a:fillRef>
          <a:effectRef idx="1">
            <a:schemeClr val="accent1"/>
          </a:effectRef>
          <a:fontRef idx="minor">
            <a:schemeClr val="tx1"/>
          </a:fontRef>
        </p:style>
      </p:cxnSp>
      <p:pic>
        <p:nvPicPr>
          <p:cNvPr id="4" name="Picture 3" descr="parcells-cowboys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4776" y="2888893"/>
            <a:ext cx="7977441" cy="5327308"/>
          </a:xfrm>
          <a:prstGeom prst="rect">
            <a:avLst/>
          </a:prstGeom>
        </p:spPr>
      </p:pic>
      <p:pic>
        <p:nvPicPr>
          <p:cNvPr id="6" name="Picture 5" descr="drape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0393" y="1156886"/>
            <a:ext cx="2658159" cy="5147823"/>
          </a:xfrm>
          <a:prstGeom prst="rect">
            <a:avLst/>
          </a:prstGeom>
        </p:spPr>
      </p:pic>
      <p:pic>
        <p:nvPicPr>
          <p:cNvPr id="8" name="Picture 7" descr="Vince-Lombardi.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459" y="1612047"/>
            <a:ext cx="9776172" cy="5145354"/>
          </a:xfrm>
          <a:prstGeom prst="rect">
            <a:avLst/>
          </a:prstGeom>
        </p:spPr>
      </p:pic>
      <p:sp>
        <p:nvSpPr>
          <p:cNvPr id="9" name="TextBox 8"/>
          <p:cNvSpPr txBox="1"/>
          <p:nvPr/>
        </p:nvSpPr>
        <p:spPr>
          <a:xfrm>
            <a:off x="1783681" y="2442418"/>
            <a:ext cx="6820347" cy="1938992"/>
          </a:xfrm>
          <a:prstGeom prst="rect">
            <a:avLst/>
          </a:prstGeom>
          <a:noFill/>
        </p:spPr>
        <p:txBody>
          <a:bodyPr wrap="none" rtlCol="0">
            <a:spAutoFit/>
          </a:bodyPr>
          <a:lstStyle/>
          <a:p>
            <a:r>
              <a:rPr lang="en-US" sz="6000" dirty="0" smtClean="0"/>
              <a:t>THE BELIEF TO WIN</a:t>
            </a:r>
            <a:endParaRPr lang="en-US" sz="6000" dirty="0"/>
          </a:p>
          <a:p>
            <a:r>
              <a:rPr lang="en-US" sz="6000" dirty="0" smtClean="0"/>
              <a:t>WHY AM I HERE?</a:t>
            </a:r>
            <a:endParaRPr lang="en-US" sz="6000" dirty="0"/>
          </a:p>
        </p:txBody>
      </p:sp>
    </p:spTree>
    <p:extLst>
      <p:ext uri="{BB962C8B-B14F-4D97-AF65-F5344CB8AC3E}">
        <p14:creationId xmlns:p14="http://schemas.microsoft.com/office/powerpoint/2010/main" val="31331167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3">
                                            <p:txEl>
                                              <p:pRg st="0" end="0"/>
                                            </p:txEl>
                                          </p:spTgt>
                                        </p:tgtEl>
                                      </p:cBhvr>
                                    </p:animEffect>
                                    <p:set>
                                      <p:cBhvr>
                                        <p:cTn id="1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3">
                                            <p:txEl>
                                              <p:pRg st="3" end="3"/>
                                            </p:txEl>
                                          </p:spTgt>
                                        </p:tgtEl>
                                      </p:cBhvr>
                                    </p:animEffect>
                                    <p:set>
                                      <p:cBhvr>
                                        <p:cTn id="22"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3">
                                            <p:txEl>
                                              <p:pRg st="4" end="4"/>
                                            </p:txEl>
                                          </p:spTgt>
                                        </p:tgtEl>
                                      </p:cBhvr>
                                    </p:animEffect>
                                    <p:set>
                                      <p:cBhvr>
                                        <p:cTn id="27"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ppt_x"/>
                                          </p:val>
                                        </p:tav>
                                        <p:tav tm="100000">
                                          <p:val>
                                            <p:strVal val="#ppt_x"/>
                                          </p:val>
                                        </p:tav>
                                      </p:tavLst>
                                    </p:anim>
                                    <p:anim calcmode="lin" valueType="num">
                                      <p:cBhvr additive="base">
                                        <p:cTn id="4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638"/>
            <a:ext cx="9997440" cy="1143000"/>
          </a:xfrm>
        </p:spPr>
        <p:txBody>
          <a:bodyPr>
            <a:normAutofit fontScale="90000"/>
          </a:bodyPr>
          <a:lstStyle/>
          <a:p>
            <a:pPr algn="ctr"/>
            <a:r>
              <a:rPr lang="en-US" sz="4000" b="1" dirty="0" smtClean="0"/>
              <a:t>I see conversations in the head everywhere…. </a:t>
            </a:r>
            <a:br>
              <a:rPr lang="en-US" sz="4000" b="1" dirty="0" smtClean="0"/>
            </a:br>
            <a:r>
              <a:rPr lang="en-US" sz="2200" b="1" dirty="0" smtClean="0">
                <a:solidFill>
                  <a:srgbClr val="FF0000"/>
                </a:solidFill>
              </a:rPr>
              <a:t>David </a:t>
            </a:r>
            <a:r>
              <a:rPr lang="en-US" sz="2200" b="1" dirty="0">
                <a:solidFill>
                  <a:srgbClr val="FF0000"/>
                </a:solidFill>
              </a:rPr>
              <a:t>and Goliath: Underdogs, Misfits, and the Art of Battling Giants</a:t>
            </a:r>
            <a:r>
              <a:rPr lang="en-US" sz="3200" dirty="0" smtClean="0">
                <a:solidFill>
                  <a:srgbClr val="FF0000"/>
                </a:solidFill>
              </a:rPr>
              <a:t/>
            </a:r>
            <a:br>
              <a:rPr lang="en-US" sz="3200" dirty="0" smtClean="0">
                <a:solidFill>
                  <a:srgbClr val="FF0000"/>
                </a:solidFill>
              </a:rPr>
            </a:br>
            <a:r>
              <a:rPr lang="en-US" sz="2400" dirty="0" smtClean="0">
                <a:solidFill>
                  <a:srgbClr val="FF0000"/>
                </a:solidFill>
              </a:rPr>
              <a:t>Malcolm </a:t>
            </a:r>
            <a:r>
              <a:rPr lang="en-US" sz="2400" dirty="0" err="1" smtClean="0">
                <a:solidFill>
                  <a:srgbClr val="FF0000"/>
                </a:solidFill>
              </a:rPr>
              <a:t>Gladwell</a:t>
            </a:r>
            <a:endParaRPr lang="en-US" sz="2400"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26097821"/>
              </p:ext>
            </p:extLst>
          </p:nvPr>
        </p:nvGraphicFramePr>
        <p:xfrm>
          <a:off x="1685975" y="2393931"/>
          <a:ext cx="9997016" cy="1483360"/>
        </p:xfrm>
        <a:graphic>
          <a:graphicData uri="http://schemas.openxmlformats.org/drawingml/2006/table">
            <a:tbl>
              <a:tblPr firstRow="1" bandRow="1">
                <a:tableStyleId>{5C22544A-7EE6-4342-B048-85BDC9FD1C3A}</a:tableStyleId>
              </a:tblPr>
              <a:tblGrid>
                <a:gridCol w="4998508"/>
                <a:gridCol w="4998508"/>
              </a:tblGrid>
              <a:tr h="370840">
                <a:tc>
                  <a:txBody>
                    <a:bodyPr/>
                    <a:lstStyle/>
                    <a:p>
                      <a:pPr algn="ctr"/>
                      <a:r>
                        <a:rPr lang="en-US" dirty="0" smtClean="0"/>
                        <a:t>Harvard</a:t>
                      </a:r>
                      <a:endParaRPr lang="en-US" dirty="0"/>
                    </a:p>
                  </a:txBody>
                  <a:tcPr marL="121920" marR="121920"/>
                </a:tc>
                <a:tc>
                  <a:txBody>
                    <a:bodyPr/>
                    <a:lstStyle/>
                    <a:p>
                      <a:pPr algn="ctr"/>
                      <a:r>
                        <a:rPr lang="en-US" dirty="0" err="1" smtClean="0"/>
                        <a:t>Hartwick</a:t>
                      </a:r>
                      <a:endParaRPr lang="en-US" dirty="0"/>
                    </a:p>
                  </a:txBody>
                  <a:tcPr marL="121920" marR="121920"/>
                </a:tc>
              </a:tr>
              <a:tr h="370840">
                <a:tc>
                  <a:txBody>
                    <a:bodyPr/>
                    <a:lstStyle/>
                    <a:p>
                      <a:r>
                        <a:rPr lang="en-US" dirty="0" smtClean="0"/>
                        <a:t>Top </a:t>
                      </a:r>
                      <a:r>
                        <a:rPr lang="en-US" baseline="0" dirty="0" smtClean="0"/>
                        <a:t> 1/3 Class SAT=750-800</a:t>
                      </a:r>
                      <a:endParaRPr lang="en-US" dirty="0"/>
                    </a:p>
                  </a:txBody>
                  <a:tcPr marL="121920" marR="121920"/>
                </a:tc>
                <a:tc>
                  <a:txBody>
                    <a:bodyPr/>
                    <a:lstStyle/>
                    <a:p>
                      <a:r>
                        <a:rPr lang="en-US" dirty="0" smtClean="0"/>
                        <a:t>Top </a:t>
                      </a:r>
                      <a:r>
                        <a:rPr lang="en-US" baseline="0" dirty="0" smtClean="0"/>
                        <a:t> 1/3 Class SAT=650-700</a:t>
                      </a:r>
                      <a:endParaRPr lang="en-US" dirty="0"/>
                    </a:p>
                  </a:txBody>
                  <a:tcPr marL="121920" marR="121920"/>
                </a:tc>
              </a:tr>
              <a:tr h="370840">
                <a:tc>
                  <a:txBody>
                    <a:bodyPr/>
                    <a:lstStyle/>
                    <a:p>
                      <a:r>
                        <a:rPr lang="en-US" dirty="0" smtClean="0"/>
                        <a:t>Middle</a:t>
                      </a:r>
                      <a:r>
                        <a:rPr lang="en-US" baseline="0" dirty="0" smtClean="0"/>
                        <a:t> 1/3 Class SAT=700-750</a:t>
                      </a:r>
                      <a:endParaRPr lang="en-US" dirty="0"/>
                    </a:p>
                  </a:txBody>
                  <a:tcPr marL="121920" marR="121920"/>
                </a:tc>
                <a:tc>
                  <a:txBody>
                    <a:bodyPr/>
                    <a:lstStyle/>
                    <a:p>
                      <a:r>
                        <a:rPr lang="en-US" dirty="0" smtClean="0"/>
                        <a:t>Middle 1/3 Class SAT=600-650</a:t>
                      </a:r>
                      <a:endParaRPr lang="en-US" dirty="0"/>
                    </a:p>
                  </a:txBody>
                  <a:tcPr marL="121920" marR="121920"/>
                </a:tc>
              </a:tr>
              <a:tr h="370840">
                <a:tc>
                  <a:txBody>
                    <a:bodyPr/>
                    <a:lstStyle/>
                    <a:p>
                      <a:r>
                        <a:rPr lang="en-US" dirty="0" smtClean="0"/>
                        <a:t>Bottom 1/3 Class</a:t>
                      </a:r>
                      <a:r>
                        <a:rPr lang="en-US" baseline="0" dirty="0" smtClean="0"/>
                        <a:t> SAT-650-700</a:t>
                      </a:r>
                      <a:endParaRPr lang="en-US" dirty="0"/>
                    </a:p>
                  </a:txBody>
                  <a:tcPr marL="121920" marR="121920"/>
                </a:tc>
                <a:tc>
                  <a:txBody>
                    <a:bodyPr/>
                    <a:lstStyle/>
                    <a:p>
                      <a:r>
                        <a:rPr lang="en-US" dirty="0" smtClean="0"/>
                        <a:t>Bottom</a:t>
                      </a:r>
                      <a:r>
                        <a:rPr lang="en-US" baseline="0" dirty="0" smtClean="0"/>
                        <a:t> 1/3 Class SAT=&lt;600</a:t>
                      </a:r>
                      <a:endParaRPr lang="en-US" dirty="0"/>
                    </a:p>
                  </a:txBody>
                  <a:tcPr marL="121920" marR="12192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489143458"/>
              </p:ext>
            </p:extLst>
          </p:nvPr>
        </p:nvGraphicFramePr>
        <p:xfrm>
          <a:off x="1685975" y="4992209"/>
          <a:ext cx="9997016" cy="1478280"/>
        </p:xfrm>
        <a:graphic>
          <a:graphicData uri="http://schemas.openxmlformats.org/drawingml/2006/table">
            <a:tbl>
              <a:tblPr firstRow="1" bandRow="1">
                <a:tableStyleId>{5C22544A-7EE6-4342-B048-85BDC9FD1C3A}</a:tableStyleId>
              </a:tblPr>
              <a:tblGrid>
                <a:gridCol w="4998508"/>
                <a:gridCol w="4998508"/>
              </a:tblGrid>
              <a:tr h="354994">
                <a:tc>
                  <a:txBody>
                    <a:bodyPr/>
                    <a:lstStyle/>
                    <a:p>
                      <a:pPr algn="ctr"/>
                      <a:r>
                        <a:rPr lang="en-US" dirty="0" smtClean="0"/>
                        <a:t>Harvard</a:t>
                      </a:r>
                      <a:endParaRPr lang="en-US" dirty="0"/>
                    </a:p>
                  </a:txBody>
                  <a:tcPr marL="121920" marR="121920"/>
                </a:tc>
                <a:tc>
                  <a:txBody>
                    <a:bodyPr/>
                    <a:lstStyle/>
                    <a:p>
                      <a:pPr algn="ctr"/>
                      <a:r>
                        <a:rPr lang="en-US" dirty="0" err="1" smtClean="0"/>
                        <a:t>Hartwick</a:t>
                      </a:r>
                      <a:endParaRPr lang="en-US" dirty="0"/>
                    </a:p>
                  </a:txBody>
                  <a:tcPr marL="121920" marR="121920"/>
                </a:tc>
              </a:tr>
              <a:tr h="370840">
                <a:tc>
                  <a:txBody>
                    <a:bodyPr/>
                    <a:lstStyle/>
                    <a:p>
                      <a:r>
                        <a:rPr lang="en-US" dirty="0" smtClean="0"/>
                        <a:t>Top </a:t>
                      </a:r>
                      <a:r>
                        <a:rPr lang="en-US" baseline="0" dirty="0" smtClean="0"/>
                        <a:t> 1/3 Class SAT=750-800  </a:t>
                      </a:r>
                      <a:r>
                        <a:rPr lang="en-US" baseline="0" dirty="0" smtClean="0">
                          <a:solidFill>
                            <a:srgbClr val="FF0000"/>
                          </a:solidFill>
                        </a:rPr>
                        <a:t>56%</a:t>
                      </a:r>
                      <a:endParaRPr lang="en-US" dirty="0">
                        <a:solidFill>
                          <a:srgbClr val="FF0000"/>
                        </a:solidFill>
                      </a:endParaRPr>
                    </a:p>
                  </a:txBody>
                  <a:tcPr marL="121920" marR="121920"/>
                </a:tc>
                <a:tc>
                  <a:txBody>
                    <a:bodyPr/>
                    <a:lstStyle/>
                    <a:p>
                      <a:r>
                        <a:rPr lang="en-US" dirty="0" smtClean="0"/>
                        <a:t>Top </a:t>
                      </a:r>
                      <a:r>
                        <a:rPr lang="en-US" baseline="0" dirty="0" smtClean="0"/>
                        <a:t> 1/3 Class SAT=650-700 </a:t>
                      </a:r>
                      <a:r>
                        <a:rPr lang="en-US" baseline="0" dirty="0" smtClean="0">
                          <a:solidFill>
                            <a:srgbClr val="FF0000"/>
                          </a:solidFill>
                        </a:rPr>
                        <a:t>56%</a:t>
                      </a:r>
                      <a:endParaRPr lang="en-US" dirty="0">
                        <a:solidFill>
                          <a:srgbClr val="FF0000"/>
                        </a:solidFill>
                      </a:endParaRPr>
                    </a:p>
                  </a:txBody>
                  <a:tcPr marL="121920" marR="121920"/>
                </a:tc>
              </a:tr>
              <a:tr h="370840">
                <a:tc>
                  <a:txBody>
                    <a:bodyPr/>
                    <a:lstStyle/>
                    <a:p>
                      <a:r>
                        <a:rPr lang="en-US" dirty="0" smtClean="0"/>
                        <a:t>Middle</a:t>
                      </a:r>
                      <a:r>
                        <a:rPr lang="en-US" baseline="0" dirty="0" smtClean="0"/>
                        <a:t> 1/3 Class SAT=700-750 </a:t>
                      </a:r>
                      <a:r>
                        <a:rPr lang="en-US" baseline="0" dirty="0" smtClean="0">
                          <a:solidFill>
                            <a:srgbClr val="FF0000"/>
                          </a:solidFill>
                        </a:rPr>
                        <a:t>18%</a:t>
                      </a:r>
                      <a:endParaRPr lang="en-US" dirty="0">
                        <a:solidFill>
                          <a:srgbClr val="FF0000"/>
                        </a:solidFill>
                      </a:endParaRPr>
                    </a:p>
                  </a:txBody>
                  <a:tcPr marL="121920" marR="121920"/>
                </a:tc>
                <a:tc>
                  <a:txBody>
                    <a:bodyPr/>
                    <a:lstStyle/>
                    <a:p>
                      <a:r>
                        <a:rPr lang="en-US" dirty="0" smtClean="0"/>
                        <a:t>Middle 1/3 Class SAT=600-650 </a:t>
                      </a:r>
                      <a:r>
                        <a:rPr lang="en-US" dirty="0" smtClean="0">
                          <a:solidFill>
                            <a:srgbClr val="FF0000"/>
                          </a:solidFill>
                        </a:rPr>
                        <a:t>18%</a:t>
                      </a:r>
                      <a:endParaRPr lang="en-US" dirty="0">
                        <a:solidFill>
                          <a:srgbClr val="FF0000"/>
                        </a:solidFill>
                      </a:endParaRPr>
                    </a:p>
                  </a:txBody>
                  <a:tcPr marL="121920" marR="121920"/>
                </a:tc>
              </a:tr>
              <a:tr h="370840">
                <a:tc>
                  <a:txBody>
                    <a:bodyPr/>
                    <a:lstStyle/>
                    <a:p>
                      <a:r>
                        <a:rPr lang="en-US" dirty="0" smtClean="0"/>
                        <a:t>Bottom 1/3 Class</a:t>
                      </a:r>
                      <a:r>
                        <a:rPr lang="en-US" baseline="0" dirty="0" smtClean="0"/>
                        <a:t> SAT-650-700</a:t>
                      </a:r>
                      <a:r>
                        <a:rPr lang="en-US" baseline="0" dirty="0" smtClean="0">
                          <a:solidFill>
                            <a:srgbClr val="FF0000"/>
                          </a:solidFill>
                        </a:rPr>
                        <a:t> 4%</a:t>
                      </a:r>
                      <a:endParaRPr lang="en-US" dirty="0">
                        <a:solidFill>
                          <a:srgbClr val="FF0000"/>
                        </a:solidFill>
                      </a:endParaRPr>
                    </a:p>
                  </a:txBody>
                  <a:tcPr marL="121920" marR="121920"/>
                </a:tc>
                <a:tc>
                  <a:txBody>
                    <a:bodyPr/>
                    <a:lstStyle/>
                    <a:p>
                      <a:r>
                        <a:rPr lang="en-US" dirty="0" smtClean="0"/>
                        <a:t>Bottom</a:t>
                      </a:r>
                      <a:r>
                        <a:rPr lang="en-US" baseline="0" dirty="0" smtClean="0"/>
                        <a:t> 1/3 Class SAT=&lt;600 </a:t>
                      </a:r>
                      <a:r>
                        <a:rPr lang="en-US" baseline="0" dirty="0" smtClean="0">
                          <a:solidFill>
                            <a:srgbClr val="FF0000"/>
                          </a:solidFill>
                        </a:rPr>
                        <a:t>4%</a:t>
                      </a:r>
                      <a:endParaRPr lang="en-US" dirty="0">
                        <a:solidFill>
                          <a:srgbClr val="FF0000"/>
                        </a:solidFill>
                      </a:endParaRPr>
                    </a:p>
                  </a:txBody>
                  <a:tcPr marL="121920" marR="121920"/>
                </a:tc>
              </a:tr>
            </a:tbl>
          </a:graphicData>
        </a:graphic>
      </p:graphicFrame>
      <p:sp>
        <p:nvSpPr>
          <p:cNvPr id="6" name="TextBox 5"/>
          <p:cNvSpPr txBox="1"/>
          <p:nvPr/>
        </p:nvSpPr>
        <p:spPr>
          <a:xfrm>
            <a:off x="4102446" y="4187706"/>
            <a:ext cx="5187801" cy="369332"/>
          </a:xfrm>
          <a:prstGeom prst="rect">
            <a:avLst/>
          </a:prstGeom>
          <a:noFill/>
        </p:spPr>
        <p:txBody>
          <a:bodyPr wrap="none" rtlCol="0">
            <a:spAutoFit/>
          </a:bodyPr>
          <a:lstStyle/>
          <a:p>
            <a:r>
              <a:rPr lang="en-US" dirty="0" smtClean="0"/>
              <a:t>Admission Statistics to Medical or Engineering School</a:t>
            </a:r>
            <a:endParaRPr lang="en-US" dirty="0"/>
          </a:p>
        </p:txBody>
      </p:sp>
      <p:sp>
        <p:nvSpPr>
          <p:cNvPr id="3" name="TextBox 2"/>
          <p:cNvSpPr txBox="1"/>
          <p:nvPr/>
        </p:nvSpPr>
        <p:spPr>
          <a:xfrm>
            <a:off x="3825818" y="1656560"/>
            <a:ext cx="6032421" cy="923330"/>
          </a:xfrm>
          <a:prstGeom prst="rect">
            <a:avLst/>
          </a:prstGeom>
          <a:noFill/>
        </p:spPr>
        <p:txBody>
          <a:bodyPr wrap="none" rtlCol="0">
            <a:spAutoFit/>
          </a:bodyPr>
          <a:lstStyle/>
          <a:p>
            <a:r>
              <a:rPr lang="en-US" dirty="0" smtClean="0"/>
              <a:t>Relative Simplified Academic Competitiveness of Both Schools:</a:t>
            </a:r>
          </a:p>
          <a:p>
            <a:r>
              <a:rPr lang="en-US" dirty="0" smtClean="0"/>
              <a:t>    Child Seeks Admission to Medical or Engineering School </a:t>
            </a:r>
            <a:endParaRPr lang="en-US" dirty="0"/>
          </a:p>
          <a:p>
            <a:endParaRPr lang="en-US" dirty="0"/>
          </a:p>
        </p:txBody>
      </p:sp>
    </p:spTree>
    <p:extLst>
      <p:ext uri="{BB962C8B-B14F-4D97-AF65-F5344CB8AC3E}">
        <p14:creationId xmlns:p14="http://schemas.microsoft.com/office/powerpoint/2010/main" val="15308906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OTHER SIDE OF EXCUSES: C. R. SNYDER</a:t>
            </a:r>
            <a:endParaRPr lang="en-US" dirty="0"/>
          </a:p>
        </p:txBody>
      </p:sp>
      <p:pic>
        <p:nvPicPr>
          <p:cNvPr id="4" name="Picture 3" descr="C.R.Snyd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125" y="1417638"/>
            <a:ext cx="3393731" cy="4987074"/>
          </a:xfrm>
          <a:prstGeom prst="rect">
            <a:avLst/>
          </a:prstGeom>
        </p:spPr>
      </p:pic>
      <p:sp>
        <p:nvSpPr>
          <p:cNvPr id="5" name="TextBox 4"/>
          <p:cNvSpPr txBox="1"/>
          <p:nvPr/>
        </p:nvSpPr>
        <p:spPr>
          <a:xfrm>
            <a:off x="1914145" y="2507953"/>
            <a:ext cx="5166107" cy="2954655"/>
          </a:xfrm>
          <a:prstGeom prst="rect">
            <a:avLst/>
          </a:prstGeom>
          <a:noFill/>
        </p:spPr>
        <p:txBody>
          <a:bodyPr wrap="square" rtlCol="0">
            <a:spAutoFit/>
          </a:bodyPr>
          <a:lstStyle/>
          <a:p>
            <a:r>
              <a:rPr lang="en-US" i="1" dirty="0">
                <a:latin typeface="Arial Black" pitchFamily="34" charset="0"/>
              </a:rPr>
              <a:t/>
            </a:r>
            <a:br>
              <a:rPr lang="en-US" i="1" dirty="0">
                <a:latin typeface="Arial Black" pitchFamily="34" charset="0"/>
              </a:rPr>
            </a:br>
            <a:r>
              <a:rPr lang="en-US" sz="2400" i="1" dirty="0">
                <a:latin typeface="Arial Black" pitchFamily="34" charset="0"/>
              </a:rPr>
              <a:t>is the </a:t>
            </a:r>
            <a:r>
              <a:rPr lang="en-US" sz="2400" i="1" dirty="0" smtClean="0">
                <a:latin typeface="Arial Black" pitchFamily="34" charset="0"/>
              </a:rPr>
              <a:t>measure of </a:t>
            </a:r>
            <a:r>
              <a:rPr lang="en-US" sz="2400" i="1" dirty="0">
                <a:latin typeface="Arial Black" pitchFamily="34" charset="0"/>
              </a:rPr>
              <a:t>our </a:t>
            </a:r>
            <a:r>
              <a:rPr lang="en-US" sz="2400" i="1" dirty="0">
                <a:solidFill>
                  <a:srgbClr val="FF0000"/>
                </a:solidFill>
                <a:latin typeface="Arial Black" pitchFamily="34" charset="0"/>
              </a:rPr>
              <a:t>will to achieve a goal, </a:t>
            </a:r>
            <a:r>
              <a:rPr lang="en-US" sz="2400" i="1" dirty="0">
                <a:latin typeface="Arial Black" pitchFamily="34" charset="0"/>
              </a:rPr>
              <a:t>our agency</a:t>
            </a:r>
            <a:r>
              <a:rPr lang="en-US" sz="2400" i="1" dirty="0" smtClean="0">
                <a:latin typeface="Arial Black" pitchFamily="34" charset="0"/>
              </a:rPr>
              <a:t>, added </a:t>
            </a:r>
            <a:r>
              <a:rPr lang="en-US" sz="2400" i="1" dirty="0">
                <a:latin typeface="Arial Black" pitchFamily="34" charset="0"/>
              </a:rPr>
              <a:t>to our </a:t>
            </a:r>
            <a:r>
              <a:rPr lang="en-US" sz="2400" i="1" dirty="0" smtClean="0">
                <a:latin typeface="Arial Black" pitchFamily="34" charset="0"/>
              </a:rPr>
              <a:t>knowledge of </a:t>
            </a:r>
            <a:r>
              <a:rPr lang="en-US" sz="2400" i="1" dirty="0">
                <a:latin typeface="Arial Black" pitchFamily="34" charset="0"/>
              </a:rPr>
              <a:t>what we have to do to achieve that goal</a:t>
            </a:r>
            <a:r>
              <a:rPr lang="en-US" sz="2400" i="1" dirty="0" smtClean="0">
                <a:latin typeface="Arial Black" pitchFamily="34" charset="0"/>
              </a:rPr>
              <a:t>, pathways</a:t>
            </a:r>
            <a:r>
              <a:rPr lang="en-US" sz="2400" i="1" dirty="0">
                <a:latin typeface="Arial Black" pitchFamily="34" charset="0"/>
              </a:rPr>
              <a:t>, the </a:t>
            </a:r>
            <a:r>
              <a:rPr lang="en-US" sz="2400" i="1" dirty="0">
                <a:solidFill>
                  <a:srgbClr val="FF0000"/>
                </a:solidFill>
                <a:latin typeface="Arial Black" pitchFamily="34" charset="0"/>
              </a:rPr>
              <a:t>ways to achieve a goal</a:t>
            </a:r>
            <a:r>
              <a:rPr lang="en-US" sz="2400" dirty="0">
                <a:latin typeface="Arial Black" pitchFamily="34" charset="0"/>
              </a:rPr>
              <a:t/>
            </a:r>
            <a:br>
              <a:rPr lang="en-US" sz="2400" dirty="0">
                <a:latin typeface="Arial Black" pitchFamily="34" charset="0"/>
              </a:rPr>
            </a:br>
            <a:endParaRPr lang="en-US" sz="2400" dirty="0"/>
          </a:p>
        </p:txBody>
      </p:sp>
      <p:sp>
        <p:nvSpPr>
          <p:cNvPr id="6" name="TextBox 5"/>
          <p:cNvSpPr txBox="1"/>
          <p:nvPr/>
        </p:nvSpPr>
        <p:spPr>
          <a:xfrm>
            <a:off x="1379075" y="1666879"/>
            <a:ext cx="6006773" cy="646331"/>
          </a:xfrm>
          <a:prstGeom prst="rect">
            <a:avLst/>
          </a:prstGeom>
          <a:noFill/>
        </p:spPr>
        <p:txBody>
          <a:bodyPr wrap="none" rtlCol="0">
            <a:spAutoFit/>
          </a:bodyPr>
          <a:lstStyle/>
          <a:p>
            <a:r>
              <a:rPr lang="en-US" sz="3600" b="1" dirty="0" smtClean="0"/>
              <a:t>THE WAY AND THE WILL</a:t>
            </a:r>
            <a:endParaRPr lang="en-US" sz="3600" b="1" dirty="0"/>
          </a:p>
        </p:txBody>
      </p:sp>
      <p:sp>
        <p:nvSpPr>
          <p:cNvPr id="3" name="TextBox 2"/>
          <p:cNvSpPr txBox="1"/>
          <p:nvPr/>
        </p:nvSpPr>
        <p:spPr>
          <a:xfrm>
            <a:off x="2777343" y="5289260"/>
            <a:ext cx="3220431" cy="1107996"/>
          </a:xfrm>
          <a:prstGeom prst="rect">
            <a:avLst/>
          </a:prstGeom>
          <a:noFill/>
        </p:spPr>
        <p:txBody>
          <a:bodyPr wrap="square" rtlCol="0">
            <a:spAutoFit/>
          </a:bodyPr>
          <a:lstStyle/>
          <a:p>
            <a:r>
              <a:rPr lang="en-US" sz="6600" i="1" dirty="0">
                <a:solidFill>
                  <a:srgbClr val="FF0000"/>
                </a:solidFill>
                <a:latin typeface="Arial Black" pitchFamily="34" charset="0"/>
              </a:rPr>
              <a:t>Hope</a:t>
            </a:r>
            <a:endParaRPr lang="en-US" sz="6600" dirty="0"/>
          </a:p>
        </p:txBody>
      </p:sp>
    </p:spTree>
    <p:extLst>
      <p:ext uri="{BB962C8B-B14F-4D97-AF65-F5344CB8AC3E}">
        <p14:creationId xmlns:p14="http://schemas.microsoft.com/office/powerpoint/2010/main" val="30970304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6667" y="5384800"/>
            <a:ext cx="9144000" cy="4572000"/>
          </a:xfrm>
        </p:spPr>
        <p:txBody>
          <a:bodyPr>
            <a:normAutofit/>
          </a:bodyPr>
          <a:lstStyle/>
          <a:p>
            <a:pPr indent="-256032" algn="ctr">
              <a:buNone/>
              <a:defRPr/>
            </a:pPr>
            <a:endParaRPr lang="en-US" dirty="0" smtClean="0"/>
          </a:p>
          <a:p>
            <a:pPr indent="-256032" algn="ctr">
              <a:buNone/>
              <a:defRPr/>
            </a:pPr>
            <a:r>
              <a:rPr lang="en-US" dirty="0" smtClean="0"/>
              <a:t>C. R Snyder:  </a:t>
            </a:r>
            <a:r>
              <a:rPr lang="en-US" i="1" dirty="0" smtClean="0"/>
              <a:t>Rainbows in the Mind</a:t>
            </a:r>
            <a:r>
              <a:rPr lang="en-US" dirty="0" smtClean="0"/>
              <a:t> (2002)</a:t>
            </a:r>
          </a:p>
          <a:p>
            <a:pPr indent="-256032">
              <a:buNone/>
              <a:defRPr/>
            </a:pPr>
            <a:endParaRPr lang="en-US" sz="1800" dirty="0"/>
          </a:p>
          <a:p>
            <a:pPr indent="-256032">
              <a:buNone/>
              <a:defRPr/>
            </a:pPr>
            <a:endParaRPr lang="en-US" dirty="0" smtClean="0"/>
          </a:p>
          <a:p>
            <a:pPr indent="-256032">
              <a:buNone/>
              <a:defRPr/>
            </a:pPr>
            <a:r>
              <a:rPr lang="en-US" dirty="0" smtClean="0"/>
              <a:t>	</a:t>
            </a:r>
          </a:p>
        </p:txBody>
      </p:sp>
      <p:sp>
        <p:nvSpPr>
          <p:cNvPr id="2" name="Title 1"/>
          <p:cNvSpPr>
            <a:spLocks noGrp="1"/>
          </p:cNvSpPr>
          <p:nvPr>
            <p:ph type="title"/>
          </p:nvPr>
        </p:nvSpPr>
        <p:spPr>
          <a:xfrm>
            <a:off x="2252133" y="2546064"/>
            <a:ext cx="8034867" cy="1143000"/>
          </a:xfrm>
        </p:spPr>
        <p:txBody>
          <a:bodyPr>
            <a:normAutofit fontScale="90000"/>
          </a:bodyPr>
          <a:lstStyle/>
          <a:p>
            <a:pPr algn="ctr">
              <a:defRPr/>
            </a:pPr>
            <a:r>
              <a:rPr lang="en-US" sz="9800" i="1" dirty="0">
                <a:solidFill>
                  <a:srgbClr val="FF0000"/>
                </a:solidFill>
                <a:latin typeface="Arial Black" pitchFamily="34" charset="0"/>
              </a:rPr>
              <a:t>H</a:t>
            </a:r>
            <a:r>
              <a:rPr lang="en-US" sz="9800" i="1" dirty="0" smtClean="0">
                <a:solidFill>
                  <a:srgbClr val="FF0000"/>
                </a:solidFill>
                <a:latin typeface="Arial Black" pitchFamily="34" charset="0"/>
              </a:rPr>
              <a:t>ope</a:t>
            </a:r>
            <a:r>
              <a:rPr lang="en-US" i="1" dirty="0" smtClean="0">
                <a:solidFill>
                  <a:schemeClr val="tx1"/>
                </a:solidFill>
                <a:latin typeface="Arial Black" pitchFamily="34" charset="0"/>
              </a:rPr>
              <a:t> </a:t>
            </a:r>
            <a:br>
              <a:rPr lang="en-US" i="1" dirty="0" smtClean="0">
                <a:solidFill>
                  <a:schemeClr val="tx1"/>
                </a:solidFill>
                <a:latin typeface="Arial Black" pitchFamily="34" charset="0"/>
              </a:rPr>
            </a:br>
            <a:r>
              <a:rPr lang="en-US" i="1" dirty="0" smtClean="0">
                <a:solidFill>
                  <a:schemeClr val="tx1"/>
                </a:solidFill>
                <a:latin typeface="Arial Black" pitchFamily="34" charset="0"/>
              </a:rPr>
              <a:t>is the measure</a:t>
            </a:r>
            <a:br>
              <a:rPr lang="en-US" i="1" dirty="0" smtClean="0">
                <a:solidFill>
                  <a:schemeClr val="tx1"/>
                </a:solidFill>
                <a:latin typeface="Arial Black" pitchFamily="34" charset="0"/>
              </a:rPr>
            </a:br>
            <a:r>
              <a:rPr lang="en-US" i="1" dirty="0" smtClean="0">
                <a:solidFill>
                  <a:schemeClr val="tx1"/>
                </a:solidFill>
                <a:latin typeface="Arial Black" pitchFamily="34" charset="0"/>
              </a:rPr>
              <a:t> of our </a:t>
            </a:r>
            <a:r>
              <a:rPr lang="en-US" i="1" dirty="0" smtClean="0">
                <a:solidFill>
                  <a:srgbClr val="FF0000"/>
                </a:solidFill>
                <a:latin typeface="Arial Black" pitchFamily="34" charset="0"/>
              </a:rPr>
              <a:t>will to achieve a goal, </a:t>
            </a:r>
            <a:r>
              <a:rPr lang="en-US" i="1" dirty="0" smtClean="0">
                <a:solidFill>
                  <a:schemeClr val="tx1"/>
                </a:solidFill>
                <a:latin typeface="Arial Black" pitchFamily="34" charset="0"/>
              </a:rPr>
              <a:t>our agency,</a:t>
            </a:r>
            <a:br>
              <a:rPr lang="en-US" i="1" dirty="0" smtClean="0">
                <a:solidFill>
                  <a:schemeClr val="tx1"/>
                </a:solidFill>
                <a:latin typeface="Arial Black" pitchFamily="34" charset="0"/>
              </a:rPr>
            </a:br>
            <a:r>
              <a:rPr lang="en-US" i="1" dirty="0" smtClean="0">
                <a:solidFill>
                  <a:schemeClr val="tx1"/>
                </a:solidFill>
                <a:latin typeface="Arial Black" pitchFamily="34" charset="0"/>
              </a:rPr>
              <a:t>added to our knowledge</a:t>
            </a:r>
            <a:br>
              <a:rPr lang="en-US" i="1" dirty="0" smtClean="0">
                <a:solidFill>
                  <a:schemeClr val="tx1"/>
                </a:solidFill>
                <a:latin typeface="Arial Black" pitchFamily="34" charset="0"/>
              </a:rPr>
            </a:br>
            <a:r>
              <a:rPr lang="en-US" i="1" dirty="0" smtClean="0">
                <a:solidFill>
                  <a:schemeClr val="tx1"/>
                </a:solidFill>
                <a:latin typeface="Arial Black" pitchFamily="34" charset="0"/>
              </a:rPr>
              <a:t>   of what we have to do to achieve that goal, pathways, the </a:t>
            </a:r>
            <a:r>
              <a:rPr lang="en-US" i="1" dirty="0" smtClean="0">
                <a:solidFill>
                  <a:srgbClr val="FF0000"/>
                </a:solidFill>
                <a:latin typeface="Arial Black" pitchFamily="34" charset="0"/>
              </a:rPr>
              <a:t>ways to achieve a goal</a:t>
            </a:r>
            <a:r>
              <a:rPr lang="en-US" sz="2400" dirty="0">
                <a:solidFill>
                  <a:schemeClr val="tx1"/>
                </a:solidFill>
                <a:latin typeface="Arial Black" pitchFamily="34" charset="0"/>
              </a:rPr>
              <a:t/>
            </a:r>
            <a:br>
              <a:rPr lang="en-US" sz="2400" dirty="0">
                <a:solidFill>
                  <a:schemeClr val="tx1"/>
                </a:solidFill>
                <a:latin typeface="Arial Black" pitchFamily="34" charset="0"/>
              </a:rPr>
            </a:br>
            <a:r>
              <a:rPr lang="en-US" sz="2400" dirty="0">
                <a:solidFill>
                  <a:schemeClr val="tx1"/>
                </a:solidFill>
                <a:latin typeface="Arial Black" pitchFamily="34" charset="0"/>
              </a:rPr>
              <a:t> </a:t>
            </a:r>
          </a:p>
        </p:txBody>
      </p:sp>
    </p:spTree>
    <p:extLst>
      <p:ext uri="{BB962C8B-B14F-4D97-AF65-F5344CB8AC3E}">
        <p14:creationId xmlns:p14="http://schemas.microsoft.com/office/powerpoint/2010/main" val="214622481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9791" y="742666"/>
            <a:ext cx="10972800" cy="1524000"/>
          </a:xfrm>
        </p:spPr>
        <p:txBody>
          <a:bodyPr>
            <a:normAutofit fontScale="90000"/>
          </a:bodyPr>
          <a:lstStyle/>
          <a:p>
            <a:pPr algn="ctr" eaLnBrk="1" hangingPunct="1"/>
            <a:r>
              <a:rPr lang="en-US" sz="3600" dirty="0" smtClean="0">
                <a:solidFill>
                  <a:schemeClr val="tx1"/>
                </a:solidFill>
                <a:latin typeface="Arial Black" charset="0"/>
              </a:rPr>
              <a:t>Self-report Psychological Tests</a:t>
            </a:r>
            <a:br>
              <a:rPr lang="en-US" sz="3600" dirty="0" smtClean="0">
                <a:solidFill>
                  <a:schemeClr val="tx1"/>
                </a:solidFill>
                <a:latin typeface="Arial Black" charset="0"/>
              </a:rPr>
            </a:br>
            <a:r>
              <a:rPr lang="en-US" sz="3600" dirty="0" smtClean="0">
                <a:solidFill>
                  <a:schemeClr val="tx1"/>
                </a:solidFill>
                <a:latin typeface="Arial Black" charset="0"/>
              </a:rPr>
              <a:t>What </a:t>
            </a:r>
            <a:r>
              <a:rPr lang="en-US" sz="3600" dirty="0">
                <a:solidFill>
                  <a:schemeClr val="tx1"/>
                </a:solidFill>
                <a:latin typeface="Arial Black" charset="0"/>
              </a:rPr>
              <a:t>is </a:t>
            </a:r>
            <a:r>
              <a:rPr lang="en-US" sz="3600" dirty="0" smtClean="0">
                <a:solidFill>
                  <a:schemeClr val="tx1"/>
                </a:solidFill>
                <a:latin typeface="Arial Black" charset="0"/>
              </a:rPr>
              <a:t>an instrument</a:t>
            </a:r>
            <a:r>
              <a:rPr lang="en-US" sz="3600" dirty="0">
                <a:solidFill>
                  <a:schemeClr val="tx1"/>
                </a:solidFill>
                <a:latin typeface="Arial Black" charset="0"/>
              </a:rPr>
              <a:t>?</a:t>
            </a:r>
            <a:br>
              <a:rPr lang="en-US" sz="3600" dirty="0">
                <a:solidFill>
                  <a:schemeClr val="tx1"/>
                </a:solidFill>
                <a:latin typeface="Arial Black" charset="0"/>
              </a:rPr>
            </a:br>
            <a:r>
              <a:rPr lang="en-US" sz="3600" dirty="0">
                <a:solidFill>
                  <a:schemeClr val="tx1"/>
                </a:solidFill>
                <a:latin typeface="Arial Black" charset="0"/>
              </a:rPr>
              <a:t>Hope </a:t>
            </a:r>
            <a:r>
              <a:rPr lang="en-US" sz="3600" dirty="0" smtClean="0">
                <a:solidFill>
                  <a:schemeClr val="tx1"/>
                </a:solidFill>
                <a:latin typeface="Arial Black" charset="0"/>
              </a:rPr>
              <a:t>Scales </a:t>
            </a:r>
            <a:br>
              <a:rPr lang="en-US" sz="3600" dirty="0" smtClean="0">
                <a:solidFill>
                  <a:schemeClr val="tx1"/>
                </a:solidFill>
                <a:latin typeface="Arial Black" charset="0"/>
              </a:rPr>
            </a:br>
            <a:endParaRPr lang="en-US" sz="3600" dirty="0">
              <a:solidFill>
                <a:schemeClr val="tx1"/>
              </a:solidFill>
              <a:latin typeface="Arial Black" charset="0"/>
            </a:endParaRPr>
          </a:p>
        </p:txBody>
      </p:sp>
      <p:sp>
        <p:nvSpPr>
          <p:cNvPr id="3" name="Content Placeholder 2"/>
          <p:cNvSpPr>
            <a:spLocks noGrp="1"/>
          </p:cNvSpPr>
          <p:nvPr>
            <p:ph idx="1"/>
          </p:nvPr>
        </p:nvSpPr>
        <p:spPr>
          <a:xfrm>
            <a:off x="2011832" y="2439529"/>
            <a:ext cx="9796901" cy="3721609"/>
          </a:xfrm>
        </p:spPr>
        <p:txBody>
          <a:bodyPr/>
          <a:lstStyle/>
          <a:p>
            <a:pPr eaLnBrk="1" hangingPunct="1"/>
            <a:r>
              <a:rPr lang="en-US" dirty="0">
                <a:latin typeface="Constantia" charset="0"/>
              </a:rPr>
              <a:t>Trait Hope Scale</a:t>
            </a:r>
          </a:p>
          <a:p>
            <a:pPr lvl="1" eaLnBrk="1" hangingPunct="1"/>
            <a:r>
              <a:rPr lang="en-US" sz="1600" dirty="0">
                <a:latin typeface="Constantia" charset="0"/>
              </a:rPr>
              <a:t>DHS (Dispositional or Trait Hope Scale) is a two-factor representation conceptualized as being composed of Agency and Pathways component. (</a:t>
            </a:r>
            <a:r>
              <a:rPr lang="en-US" sz="1600" dirty="0" err="1">
                <a:latin typeface="Constantia" charset="0"/>
              </a:rPr>
              <a:t>PsycINFO</a:t>
            </a:r>
            <a:r>
              <a:rPr lang="en-US" sz="1600" dirty="0">
                <a:latin typeface="Constantia" charset="0"/>
              </a:rPr>
              <a:t> Database Record (c) 2010 APA, all rights reserved) </a:t>
            </a:r>
            <a:endParaRPr lang="en-US" dirty="0">
              <a:latin typeface="Constantia" charset="0"/>
            </a:endParaRPr>
          </a:p>
          <a:p>
            <a:pPr eaLnBrk="1" hangingPunct="1"/>
            <a:r>
              <a:rPr lang="en-US" dirty="0" smtClean="0">
                <a:latin typeface="Constantia" charset="0"/>
              </a:rPr>
              <a:t>Children’s </a:t>
            </a:r>
            <a:r>
              <a:rPr lang="en-US" dirty="0">
                <a:latin typeface="Constantia" charset="0"/>
              </a:rPr>
              <a:t>Hope Scale </a:t>
            </a:r>
          </a:p>
          <a:p>
            <a:pPr lvl="1" eaLnBrk="1" hangingPunct="1"/>
            <a:r>
              <a:rPr lang="en-US" sz="1600" dirty="0">
                <a:latin typeface="Constantia" charset="0"/>
              </a:rPr>
              <a:t>DHS for children age 8-19</a:t>
            </a:r>
          </a:p>
          <a:p>
            <a:pPr eaLnBrk="1" hangingPunct="1"/>
            <a:r>
              <a:rPr lang="en-US" dirty="0">
                <a:solidFill>
                  <a:srgbClr val="000000"/>
                </a:solidFill>
                <a:latin typeface="Constantia" charset="0"/>
              </a:rPr>
              <a:t>State Hope Scale</a:t>
            </a:r>
          </a:p>
          <a:p>
            <a:pPr lvl="1" eaLnBrk="1" hangingPunct="1"/>
            <a:r>
              <a:rPr lang="en-US" sz="1600" dirty="0">
                <a:solidFill>
                  <a:srgbClr val="000000"/>
                </a:solidFill>
                <a:latin typeface="Constantia" charset="0"/>
              </a:rPr>
              <a:t>This scale is responsive to events in the lives of people as evidenced by data gathered through both correlational and causal designs. It offers a brief, internally consistent, and valid self-report measure of ongoing goal-directed thinking. (</a:t>
            </a:r>
            <a:r>
              <a:rPr lang="en-US" sz="1600" dirty="0" err="1">
                <a:solidFill>
                  <a:srgbClr val="000000"/>
                </a:solidFill>
                <a:latin typeface="Constantia" charset="0"/>
              </a:rPr>
              <a:t>PsycINFO</a:t>
            </a:r>
            <a:r>
              <a:rPr lang="en-US" sz="1600" dirty="0">
                <a:solidFill>
                  <a:srgbClr val="000000"/>
                </a:solidFill>
                <a:latin typeface="Constantia" charset="0"/>
              </a:rPr>
              <a:t> Database Record (c) 2010 APA, all rights reserved)</a:t>
            </a:r>
          </a:p>
          <a:p>
            <a:pPr eaLnBrk="1" hangingPunct="1"/>
            <a:endParaRPr lang="en-US" sz="1800" dirty="0">
              <a:latin typeface="Constantia" charset="0"/>
            </a:endParaRPr>
          </a:p>
          <a:p>
            <a:pPr eaLnBrk="1" hangingPunct="1"/>
            <a:endParaRPr lang="en-US" dirty="0">
              <a:latin typeface="Constantia" charset="0"/>
            </a:endParaRPr>
          </a:p>
          <a:p>
            <a:pPr lvl="1" eaLnBrk="1" hangingPunct="1"/>
            <a:endParaRPr lang="en-US" dirty="0">
              <a:latin typeface="Constantia" charset="0"/>
            </a:endParaRPr>
          </a:p>
        </p:txBody>
      </p:sp>
    </p:spTree>
    <p:extLst>
      <p:ext uri="{BB962C8B-B14F-4D97-AF65-F5344CB8AC3E}">
        <p14:creationId xmlns:p14="http://schemas.microsoft.com/office/powerpoint/2010/main" val="34054231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500"/>
                            </p:stCondLst>
                            <p:childTnLst>
                              <p:par>
                                <p:cTn id="16" presetID="2" presetClass="entr" presetSubtype="4" fill="hold"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6" fill="hold" nodeType="afterGroup">
                            <p:stCondLst>
                              <p:cond delay="500"/>
                            </p:stCondLst>
                            <p:childTnLst>
                              <p:par>
                                <p:cTn id="27" presetID="2" presetClass="entr" presetSubtype="4" fill="hold"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7" fill="hold" nodeType="afterGroup">
                            <p:stCondLst>
                              <p:cond delay="500"/>
                            </p:stCondLst>
                            <p:childTnLst>
                              <p:par>
                                <p:cTn id="38" presetID="2" presetClass="entr" presetSubtype="4" fill="hold" nodeType="after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 calcmode="lin" valueType="num">
                                      <p:cBhvr additive="base">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1"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6" presetClass="emph" presetSubtype="0" fill="hold" nodeType="clickEffect">
                                  <p:stCondLst>
                                    <p:cond delay="0"/>
                                  </p:stCondLst>
                                  <p:childTnLst>
                                    <p:animScale>
                                      <p:cBhvr>
                                        <p:cTn id="45" dur="2000" fill="hold"/>
                                        <p:tgtEl>
                                          <p:spTgt spid="3">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298669" y="309703"/>
            <a:ext cx="7848051" cy="802903"/>
          </a:xfrm>
        </p:spPr>
        <p:txBody>
          <a:bodyPr>
            <a:noAutofit/>
          </a:bodyPr>
          <a:lstStyle/>
          <a:p>
            <a:pPr algn="ctr">
              <a:lnSpc>
                <a:spcPts val="6000"/>
              </a:lnSpc>
            </a:pPr>
            <a:r>
              <a:rPr lang="en-US" sz="3600" dirty="0" smtClean="0">
                <a:solidFill>
                  <a:schemeClr val="tx1"/>
                </a:solidFill>
                <a:latin typeface="Arial Black" pitchFamily="34" charset="0"/>
              </a:rPr>
              <a:t>Hope Theory: </a:t>
            </a:r>
            <a:r>
              <a:rPr lang="en-US" sz="1800" dirty="0" smtClean="0">
                <a:solidFill>
                  <a:schemeClr val="tx1"/>
                </a:solidFill>
                <a:latin typeface="Arial Black" pitchFamily="34" charset="0"/>
              </a:rPr>
              <a:t/>
            </a:r>
            <a:br>
              <a:rPr lang="en-US" sz="1800" dirty="0" smtClean="0">
                <a:solidFill>
                  <a:schemeClr val="tx1"/>
                </a:solidFill>
                <a:latin typeface="Arial Black" pitchFamily="34" charset="0"/>
              </a:rPr>
            </a:br>
            <a:r>
              <a:rPr lang="en-US" sz="2800" dirty="0" smtClean="0">
                <a:solidFill>
                  <a:schemeClr val="tx1"/>
                </a:solidFill>
                <a:latin typeface="Arial Black" pitchFamily="34" charset="0"/>
              </a:rPr>
              <a:t>Children’s </a:t>
            </a:r>
            <a:r>
              <a:rPr lang="en-US" sz="2800" dirty="0">
                <a:solidFill>
                  <a:schemeClr val="tx1"/>
                </a:solidFill>
                <a:latin typeface="Arial Black" pitchFamily="34" charset="0"/>
              </a:rPr>
              <a:t>Hope </a:t>
            </a:r>
            <a:r>
              <a:rPr lang="en-US" sz="2800" dirty="0" smtClean="0">
                <a:solidFill>
                  <a:schemeClr val="tx1"/>
                </a:solidFill>
                <a:latin typeface="Arial Black" pitchFamily="34" charset="0"/>
              </a:rPr>
              <a:t>Test</a:t>
            </a:r>
            <a:endParaRPr lang="en-US" sz="2800" dirty="0">
              <a:solidFill>
                <a:schemeClr val="tx1"/>
              </a:solidFill>
              <a:latin typeface="Arial Black" pitchFamily="34" charset="0"/>
            </a:endParaRPr>
          </a:p>
        </p:txBody>
      </p:sp>
      <p:sp>
        <p:nvSpPr>
          <p:cNvPr id="3" name="Rectangle 2"/>
          <p:cNvSpPr/>
          <p:nvPr/>
        </p:nvSpPr>
        <p:spPr>
          <a:xfrm>
            <a:off x="1602389" y="1625811"/>
            <a:ext cx="9368787" cy="5232202"/>
          </a:xfrm>
          <a:prstGeom prst="rect">
            <a:avLst/>
          </a:prstGeom>
        </p:spPr>
        <p:txBody>
          <a:bodyPr wrap="square">
            <a:spAutoFit/>
          </a:bodyPr>
          <a:lstStyle/>
          <a:p>
            <a:r>
              <a:rPr lang="en-US" sz="2800" dirty="0"/>
              <a:t>        </a:t>
            </a:r>
            <a:r>
              <a:rPr lang="en-US" sz="2800" b="1" dirty="0" smtClean="0"/>
              <a:t>  </a:t>
            </a:r>
            <a:r>
              <a:rPr lang="en-US" sz="2800" dirty="0"/>
              <a:t>1. I think I am doing pretty well. 		     </a:t>
            </a:r>
          </a:p>
          <a:p>
            <a:r>
              <a:rPr lang="en-US" sz="2800" dirty="0" smtClean="0"/>
              <a:t>	 2</a:t>
            </a:r>
            <a:r>
              <a:rPr lang="en-US" sz="2800" dirty="0"/>
              <a:t>. I can think of many ways to get the things in life that </a:t>
            </a:r>
            <a:r>
              <a:rPr lang="en-US" sz="2800" dirty="0" smtClean="0"/>
              <a:t>	are </a:t>
            </a:r>
            <a:r>
              <a:rPr lang="en-US" sz="2800" dirty="0"/>
              <a:t>most important to me.</a:t>
            </a:r>
          </a:p>
          <a:p>
            <a:r>
              <a:rPr lang="en-US" sz="2800" dirty="0" smtClean="0"/>
              <a:t>	 3</a:t>
            </a:r>
            <a:r>
              <a:rPr lang="en-US" sz="2800" dirty="0"/>
              <a:t>. I am doing just as well as other kids my age. 		      	</a:t>
            </a:r>
          </a:p>
          <a:p>
            <a:r>
              <a:rPr lang="en-US" sz="2800" dirty="0" smtClean="0"/>
              <a:t>	 4</a:t>
            </a:r>
            <a:r>
              <a:rPr lang="en-US" sz="2800" dirty="0"/>
              <a:t>. When I have a problem, I can come up with lots of </a:t>
            </a:r>
            <a:r>
              <a:rPr lang="en-US" sz="2800" dirty="0" smtClean="0"/>
              <a:t>	ways </a:t>
            </a:r>
            <a:r>
              <a:rPr lang="en-US" sz="2800" dirty="0"/>
              <a:t>to solve it.	 	</a:t>
            </a:r>
          </a:p>
          <a:p>
            <a:r>
              <a:rPr lang="en-US" sz="2800" dirty="0" smtClean="0"/>
              <a:t>	 5</a:t>
            </a:r>
            <a:r>
              <a:rPr lang="en-US" sz="2800" dirty="0"/>
              <a:t>. I think the things I have done in the past will help me </a:t>
            </a:r>
            <a:r>
              <a:rPr lang="en-US" sz="2800" dirty="0" smtClean="0"/>
              <a:t>	in </a:t>
            </a:r>
            <a:r>
              <a:rPr lang="en-US" sz="2800" dirty="0"/>
              <a:t>the future </a:t>
            </a:r>
          </a:p>
          <a:p>
            <a:r>
              <a:rPr lang="en-US" sz="2800" dirty="0" smtClean="0"/>
              <a:t>	 6</a:t>
            </a:r>
            <a:r>
              <a:rPr lang="en-US" sz="2800" dirty="0"/>
              <a:t>. Even when others want to quit, I know that I can find </a:t>
            </a:r>
            <a:r>
              <a:rPr lang="en-US" sz="2800" dirty="0" smtClean="0"/>
              <a:t>	ways </a:t>
            </a:r>
            <a:r>
              <a:rPr lang="en-US" sz="2800" dirty="0"/>
              <a:t>to solve the problem</a:t>
            </a:r>
            <a:r>
              <a:rPr lang="en-US" sz="2800" dirty="0" smtClean="0"/>
              <a:t>.</a:t>
            </a:r>
          </a:p>
          <a:p>
            <a:endParaRPr lang="en-US" dirty="0"/>
          </a:p>
          <a:p>
            <a:r>
              <a:rPr lang="en-US" dirty="0"/>
              <a:t>	None of              A little of          Some of          A lot of           Most of        All of</a:t>
            </a:r>
          </a:p>
          <a:p>
            <a:r>
              <a:rPr lang="en-US" dirty="0"/>
              <a:t>               the time              the time           the time         the time          the time     the time</a:t>
            </a:r>
          </a:p>
        </p:txBody>
      </p:sp>
    </p:spTree>
    <p:extLst>
      <p:ext uri="{BB962C8B-B14F-4D97-AF65-F5344CB8AC3E}">
        <p14:creationId xmlns:p14="http://schemas.microsoft.com/office/powerpoint/2010/main" val="243989485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2895600" y="897822"/>
            <a:ext cx="7772400" cy="1417988"/>
          </a:xfrm>
        </p:spPr>
        <p:txBody>
          <a:bodyPr>
            <a:normAutofit fontScale="90000"/>
          </a:bodyPr>
          <a:lstStyle/>
          <a:p>
            <a:pPr>
              <a:defRPr/>
            </a:pPr>
            <a:r>
              <a:rPr lang="en-US" sz="5300" dirty="0"/>
              <a:t>Why </a:t>
            </a:r>
            <a:r>
              <a:rPr lang="en-US" sz="5300" dirty="0" smtClean="0"/>
              <a:t>the Will and the Way HOPE Matters</a:t>
            </a:r>
            <a:r>
              <a:rPr lang="en-US" sz="5300" dirty="0"/>
              <a:t>…</a:t>
            </a:r>
            <a:r>
              <a:rPr lang="en-US" sz="7200" dirty="0"/>
              <a:t/>
            </a:r>
            <a:br>
              <a:rPr lang="en-US" sz="7200" dirty="0"/>
            </a:br>
            <a:endParaRPr lang="en-US" sz="7200" dirty="0"/>
          </a:p>
        </p:txBody>
      </p:sp>
      <p:sp>
        <p:nvSpPr>
          <p:cNvPr id="2" name="TextBox 1"/>
          <p:cNvSpPr txBox="1"/>
          <p:nvPr/>
        </p:nvSpPr>
        <p:spPr>
          <a:xfrm>
            <a:off x="3063201" y="2039164"/>
            <a:ext cx="7062515" cy="6001642"/>
          </a:xfrm>
          <a:prstGeom prst="rect">
            <a:avLst/>
          </a:prstGeom>
          <a:noFill/>
        </p:spPr>
        <p:txBody>
          <a:bodyPr wrap="square" rtlCol="0">
            <a:spAutoFit/>
          </a:bodyPr>
          <a:lstStyle/>
          <a:p>
            <a:pPr marL="285750" indent="-285750">
              <a:buFont typeface="Wingdings" charset="2"/>
              <a:buChar char="u"/>
            </a:pPr>
            <a:r>
              <a:rPr lang="en-US" sz="3200" dirty="0"/>
              <a:t>Better predictor of college completion </a:t>
            </a:r>
          </a:p>
          <a:p>
            <a:r>
              <a:rPr lang="en-US" sz="3200" dirty="0"/>
              <a:t>    than SAT,  ACT,  HS GPA </a:t>
            </a:r>
          </a:p>
          <a:p>
            <a:pPr marL="285750" indent="-285750">
              <a:buFont typeface="Wingdings" charset="2"/>
              <a:buChar char="u"/>
            </a:pPr>
            <a:r>
              <a:rPr lang="en-US" sz="3200" dirty="0"/>
              <a:t>Four times more likely to not finish </a:t>
            </a:r>
          </a:p>
          <a:p>
            <a:r>
              <a:rPr lang="en-US" sz="3200" dirty="0"/>
              <a:t>    college with low hope than low ability</a:t>
            </a:r>
          </a:p>
          <a:p>
            <a:pPr marL="457200" indent="-457200">
              <a:buFont typeface="Wingdings" charset="2"/>
              <a:buChar char="u"/>
            </a:pPr>
            <a:r>
              <a:rPr lang="en-US" sz="3200" dirty="0"/>
              <a:t> Research of Dr. Rose and Dr. </a:t>
            </a:r>
            <a:r>
              <a:rPr lang="en-US" sz="3200" dirty="0" err="1" smtClean="0"/>
              <a:t>Seirup</a:t>
            </a:r>
            <a:r>
              <a:rPr lang="en-US" sz="3200" dirty="0"/>
              <a:t> </a:t>
            </a:r>
            <a:r>
              <a:rPr lang="en-US" sz="3200" dirty="0" smtClean="0"/>
              <a:t>confirms </a:t>
            </a:r>
            <a:r>
              <a:rPr lang="en-US" sz="3200" dirty="0"/>
              <a:t>this statistic </a:t>
            </a:r>
            <a:r>
              <a:rPr lang="en-US" sz="3200" dirty="0" smtClean="0"/>
              <a:t>locally demonstrating that low hope students on probation are at greatest risk of dropping out.</a:t>
            </a:r>
          </a:p>
          <a:p>
            <a:pPr marL="457200" indent="-457200">
              <a:buFont typeface="Wingdings" charset="2"/>
              <a:buChar char="u"/>
            </a:pPr>
            <a:endParaRPr lang="en-US" sz="3200" dirty="0"/>
          </a:p>
          <a:p>
            <a:r>
              <a:rPr lang="en-US" sz="3200" dirty="0"/>
              <a:t>Shane Lopez Gallop Poll 2012</a:t>
            </a:r>
          </a:p>
          <a:p>
            <a:endParaRPr lang="en-US" sz="3200" dirty="0"/>
          </a:p>
        </p:txBody>
      </p:sp>
    </p:spTree>
    <p:extLst>
      <p:ext uri="{BB962C8B-B14F-4D97-AF65-F5344CB8AC3E}">
        <p14:creationId xmlns:p14="http://schemas.microsoft.com/office/powerpoint/2010/main" val="341677975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9281" y="159189"/>
            <a:ext cx="9997440" cy="1143000"/>
          </a:xfrm>
        </p:spPr>
        <p:txBody>
          <a:bodyPr/>
          <a:lstStyle/>
          <a:p>
            <a:pPr algn="ctr"/>
            <a:r>
              <a:rPr lang="en-US" dirty="0" smtClean="0"/>
              <a:t>Goals for Today</a:t>
            </a:r>
            <a:endParaRPr lang="en-US" dirty="0"/>
          </a:p>
        </p:txBody>
      </p:sp>
      <p:sp>
        <p:nvSpPr>
          <p:cNvPr id="3" name="Content Placeholder 2"/>
          <p:cNvSpPr>
            <a:spLocks noGrp="1"/>
          </p:cNvSpPr>
          <p:nvPr>
            <p:ph idx="1"/>
          </p:nvPr>
        </p:nvSpPr>
        <p:spPr>
          <a:xfrm>
            <a:off x="2061549" y="1447800"/>
            <a:ext cx="9997440" cy="1298575"/>
          </a:xfrm>
        </p:spPr>
        <p:txBody>
          <a:bodyPr/>
          <a:lstStyle/>
          <a:p>
            <a:r>
              <a:rPr lang="en-US" dirty="0" smtClean="0"/>
              <a:t>NO INJURIES—NO TUG OF WAR</a:t>
            </a:r>
            <a:endParaRPr lang="en-US" dirty="0"/>
          </a:p>
        </p:txBody>
      </p:sp>
      <p:pic>
        <p:nvPicPr>
          <p:cNvPr id="7" name="Picture 6" descr="sport-graphics-tug-of-war-03022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0193" y="1302189"/>
            <a:ext cx="10541399" cy="4854432"/>
          </a:xfrm>
          <a:prstGeom prst="rect">
            <a:avLst/>
          </a:prstGeom>
        </p:spPr>
      </p:pic>
      <p:pic>
        <p:nvPicPr>
          <p:cNvPr id="8" name="Picture 7" descr="tug-o-war-rop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6709" y="1109693"/>
            <a:ext cx="10712283" cy="5872523"/>
          </a:xfrm>
          <a:prstGeom prst="rect">
            <a:avLst/>
          </a:prstGeom>
        </p:spPr>
      </p:pic>
      <p:sp>
        <p:nvSpPr>
          <p:cNvPr id="9" name="TextBox 8"/>
          <p:cNvSpPr txBox="1"/>
          <p:nvPr/>
        </p:nvSpPr>
        <p:spPr>
          <a:xfrm>
            <a:off x="2061548" y="2573309"/>
            <a:ext cx="10180722" cy="1431161"/>
          </a:xfrm>
          <a:prstGeom prst="rect">
            <a:avLst/>
          </a:prstGeom>
          <a:noFill/>
        </p:spPr>
        <p:txBody>
          <a:bodyPr wrap="none" rtlCol="0">
            <a:spAutoFit/>
          </a:bodyPr>
          <a:lstStyle/>
          <a:p>
            <a:pPr marL="365760" lvl="0" indent="-283464">
              <a:spcBef>
                <a:spcPts val="600"/>
              </a:spcBef>
              <a:buClr>
                <a:srgbClr val="3891A7"/>
              </a:buClr>
              <a:buSzPct val="80000"/>
              <a:buFont typeface="Wingdings 2"/>
              <a:buChar char=""/>
            </a:pPr>
            <a:r>
              <a:rPr lang="en-US" sz="3200" dirty="0" smtClean="0">
                <a:solidFill>
                  <a:prstClr val="black"/>
                </a:solidFill>
              </a:rPr>
              <a:t>REFLECT ON THE BIG PICTURE:  WHAT IS THIS THING </a:t>
            </a:r>
          </a:p>
          <a:p>
            <a:pPr marL="82296" lvl="0">
              <a:spcBef>
                <a:spcPts val="600"/>
              </a:spcBef>
              <a:buClr>
                <a:srgbClr val="3891A7"/>
              </a:buClr>
              <a:buSzPct val="80000"/>
            </a:pPr>
            <a:r>
              <a:rPr lang="en-US" sz="3200" dirty="0">
                <a:solidFill>
                  <a:prstClr val="black"/>
                </a:solidFill>
              </a:rPr>
              <a:t> </a:t>
            </a:r>
            <a:r>
              <a:rPr lang="en-US" sz="3200" dirty="0" smtClean="0">
                <a:solidFill>
                  <a:prstClr val="black"/>
                </a:solidFill>
              </a:rPr>
              <a:t> CALLED TEACHING?</a:t>
            </a:r>
            <a:endParaRPr lang="en-US" sz="3200" dirty="0">
              <a:solidFill>
                <a:prstClr val="black"/>
              </a:solidFill>
            </a:endParaRPr>
          </a:p>
          <a:p>
            <a:endParaRPr lang="en-US" dirty="0"/>
          </a:p>
        </p:txBody>
      </p:sp>
      <p:sp>
        <p:nvSpPr>
          <p:cNvPr id="10" name="TextBox 9"/>
          <p:cNvSpPr txBox="1"/>
          <p:nvPr/>
        </p:nvSpPr>
        <p:spPr>
          <a:xfrm>
            <a:off x="2061557" y="4045954"/>
            <a:ext cx="9501049" cy="861774"/>
          </a:xfrm>
          <a:prstGeom prst="rect">
            <a:avLst/>
          </a:prstGeom>
          <a:noFill/>
        </p:spPr>
        <p:txBody>
          <a:bodyPr wrap="none" rtlCol="0">
            <a:spAutoFit/>
          </a:bodyPr>
          <a:lstStyle/>
          <a:p>
            <a:pPr marL="365760" lvl="0" indent="-283464">
              <a:spcBef>
                <a:spcPts val="600"/>
              </a:spcBef>
              <a:buClr>
                <a:srgbClr val="3891A7"/>
              </a:buClr>
              <a:buSzPct val="80000"/>
              <a:buFont typeface="Wingdings 2"/>
              <a:buChar char=""/>
            </a:pPr>
            <a:r>
              <a:rPr lang="en-US" sz="3200" dirty="0" smtClean="0">
                <a:solidFill>
                  <a:prstClr val="black"/>
                </a:solidFill>
              </a:rPr>
              <a:t>STRATEGIES THAT YOU CAN EMPLOY TOMOROW</a:t>
            </a:r>
            <a:endParaRPr lang="en-US" sz="3200" dirty="0">
              <a:solidFill>
                <a:prstClr val="black"/>
              </a:solidFill>
            </a:endParaRPr>
          </a:p>
          <a:p>
            <a:endParaRPr lang="en-US" dirty="0"/>
          </a:p>
        </p:txBody>
      </p:sp>
      <p:sp>
        <p:nvSpPr>
          <p:cNvPr id="11" name="TextBox 10"/>
          <p:cNvSpPr txBox="1"/>
          <p:nvPr/>
        </p:nvSpPr>
        <p:spPr>
          <a:xfrm>
            <a:off x="1914152" y="5111610"/>
            <a:ext cx="9462577" cy="1431161"/>
          </a:xfrm>
          <a:prstGeom prst="rect">
            <a:avLst/>
          </a:prstGeom>
          <a:noFill/>
        </p:spPr>
        <p:txBody>
          <a:bodyPr wrap="none" rtlCol="0">
            <a:spAutoFit/>
          </a:bodyPr>
          <a:lstStyle/>
          <a:p>
            <a:pPr marL="365760" lvl="0" indent="-283464">
              <a:spcBef>
                <a:spcPts val="600"/>
              </a:spcBef>
              <a:buClr>
                <a:srgbClr val="3891A7"/>
              </a:buClr>
              <a:buSzPct val="80000"/>
              <a:buFont typeface="Wingdings 2"/>
              <a:buChar char=""/>
            </a:pPr>
            <a:r>
              <a:rPr lang="en-US" sz="3200" dirty="0" smtClean="0">
                <a:solidFill>
                  <a:prstClr val="black"/>
                </a:solidFill>
              </a:rPr>
              <a:t>FOLLOW UP:  AVOID BEING THE FLAVOR OF  THE</a:t>
            </a:r>
          </a:p>
          <a:p>
            <a:pPr marL="82296" lvl="0">
              <a:spcBef>
                <a:spcPts val="600"/>
              </a:spcBef>
              <a:buClr>
                <a:srgbClr val="3891A7"/>
              </a:buClr>
              <a:buSzPct val="80000"/>
            </a:pPr>
            <a:r>
              <a:rPr lang="en-US" sz="3200" dirty="0" smtClean="0">
                <a:solidFill>
                  <a:prstClr val="black"/>
                </a:solidFill>
              </a:rPr>
              <a:t>  MONTH</a:t>
            </a:r>
            <a:endParaRPr lang="en-US" sz="3200" dirty="0">
              <a:solidFill>
                <a:prstClr val="black"/>
              </a:solidFill>
            </a:endParaRPr>
          </a:p>
          <a:p>
            <a:endParaRPr lang="en-US" dirty="0"/>
          </a:p>
        </p:txBody>
      </p:sp>
    </p:spTree>
    <p:extLst>
      <p:ext uri="{BB962C8B-B14F-4D97-AF65-F5344CB8AC3E}">
        <p14:creationId xmlns:p14="http://schemas.microsoft.com/office/powerpoint/2010/main" val="12162488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Effect transition="in" filter="dissolve">
                                      <p:cBhvr>
                                        <p:cTn id="34" dur="500"/>
                                        <p:tgtEl>
                                          <p:spTgt spid="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dissolv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dissolve">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9"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981200" y="745067"/>
            <a:ext cx="8229600" cy="5867400"/>
          </a:xfrm>
        </p:spPr>
        <p:txBody>
          <a:bodyPr>
            <a:normAutofit fontScale="92500" lnSpcReduction="10000"/>
          </a:bodyPr>
          <a:lstStyle/>
          <a:p>
            <a:pPr>
              <a:buFont typeface="Wingdings 2" charset="0"/>
              <a:buNone/>
            </a:pPr>
            <a:endParaRPr lang="en-US" dirty="0">
              <a:latin typeface="Constantia" charset="0"/>
            </a:endParaRPr>
          </a:p>
          <a:p>
            <a:pPr>
              <a:buFont typeface="Wingdings 2" charset="0"/>
              <a:buNone/>
            </a:pPr>
            <a:endParaRPr lang="en-US" dirty="0">
              <a:latin typeface="Constantia" charset="0"/>
            </a:endParaRPr>
          </a:p>
          <a:p>
            <a:pPr>
              <a:buFont typeface="Wingdings 2" charset="0"/>
              <a:buNone/>
            </a:pPr>
            <a:endParaRPr lang="en-US" dirty="0">
              <a:latin typeface="Constantia" charset="0"/>
            </a:endParaRPr>
          </a:p>
          <a:p>
            <a:pPr>
              <a:buFont typeface="Wingdings 2" charset="0"/>
              <a:buNone/>
            </a:pPr>
            <a:endParaRPr lang="en-US" dirty="0">
              <a:latin typeface="Constantia" charset="0"/>
            </a:endParaRPr>
          </a:p>
          <a:p>
            <a:pPr>
              <a:buFont typeface="Wingdings 2" charset="0"/>
              <a:buNone/>
            </a:pPr>
            <a:endParaRPr lang="en-US" dirty="0">
              <a:latin typeface="Constantia" charset="0"/>
            </a:endParaRPr>
          </a:p>
          <a:p>
            <a:pPr>
              <a:buFont typeface="Wingdings 2" charset="0"/>
              <a:buNone/>
            </a:pPr>
            <a:endParaRPr lang="en-US" dirty="0">
              <a:latin typeface="Constantia" charset="0"/>
            </a:endParaRPr>
          </a:p>
          <a:p>
            <a:pPr>
              <a:buFont typeface="Wingdings 2" charset="0"/>
              <a:buNone/>
            </a:pPr>
            <a:endParaRPr lang="en-US" dirty="0">
              <a:latin typeface="Constantia" charset="0"/>
            </a:endParaRPr>
          </a:p>
          <a:p>
            <a:pPr>
              <a:buFont typeface="Wingdings 2" charset="0"/>
              <a:buNone/>
            </a:pPr>
            <a:endParaRPr lang="en-US" dirty="0">
              <a:latin typeface="Constantia" charset="0"/>
            </a:endParaRPr>
          </a:p>
          <a:p>
            <a:pPr>
              <a:buFont typeface="Wingdings 2" charset="0"/>
              <a:buNone/>
            </a:pPr>
            <a:endParaRPr lang="en-US" dirty="0">
              <a:latin typeface="Constantia" charset="0"/>
            </a:endParaRPr>
          </a:p>
          <a:p>
            <a:pPr>
              <a:buFont typeface="Wingdings 2" charset="0"/>
              <a:buNone/>
            </a:pPr>
            <a:r>
              <a:rPr lang="en-US" dirty="0" smtClean="0">
                <a:latin typeface="Constantia" charset="0"/>
              </a:rPr>
              <a:t>		Altering </a:t>
            </a:r>
            <a:r>
              <a:rPr lang="en-US" dirty="0">
                <a:latin typeface="Constantia" charset="0"/>
              </a:rPr>
              <a:t>a </a:t>
            </a:r>
            <a:r>
              <a:rPr lang="en-US" dirty="0" smtClean="0">
                <a:latin typeface="Constantia" charset="0"/>
              </a:rPr>
              <a:t>student’s </a:t>
            </a:r>
            <a:r>
              <a:rPr lang="en-US" dirty="0">
                <a:latin typeface="Constantia" charset="0"/>
              </a:rPr>
              <a:t>hope level </a:t>
            </a:r>
            <a:r>
              <a:rPr lang="en-US" dirty="0" smtClean="0">
                <a:latin typeface="Constantia" charset="0"/>
              </a:rPr>
              <a:t>WILL      </a:t>
            </a:r>
          </a:p>
          <a:p>
            <a:pPr>
              <a:buFont typeface="Wingdings 2" charset="0"/>
              <a:buNone/>
            </a:pPr>
            <a:r>
              <a:rPr lang="en-US" dirty="0">
                <a:latin typeface="Constantia" charset="0"/>
              </a:rPr>
              <a:t> </a:t>
            </a:r>
            <a:r>
              <a:rPr lang="en-US" dirty="0" smtClean="0">
                <a:latin typeface="Constantia" charset="0"/>
              </a:rPr>
              <a:t>     improve </a:t>
            </a:r>
            <a:r>
              <a:rPr lang="en-US" dirty="0">
                <a:latin typeface="Constantia" charset="0"/>
              </a:rPr>
              <a:t>a </a:t>
            </a:r>
            <a:r>
              <a:rPr lang="en-US" dirty="0" smtClean="0">
                <a:latin typeface="Constantia" charset="0"/>
              </a:rPr>
              <a:t>student’s </a:t>
            </a:r>
            <a:r>
              <a:rPr lang="en-US" dirty="0">
                <a:latin typeface="Constantia" charset="0"/>
              </a:rPr>
              <a:t>academic performance.  </a:t>
            </a:r>
          </a:p>
        </p:txBody>
      </p:sp>
      <p:sp>
        <p:nvSpPr>
          <p:cNvPr id="5" name="Up Arrow 4"/>
          <p:cNvSpPr/>
          <p:nvPr/>
        </p:nvSpPr>
        <p:spPr>
          <a:xfrm>
            <a:off x="2286000" y="745067"/>
            <a:ext cx="2514600" cy="4191000"/>
          </a:xfrm>
          <a:prstGeom prst="up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5"/>
          <p:cNvSpPr txBox="1">
            <a:spLocks noChangeArrowheads="1"/>
          </p:cNvSpPr>
          <p:nvPr/>
        </p:nvSpPr>
        <p:spPr bwMode="auto">
          <a:xfrm>
            <a:off x="3233738" y="1219213"/>
            <a:ext cx="523875"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2200" b="1" dirty="0"/>
              <a:t>HOPE </a:t>
            </a:r>
          </a:p>
          <a:p>
            <a:pPr eaLnBrk="1" hangingPunct="1"/>
            <a:endParaRPr lang="en-US" sz="2200" b="1" dirty="0"/>
          </a:p>
          <a:p>
            <a:pPr algn="ctr" eaLnBrk="1" hangingPunct="1"/>
            <a:r>
              <a:rPr lang="en-US" sz="2200" b="1" dirty="0"/>
              <a:t>LEVEL</a:t>
            </a:r>
          </a:p>
        </p:txBody>
      </p:sp>
      <p:sp>
        <p:nvSpPr>
          <p:cNvPr id="7" name="Up Arrow 6"/>
          <p:cNvSpPr/>
          <p:nvPr/>
        </p:nvSpPr>
        <p:spPr>
          <a:xfrm>
            <a:off x="8153400" y="651933"/>
            <a:ext cx="2514600" cy="4191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7"/>
          <p:cNvSpPr txBox="1">
            <a:spLocks noChangeArrowheads="1"/>
          </p:cNvSpPr>
          <p:nvPr/>
        </p:nvSpPr>
        <p:spPr bwMode="auto">
          <a:xfrm>
            <a:off x="9050868" y="1884376"/>
            <a:ext cx="6953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4800" b="1" dirty="0"/>
              <a:t>GPA</a:t>
            </a:r>
          </a:p>
        </p:txBody>
      </p:sp>
      <p:sp>
        <p:nvSpPr>
          <p:cNvPr id="9" name="Up Arrow 8"/>
          <p:cNvSpPr/>
          <p:nvPr/>
        </p:nvSpPr>
        <p:spPr>
          <a:xfrm>
            <a:off x="5181600" y="762000"/>
            <a:ext cx="2590800" cy="4191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Box 9"/>
          <p:cNvSpPr txBox="1">
            <a:spLocks noChangeArrowheads="1"/>
          </p:cNvSpPr>
          <p:nvPr/>
        </p:nvSpPr>
        <p:spPr bwMode="auto">
          <a:xfrm>
            <a:off x="5486400" y="2387610"/>
            <a:ext cx="1828800" cy="175432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b="1" dirty="0"/>
          </a:p>
          <a:p>
            <a:pPr algn="ctr" eaLnBrk="1" hangingPunct="1"/>
            <a:r>
              <a:rPr lang="en-US" b="1" dirty="0"/>
              <a:t>EMOTIONAL</a:t>
            </a:r>
          </a:p>
          <a:p>
            <a:pPr algn="ctr" eaLnBrk="1" hangingPunct="1"/>
            <a:r>
              <a:rPr lang="en-US" b="1" dirty="0"/>
              <a:t>&amp;</a:t>
            </a:r>
          </a:p>
          <a:p>
            <a:pPr algn="ctr" eaLnBrk="1" hangingPunct="1"/>
            <a:r>
              <a:rPr lang="en-US" b="1" dirty="0"/>
              <a:t> BEHAVIORAL</a:t>
            </a:r>
          </a:p>
          <a:p>
            <a:pPr algn="ctr" eaLnBrk="1" hangingPunct="1"/>
            <a:r>
              <a:rPr lang="en-US" b="1" dirty="0"/>
              <a:t>ENGAGEMENT </a:t>
            </a:r>
          </a:p>
          <a:p>
            <a:pPr algn="ctr" eaLnBrk="1" hangingPunct="1"/>
            <a:endParaRPr lang="en-US" b="1" dirty="0"/>
          </a:p>
        </p:txBody>
      </p:sp>
    </p:spTree>
    <p:extLst>
      <p:ext uri="{BB962C8B-B14F-4D97-AF65-F5344CB8AC3E}">
        <p14:creationId xmlns:p14="http://schemas.microsoft.com/office/powerpoint/2010/main" val="33627832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2512541" y="571450"/>
            <a:ext cx="7772400" cy="1417988"/>
          </a:xfrm>
        </p:spPr>
        <p:txBody>
          <a:bodyPr>
            <a:normAutofit fontScale="90000"/>
          </a:bodyPr>
          <a:lstStyle/>
          <a:p>
            <a:pPr>
              <a:defRPr/>
            </a:pPr>
            <a:r>
              <a:rPr lang="en-US" sz="7200" dirty="0"/>
              <a:t>Hope in athletics… </a:t>
            </a:r>
            <a:br>
              <a:rPr lang="en-US" sz="7200" dirty="0"/>
            </a:br>
            <a:endParaRPr lang="en-US" sz="7200" dirty="0"/>
          </a:p>
        </p:txBody>
      </p:sp>
      <p:sp>
        <p:nvSpPr>
          <p:cNvPr id="68610" name="AutoShape 2" descr="data:image/jpeg;base64,/9j/4AAQSkZJRgABAQAAAQABAAD/2wCEAAkGBxQTEhQUExQWFhUXGR8bGBgYGRwfHBsgIhwbHx4gHBkgICggHB8lIBwdITEhJSorLi4uIB8zODQsNygtLiwBCgoKDg0OGxAQGywkICQtNCwvLC0sLCwsLDcvLC8sLC0vLCwsLTQsLCwsLCwsLCwsLCwsLCwsLCwsLCwsLCwsLP/AABEIALcBEwMBIgACEQEDEQH/xAAcAAACAgMBAQAAAAAAAAAAAAAFBgMEAAIHAQj/xABBEAACAQIEBAQEAwYEBQQDAAABAhEDIQAEEjEFBkFREyJhgTJxkaFCsdEHFCNSwfAzU2LhQ3KCkvEVJKKyY3PC/8QAGwEAAgMBAQEAAAAAAAAAAAAAAgMAAQQFBgf/xAAxEQABBAEDAgQFAwQDAAAAAAABAAIDESEEEjFBURMiYXEFgZGh8MHR4RQjMrEWQvH/2gAMAwEAAhEDEQA/AOf8I4G9OtSZhs4P3+eJq3CW8SoQu7t1Hc4PU51DEzC5+Z/PCS40mbQl9eX2E2H1/wBsT0OEMP5Pcn9MGzjammBLiUW0ILX4YwH4N+xxtT4YY+IfTBmouIlGKsqUqC8J66vtiyvCF/mP2xdWniZKRxLKukNbhFP+Zvt+mNv/AEmnG7bHri1naZgC+KubzGhI7gz39sQlUhjZVFMgmfQ3xDUcxqJbe0/PbESZsaYufW2InzAINoPfpgDlLJRinlKTSFZiB6nBfl6mFsNr4A8JSroNiEYSGIgex6+2D3K9NRqUMzMJv0M9utv6jBi6RKhxCiGzL6ln8thj2nkqcfCMZm2f96cIpedlUEtsOgxHl81ptUKht4nb0PrivREplyaD8I+mN6WXS/lX6Yjq5tNxUX5SMVqGeUT51/7hi6KuwrjZdZ+EfTHpA2j7Y1TP0zvVpj/qGNWz9Gf8Wn/3DFUVLClCjt9sb03IxAOJ0P8AOp/9wxE3FMv/AJ1P/uGJRUsK74lsRMJ6Yrni2W/zqf1x4/GMtH+On1xKKlhWtNsehbYrVOLZfSP4q/fFc8dy/wDmr98FRUsK74eM04hWuhoHMK00g+hmvCmARJ9Z/LvikvMND+c/Q4gBUsKznU2xdzy+b6YCNxqg9RF1nzMBsepjrgjxjiNKjWZKjgEfPbocXRqlXqtvD3xmi2Kh4/l5/wAQfQ/pjR+PZf8AzB9D+mKoqWFadcYPgYf6l/Jsb8Bq08270qcs2klWAMKQCQCdgG2v6YpVM4KaMagZIIkOrA7HoROLAKh4tb+H6YzFMceof5g+h/TGYlFSwsrcSrCog0aFJUEsJkyJgi3yxS4px2umYqU1KwKhA8vrgzx9YWh/+0YXOML/AO9e0/xdu/mwbQCEDrBTRm6dcZVqnjUVakrMQFOp+oBkwI2EDC7U4rmlj+LE9lX9MHOOZaotGqfCCqVgkuCfsL4KcA5aybZelWz9ZUeo0U0NXQI23FyTY9hbCgduSiOUn0+JZht67D2X9MSvxKsFCmqTcwYE79wJPvgv+0LlhMg9JqLl6NWYDGSpEWnqCCCD88Kj5i3164NpDhYQmxhWmztbpWqE9p2xG2crf51T/uODp5JzngrUWlIK6yoI1aYmSN9um+F9Kq3i4BtgxSogqdM/U06WdiPmZ+u+LOQ4VVqsDLLTIkM5bSbxCn8Rnp+WKLVhHw4cOUeLUjk6iNUAdX0otyVBOpiBve4t1HSMC4YsKxzlQ8w8G0q1QVNXgqiVJXTq3UML7QAO9sKrZiD8/th2q8WXLRTemx8UKRIEfF6zuJBHrONua6S1qQYU0R6NSKmlNOlGsARF4YAz2b1wkEYRlm6yPohOY4u1enTn/holOF2CqIkL6mT8yce8CqutdWpypmQsaixEnr19Bvt1wCy2Y0OOokz6jBXL5FmZfBdoYiDcaTv8Y2j0v6YduFeZAL6JkbMVKTfvNBwEzIAZlAYEgCRcSLbRFibTsqczUg9MuVGsuLxBAhhaIEG247Rhr4Zy++aGZpGuKVUtKkkgEgzIXsZN/XCtzBynxDLNpq0qjiCdVIGopjckqLC4+IDGYPYHjzV2vqmuushKgHpfEhpkbiPnhl5NCpX8R1RggBAcwCxgCT7z7YfuauF0M1QqaaCLWptp1JBm9iAouO/v2xoMlFLbHYXHFAxsUGGWtw/RSc6Vsu/6WwswYwTXh3CAikz5bkTMtSSoKTPrGoAEAgRNxucAM/kWpNpYf31+mO0cIywEWqoVYNOswfJpK7RptPzwhczcPR8yfMzCSWkR5ixJUT2Fvr3wDZDeU58YAwk3QNseGlgpn+GtTYmPKsT77H5dMb8ucIObreD4q0vIzan2kQANxckgYbuFWk7TdKJF/hj/AJD+eBgpx9MMmb5fK1GpZdjmCqjU6yEmJIWJDRtPU4Bfu1TzHw2AWxsf0xQIVkFdA5NrJVywosKZoMuisDYyJJIgTNteqZkqemOecLyNSu4SkpZiJAG8DD5+zCmAsvBU14+U0mBn2jAbkmn+7590diugOpgwW0G6z0kKcLadpcmHzbVf5Y4I1Bar5ikV8UClTcpqKH4iQhHoL2I6YoftFygGaFQHUj0l0sBYkCD79Y9cOtVaWYy1WhSzDGoKhqLrcsVA6pF2hSbYT85x1TSah8dNtiwBjprQxKkx6YFhc59hG8NDKScBjCME6vDdJlSGXt1H64pPSYbgiO4xqcC00VmTLyTxgZfxFDBHN1JMBrWUn59MEq/NIanTTNUxXqBmYktpBU7AQOhBjthGUST1tg/nuG182qVqa6/DpKhUDzeVZJP8xJLHC6AdZTWucW0EUdOGsdRo1VJ6DSQPfVj3Ccc2wtBt6YzD6jQbinDmLNgslILdXUzP9I/rjzM8Gpsa+YbMIjqxZKZ3cgSAL9TacCGrBqkxJ1Tub9ZjB/NcuCrWhM0FDIGC+Zug1fCIKySZv2wHkjwVdF+Qts5nDWyldjYwBp7GRt88aZPL0c4uXDeM2lWp+UDSt5uWnqff1x7zfSTK0VpUDqLCXaZJgrDR0mT7AYX+H8RqUKmulUKU3hiAAw1D0Ox+4wHh7huYiB2OpyYuc6dJKNGgvia0As7TpA1T9SdoEAe2E6sABv8APDHlqNXiFcARsupjMAatyTuST/Yw58xfswpnKN+6ya6gG5+Puo6AxtjBPrIdK9sTzk/b3REF9uAwouXcuTknrvVI0nxP8eoCYEadINh6T7YVOLcAVzWqUA+qkFauuk6VLEyFP+kFTHYntgxylQdaQqVCdDHT4SAFmbYIeqtNo3HWMH6mVzeSPjBEdap11lAJ8Ofi2+K0Jq9B3xXj+E/bI4WTjp8v5wj2hwXNeGoFqaxFREaSGsG6wTfDPx7lum7mplqSI9MhyqsSrKRqlZAAIuIBixxnOPL1OgiVcsjGm51HqNPZY+sG/TEWU5gohKZqyxBAfw6fm0K2qGG0mNI7SSexPxi/LQfb8/Co1oaPMpeZ8u9ajls0qFly96gFyBqQzHUWPyxNwriCLmGLAslYMWW5lGuJAv1OJl5oSt4oypFGj1WIYKbR8t9u+KlHjLZZgwMKxHl6nTtfcWxjhmeaY9tUnFo/yHVAOO5dEqqoZtIRVPl8wImQb3b1tJwy8Jy6DLrVWppoazdpABG8k2BjA3h3D6WYNepUaqAH1EousHWx997Tg/R5SqVspmcmkKPE8alq/EQoUAn8Mz9sP1T2hgcTQBF9kpgIJKiPCstmKlTxKrI8qdRJCrNlEzBJ36HbBvlDmAZWrVylauaiKw8J3JmCPMskm03EnrhZ4lmTlVYVbCVPhsJckAbrBBPQE2iMLpzquWdkqeYzNgJPqJ+WBmgbqoy08d+3soaYUZ45w1KGbcaCENT8JmAbgzbYxfGivXeoTRq1AwkMQW7RfvYbse2IshzcaFJqemm6uYdamouwINgwsgFgD8jGG7g1CiQjrRaAzOX1mGWpJE/zCwsdsFAJGNLX9OvdFQccIFS5erZimy0np6jI0OSDaOokdRitwTktaGap0c6q1PEBlFLDRY3LWnt0ucMuTbh9E1QWelURyDDsSLWhNG0Qbbd8TcwGo5oZyixrogCllA2B3YA6gZNxptbBN1cTCWPsdjXP56oDHkELM3xfKUs4aTNGlVUk6tMj+ePLMdTiDhtZKz11o5glZ1iopAGovMAEdvKbdJxDzll8qiHOFKhqViPKD1gT5elhvgHyhy/UanWbVoSqJo09QDGwIb/SNhPqMPIFWiBN0oeeMxTfxtK1RWDKrKyxYQS2oWM2sO83nFXk3K1qLlmQojL/AIjKPKQQw32kgb9Yw45ehSWjRqZgBttNUN5lv5VYT5u037YA84cyNV8WnTRVTZWW0xBnTsLjphMkkoprACDySf8AShZncVDys3jVKxr1QqhTUc2GptRIsNj5jtgzxeplAsLUBYAmG1R2u0YG5DLFEo5ligOZDR4cXgaW/wCViTt88V8pS8XxNKMxRSWAF1gzcdfb1wW4OyFBwvOHmtCJoIWoSVKAade8kmNQYW3/AExJWoZdqtSsvlzBYuCxMBjN4/lm2L/A+ICqFpKoCmQsWCm/m9N8XOJcHOX0+Oi+chUcssEzJkfFpj8xjDqJ3CURgkE+vKNrQRlKGYouzlsoKjFbsyqw0Ei4Y9NyI6jEGc4WfCBIUsFAkCDH1gfTHQKnHnyynwggVCLAeXZLzqFpcDboe10z/wBXetVLvompchFgbEm0m1sNbJqOQAAPWz88IDtJor3kFAWzDVaYYU1gBm0gGC12vJOmBHfFvjHEjWIc0KdMKsQBJ09zO59tpx7yjQWqa1I021sJVhMErsrDa/Q4s5uh4q1UWoxqMSI0lYHa8E9vbGwvLjZUayhQQocbWhTqENTXxFKFURC9xY+YGPW2APAeNVadQq1RgpvYkTFxMYocWybUSUcQw3nGvC8uz1VGlj6ASSIvA626DD2tBbR4SHEhyMV8qtVmqE3cljYbnfGYF5ulVLt4ZOifLcC3SRNjjMbgQBwkEWnHN1cnUoMq03pVVQeE9jqYD8Ud4ufUdsC+XeY6uWBR0TSqtBYS4HQAzcTtiPLR9P0GPa1BWIDCbH6bH+mKdpmkIxIQVZr1Gq1GqMPii25t/wCMVM1lkEuBB3MDt3HfFo1LT6Yh4kJRj6X9tvyxoLQG0EF2U6/sqCNlXfQdTVjJG5VVhQB6aiY7th1qcYSk97nw4m9xNrdzEX7fLCV+xczRqU+zBwZG5BDCPocFed+IKuYCaDUqLTVtNNoJJYxJ6Rc94x8+1LBL8Qc11kHsf3W9uIxST+Z889LPNmKSlGZzpIgAkAdBILdC25HphlpftBFVEBAp1FJmTYjQ09BInTbAziGapuRSqZUisNIAerqSKoCKxYbXAtHQYrcA5MermqlOsFSlRI1umzSobSpN5hrnpjqaiCDwt0rcAYJIuvSib5CWxxtEeXub5Z1WnrpwWCyIUgSYmAF9P1jAbjHDTWzBqyEDqXqaw2lVY+UhgD+GCZGCnPGTTLslNEWnRUNoCAAEHTq1f6gQLneZxU4Bxer5gKyqoWCD2/CR7RYdZnGvSvY6FsjP5VnJooMOU3GapU6NTWGXVrEhYM+8W64J848ptTVWqPJb4CtvU+XfHUOA5IuFZx5ihba4mVH1W8dMBOYeLmk4Q0wzKxUzcFCpsR2MrIxztXqNQNY1jRwPTr6pjA3YaXPOHZh6WWqIadfU4CLojwmIv8XeLxuBODnAuP18tQX+GxqSRrLeQAnoNyBtbt6YG8W4rXr1G8JIpISqKiEIoE7ASJPU48zvHqldKFCpTFMUVIULMEm5JB2MY1yNkczzsBB5zaFrhaL57jtbNZmhSdFKl/4aQIUkdSQZ+eL/ABijTzOV1VaQo6ASYKbLudQgHb7dcKucqE6XG6R8PxTPT2xPT4xTzGuhTVkWqdLmpbTqgO29jc2v+laWmRU0VSN1A5UfDuHZSvllQ2ciTWEDckkMD007drYI8C4Rm8mCIR8vq8tZ3GmmOzJv1sB1+c4h4umXpQmWDFlnzE9RIW1tO0QOhwL5g5gzOlaUmmCgFVNwx3B62gggjDd0krcYs9fzn8KHAyrXOHA2rslXL11rKygVGUx/EMlpXpaBB2AGB3D6OY4XXp1GZ0LEEKG8rjqGAMMI77W9Ma8nV0NR0qUxV1KwAB2kASBtIicFuZ1anl8rlnINVXgAwSAdK9Oh3v8ALDw0BnhuyD3S9tjcqPNedepm6tTLsKtN28k9rWIPwwZH0PXEfLdQl6bVTpFIqdJF9IJsNo32wbzfK1WmYpyaSbldIA2k22AIwu8aqQQ1OZAOuOxi5M9wfbBtI2BnZDtLTaNc48PydV61TJFxSpgNWLvC6mMhaYI1Eg3MmAdtsBsi1GoGDu1toNvc7j54DtRNUTIibA4ucI4XSFSKtRwkX8MAtv0B3jf64ZIGPG3j2UbvBtGcvwBnal4JmWsCbKQQSDbYrf1GGHMVamTzPjaKdJQoFQAQrCIkHqekHt3wF4XxtcgSKBesrAfHCmTMiBIgdDgtxrhRzHDtbag+lX856QLT6gz6nHPcZIXizbTj1vv7J4IcLCB8W4gxqGrSpmgGMg01KwvQjaZ74YOD5n97OXo5xnZCfKS3nBYafjMnSdip7r7i8xTqVMvSqrVc1KYAdNPlCxp0gWkqbHed/mN5ir1KFOlUEL4oDoVa6kbj2MGD3w2aESChz0PUIbrKdefMgctSShRdWerUAAZPMqbdLNBAA2+2FUPUyLK2eUq41aFRfO1oBjYC+8/fGnGeYnztOnUPmcDQY+snBLL16dSnSqZtlqZhjBap8WkGFA6ARHz364yaSGRrB4nc33v9lZOcFB+VuflyhKvQZlLSSHuLAWUiOnf3xeXmajVerWp0dLklo1CWUXgbSxMmPXA7mjlwksyJbckCw+Zwn18jVQM2lgqPoLDYNYj5dxjqtax4wklz2HK7FwfhVHxhmM2inMNBWmY007SAZszxB6wdsRc9c05VqZo+C1RrfxFhDTIMyjFS026DHNuHc15hGBdvFH/5BqItFjvMflgtUqCsVe0HaPh9h0nrjiP0DxqBLMSa4o0B+35ymCQFtDlAFzRFsZgjmOGAsTbGY7Q1XqkeGvMoes7x/wDUTi0/f0OKWSUgGehj6AA/cYu0zv6D9cdZvCSiFTJZb9wSqK5OaNXS1C0BL+aInsZmLxFsCKrHRUM2AP5Yssg3xQcxRcGNj1M39OmIcKK9+zTi/gV3nZln6TiLinFXr1q9YEqxNwCfKotAIuIj88A+E6dR1yFMCffHVuHLl2NRzk6RBqmndr6YsdNxYQIxypGtadxF2tDLcKCW6HEUqZWoEUitUNIEuzMCEaSQ7EkRewiLRhs4LxhKWXSnqVVWppYkkzqUkMzerT9PTCvn+XDSy9aujkKrMVMHaSIBiD2O18LnL/FwlQEkCB9YIMb+/tjnTaduqY4B2AeOc1+iNp2kWuk8SrJmqlUCqP4J16DEEESx1TAgAn1E4DryXXWoz5daVSnZ0L3juqrMGDcSIjrgpk8xRr1GqUSilpAaInvOxjf9cD+J8SqUGp0aLEsVlgGNpgKANXTRsSegwuDTSQ4hfXTIsfp+FE87uQnjlilmMsC+aq6nqCSOiKoNuw+LpgfzNxGmldc4XK5ZQhfTJ1MWiYFiLr74UMrnM1XqLlnbS9YkSZuNyLzax23wxZnlhRlPCUPUaXhi1pkygTsbn0OMTh4Ezn6l9ud2wK4tMFFvkCocD4ogeq1GrUVSCywgKwWBBjf4SZE/ljzmzl7MVz+8ZZGqlmAKrAgAeY3Iue2NOH8Dz+Uoko6eEwhUN38xHliI2k77Az6x5XKcRo6swlRgo3iCDI6rcQCd4x0t5kj/ALDgffj2wqPGQqNXhOao66j0HRCpViQLEizRc2JBkD0nE+QzfCVp/wDuRUes1yYc+Y9SJC4XOLZ53fWGdzF2a7SJkT2wzVMtRq5Sixy1RdGlTUASGLCdRlgSDO+G6ZjmDz1fogcb4QCiwLnSzMD8JaZA6A/TF7lLKU8xWdq9JnVmCiA0AnaSDbtfFLinLeaWsEpwwOkLpIAGuSF9Nj36YN8pctZmnVFKqGpgNrDKwIaPebT26jD3loNhCwHgofz9wfK0Hy9TKmqgcuGmQREbEgMImOuBGUyml1q1WaoAwYTuYIMmbtgx+0nPNUzdGgQzCneT1ViCB8oj8sPXBRTrU6dGtQmaSumoCAD+Rt9xin2QMog0WVDw6rRGmqaSIKY0o4EDTYjrffCty1RGZzz+GoWkHKvJGxkG25mdgIExggeWqgZvBU6XMhdQt3gHb2wEznD3yzQVUGQxCmDPf5+uFkYKO0L5l4I+UzD041qtwV6giQY3+fqDizyOlKqcwcw2nTTGi3Un6bKd++JuI5vLFA7NVzFcLEO2mmOoMjztGxlhJwO5bqvTGZV/JTrJDGJMgkiAbxe+GA03KAjzIzms5lmy+ZCowcIdLEiPSI6zgfnuHV8xk6GYq1vKRoRO+g6ZImNwcDcz8Htglw+lGUotNM+Z7alJOqwld10x19Dg24FhU4ZVXl3md8m3htSWqQ8oWJtqGk/MbH698F+Z6jZl1prTAPoLLBOogDYCDgBnqqwJ/wASIHcGZnBbM8WGqnVp6krMgNS/lDxpJQbeYLJB3JOFvDybA/8AVAR/jeES4bkqmXR6lOkpU0yih/xWBtcSbX+eLGZcaKbaqDPJU6DMqQLgHYC1+mKXH+alqvTL/wAMKghYJE/iI+Z+0YAjP0Wrr4ZNNCRJG4n4oFh1MYz6YSub5xlMc5rU+rngyCmFeo7bIoEtHebBe5ti5kv2eo9GsK7sGrNqKox0Ielj8R7m21sF+VOGKqK4WC6iCQdRXpqnvvGGOkfKJ6yPecef1vxOVshjiNAdR1r9EW0OFlcxz/7HqQQlM0yEdagBT32I+p98InEsrWyIelUUyH8jfhIvDK3UGJHv6461z9SqVhll01HoGqPGSmBqM6dH31DtPtiLjFHL5Nko1Ar5PMalNFlLGkd9VM3OktpldwbjbHe0Mj5NO10jt7nWQAB/16WOvv8AXvmeAHYxS4/lM+dA1Ek3k+5xmHtv2T06v8TL5v8Agv5qcrqsf9Uifpj3Fn4howcuo9tpx9lNj0qvSIPp0x7ReC0g7C/1xNPTr0xHSqXb5D+uPTVRWVY7wPTBLkblZuIVGqVZTLIQJ6ud9I9OpPSbb4B13LstKkpao50qg3JOO28u5Q5PLU6JQlEQBo+INux9Qd/sMcH45r3QRbIz5inwR7jZQPmDkLL1U8PLgUqqzpE2YqJM+sW98DOBcBzysKb5dVLwPFmVgfiMEgEDpuT7nDRxvjRoZikyBWV1brt5WIn0JVRvih/6tXqCKbMQzQoUEQDJ3Fx5XX8UypsNzw9BJq3R3YLe7icfnYrTJtaaCdsnk6VGklBRKoumDB1DrPck3wo838r5E0/FWgilnTxAvlkTBMCwI3nqAR1xT4/lcwqkjxwbBf4hgsWW8ajaDF+xxFR4tXpV6S13SqHZQwhoEswkGyAgqT12O2AZotRHIZonhwGTRq+tdVA5pGQgHGv2f1QQ2R8QrBlS2xn8Mi8/W3XFHkzOFP4j1XFXxBTJiZg/CZvAXsMdoTiKfh21QD6zsPoT7HHMOZchUymeqVcvlzVoVtNTyqSoJF7ja4xp0HxJ+pkMbhXb9lbmhueiL8ZztJKtHMPXU1KbP4YgKXgRp7MRIM2++Naq1WLuCTTgggHfuR1mw3HU4g4ej8Ro1fGyyFKjhKeslQmjVqqL+IESBY9L7YY+EEZfSgJZUETYvUO0x0k7Adx64HWSlsxLBbmij1xz04N4/hW2nNXPM1zIatZstTA0NI9WJvb6Wi+wvhiGZWnqMN4JoXuSoKyDM2JIjbqfbA3m3kSsM0tfJ02YMPEg203JKzsCvTHuUOYrUqdOvRcUyxVnqAIgEGABYli0Y6EeojkaC0jPORd/nCFuMIfkOKZF6eWo11amlNNJdbMWLE+src+v0wS4XxOiXqLTzBFJTFM6iICxAg3NgBPad8ZwTkMtRFVjFQk6QRIAG/vbFvM/s/ywy/jeM1OsaZcm2mQpJBT0jcGd8Y49XpmSkBxya7i/ar+ashwyoOOZWvUqZY5Xc1CSghZYCzH/AKS0mbWxap8Ezo/i1DUU31E1BIFxEXER2nGcB5xyWVAlczWqRBqMqC3ZRrAUT7mBMxghU/afl21j93qsp6Np7AXgntgdRLq3ECJhodSKv78KNLQcrnvGtTVdTatK28zSY9T9TgvkOOnxEpIjLFNqeoHzGxIIA3M3Avgdm86Kzs7KBMiL9ekdcMPI3KytSdvG/i1VK0jAbwl9RI8xFpPTHRhL6p4yrcRflVrLcYfTRqfvNMMaullKwunT3ix1AifUYj588NfCrNZiQWp9wBfzC2wiPUYXaOcGUDJVpoRqK3EKp/5R2gx7YYaNCnxLwlZW8BJYtcNUO0L1C7yfSBinzsYzxHcBT06pB4ey7QN7k77bYbeV+LeLU/dWMIquwVQJICkm/wAzOLfPPJFPLU6dbLLpkwyT2Ei/thY5H4nRp8Q8Ss4pKKTqS381hEfX6YVEYtW3xAL9CgcS0UjXMHBlYUqWVouWZC5DGQAGIkkm2+F7PcGeg1INGtyACLAXAN+0f1wxZOnSGYdjXatTr+ISac+YH4RNiInawsI3xLwbLU62WbLuhV6VUOrOZFjeGmVm89t8b2u2hDt3KjnuWss71PAckUxJCtqYkWO/rhQp1xL9Cu1o9sPXCOMU1rnVQRC0stRGkENB3sI+WKvM9Kk2XZz5W/DoA8x1EiR0Jnp0GI2Qg0VHRgiwh3Ecrlq9GgyUdFTT/EZWPmIEfDJUXvaN8UOA8su9Vamg1KNOoA9wCTBYKB+KYvHrhp4ryS6ZWlWyuYLaqSu9NxpLFryh6bgBT9cBuT+Zv3N2oZlG8MsGMjzKQZmD8Qn/AGnbGWVksbHthduI6XkX8/ohtpouHzXZq2XbSH1upABhY6+hBxV4rxBaNHXVJ0qwlgptfcgTHzxZy+c109SsrUyJ1T29Oh9OmFvnHjZpZaoUptUWBqYbR1gkEH1jbHjI4vElbHXX2+61Xi0QqcRBAekwZGA0sDII7gj54j4vzJSy9NKlUWBGkwCQSDcdrTfeJxyjk/jxoVAGMUah8w/kJ2Yf17jHRDWWqxpsFZalYIAQCIS53/u+Os/Qf0U432W82DRI/fv6JbXeIMcpVz9XOVaj1Mmmc/d3YtTKsQDJuQALAtJGPcdLVpFrDoBsB0t8sZjd/wAmY3Ai+pz/AKQf057rizHribJcPoM9R6zMqhCwCG7NaBcHfEO4xG9TyfIxj107dzCsbTRW/AeHeLmk0wulg5veFYWBNpNgJte+HleYMwjr4Yy/hsCzUyHFTR/oBbSTB/CMLPJPD6tWuWpsERRDsRNiZhR1Pln2w7cU4YmVSnVZUqBWCmoyjWtvLJ6fMY8zqw10gErbBx7LcweXBopX5Kzj1Cr1QCfEbcWgm2/QEwPlgzm67rmWNTMO2hKtXw0AC00KFKcgCS8nqbmIwSzvg0MqjeGRTBYq6kWLMWIv8QLGR2mMc/4nUq1arujAeKEkEEnyHyggdP64RG3++8ltN4zXf51jso8W0d0RzPGKI8Vck1VKEqTTqTIYDcaiWg2NzeMUMhzL44p0ArO5aRMAaoIJLdBEkkDabScXeC8uPrb96VwKh1EAaCYAUAatvmcMNDk6hl/4+VSoxAKvTYhnSLnTG822m0R1wybUxtDibN8HoTXBOFTWnA4WZnN+AAwcvpNiZgk/EQO5EgH1xb5V5ypZqr4Dg0qgBC67K0DYGTeBMG5wI4pxHw6YKKWLbbRMWk4pcLXL5h/FqmkXGlhTPlOpQoIKi7bWHrOG/B3eCDKW54v84Qahgkdsv5Jg534/+7BDQYEO5puJnoWmAfKZ+zYq1s/mGy9OqkMzvqUDZVgQrCJkFpk7x74h4/wqnWCVXSEU+cCQSJABkdAABHbEvFuEU8ov73repQ0hNQ/4YEBVKSZBtDTf3uGr1UMp3xDLjRFcnseOfutDNNJCNr+OhUFXnF6RfxKjeY+VCJIAm5BGxPSbj5X9yfMtbNVAKbKAG/EDexgALcHyzt1woDIvmXapcsbxE2NwD7WtgvwCh4ebQTH4TFrkSQe+Ht0sLG7mtG4DskAu3ei6tk8s1DLeYs1SGcXBgmTpEWA7YV+JZCowfVCgo6aqjKDDh7fCSDDARIvEdZYqmcrE00bQkmfKoIqLBkCbqwtN++Fjnlw1BT18YML9rf8A9Y4Ohne3V7TVvOTzXPsmytttrn+VEpMgG9yN4EwOmwn7Yu5akocbeanqHUG8Ej3BBHQg4G0MyoBUnTEwd97EWxlHOAVFLSqhTB7ySbD549SRgrPeU1cN4PTzHieJUFPQFjYaiSfUbAffA3i/AGyZSpTrzruHpmwIvBPXb3jBHlPNh6jaEDkAyWFwCNJ0j3vY7jBKpQWmKQdFUoTKja0iY77HCt5bymtYHBLeY8F0GsFllWcLJAabid79uxwxckZ41q7wdCDzRcQOi+igf074U6YkuWgU9mKshAYbgrJYT+mLWSd0psikQ5ksBBIiw+Q7Y52rha6MtzZ+gvlG0m02818XTNVP3dJZmgAdNY2j2Zp+WOa8Z4caYYNTXXq89zNto/29MFMtmvBzNB9QUhj5jcLIImOu5xLxFDW8Z/MbmRGw6H8vr8saNFCIIxSpw3YXvC8xVWjQJlCF0hSBDJq1z3MyL+mL3EK+Yq0KjUqemmDpLLJMHcDqYESfUd8QpmDmqbX8wB8qgaQR7WtBHuMGXzo8KhTQaVCBiJ3YmTP9/litVM+MgtCJrbFKhkOV6rZVWaoKbU01tTKXsJhm3nbGvL1am+apNmo8JZKgmE1QZLE2gLNu5XDNS49SY1Qm9RgrSCNIYQdxe4jC9l+XqP8AHOYLDwWbSoHxSihANiTqMwDeBhehnlklLZcHkY4QPADcJ85toFVQKrCkLKEUwoGkKIAJmWtHQWvgfX8GpRrCrSSp4afwyysGJdQwBESrTG30GKnL3GzpPi1aVWsaiRTAMKdMHToVpOkxriCxI74MZTiC080FVlJqOQULSQApMxuCSBHTe2D1w3zANbXW75qrNVfHyUiw3K5vmMtnRla9ZMwJR4zNBjpfeA0de1rna+LXC+ZKz0YOkq4hlIkeuGbmjhlHPZhmoVVSoLVwAdJCkCS/w6hBt1j0wmZjIplc21CnUD0qgD0iCDAIkCR1j7QeuC1UUEjfK3zDNbar86daUju88IRxzgZohaij+C4kddN40n0nY/W+5H9nXEi1ejTY/Ax9wbT89h7DDTmsyv7ktIgFiSsHt1+1vfHN0nJZxSASoIMdSp9e4/MYCOd2sgdE8eYXXr0QuZ4Ttw4Xb6RAUAm4GMxRpZpKwFVCCr3B1AexHQjYjvjzHlDCbzytFjuuXUj0xHlss1R2pruYN/1xplswW3AB6YLcFyOtqjFwg0wXY2XqSfYflj6hK6mErltFlFuVsylNjSQ6tLjU3ckH7WicE+ds2wQ0iLVCjT3C65Ht5fr6YVeEFVrO1CWpU9Op2gFjO+ne94UScXeZOMtVZbeQA+H67T/THFmYXYWoEUqVXP1ayUssCRTWATc7dSB2HTDIvHaWVoGnl6MV23q1IJEdljynsDtvil+zO/EKfXyVD/8AAj+uBPEK2qs2oyxJsd7Wxi1P9yTwiMAA/nora7Fq5wji7eP/ABnJ2YuxJnpH3x0KjmTTpvUBkawwI7FQv5jHJqyCCALwSPt+mGzg/MKHLmgjEvoQkRJhSQT7llGL1Gm8WBrAOov65+yF83htc7sFDxOoubLyQCQWBUQVII6dNzgVw/KOrGCuwJqAQYPTv9O+LFSKdWg2yuHUX2Ji0biCIvgnwTKMaJqMhKIBfqxH4R3AO56Y6oa1raHC8oHzOJ2E2c327m/SlCMq1BDXNeqUInSX1AWJgKZI2jADjuaFfLNozGsEhmpQyEMBuENiPLEiYxtxnM6qNUjUFAA8w0kFm2Km+3XbbGnAuPrl6L0/3em5qD46gkgwQCFIKkCZjqcLfpw4hzcEH0z74XZ+HTylh8RxPTJuv2Vrl/j1BMvpq00doTSukaiVBg995v8AfDPRy9GpkTnK5FF1ZijJ+KLKCv4zIItePlhF4XTpvUh6gRSD5zECAYsSNzA3GGXmLNU1ytDLKwdlYT6BVufTU7//ABwnVx29kTCQSbJHYfZdNkh2knorPJfF2zVfMZgyFRBTpg7AmCxjuYH2xLzZmpGhWA0rEkTcmbR1sMI/KnEny9Z6Xl0XOlgTe0bEdMGM3mHrVFTTDMQB0F/yxzpdM9mu8Qelfn1TWODo0Nz/AAIBg4ZvDZQ0R1I815/mm2LPAuCLXqxVddAiBcE3vJibDoAS1hbfHSsqNbU6Rpo1MUhdSCF3EE+24xzvOUSWNRNS6WIkCACOgOOsx5JylubXCO8L5MDpUqUKuhTr8Od5EwumZABgXv8APGnD+FZlqRNYeHtdrvewAHST1O3bAbh3F6ybMRf7yPTr/QYJZnjeZCqap1DUHvESDZTHSLTjFNFqQ520ggnF8j0CjXjC9zXBqdJaijTAYiy3bSQCzOTO5wFajWRgtEalO43j2wxLm1YOz/GQCoiQSSTv2ltXrAxDkkIbxJhfhNxNxa0ydt8ZoHP37XZ72nHhK3MWRraaXiKKZm3mntfB3L8XLZenlVaCh1NH/F1Gzf8ATGmPkfltzPQ1UkIJOl+vqNvthby2RJqai5VkBPlsWFjYjbHStoFHhJBN2Ew8EzJo1K3lADshHUGJDBh03JHri/nK1Omwq0wCDMg/CREkQR6e2BFbNGfGpwGBBZegM2MdQe3f2w88I4Y2eoB6lNaTVBYg+V16t4fSf0xnkkIoObbSm+yS6OZLtrphUBHnQ3VibTO43U+hX2wc4plaGYWjW8adRlvDE/CBI1C53InpOJeNct5TL6k8aprIEKhpiTNrGSAT6bYE8qD9wqs5IcldIQHSFFt4BBNuwxPDY4tkYSCPuO2f9oadxWCmXJZnIrrGTyz1KqQpNJmWdjIqapEk9d9LDEnNXHqlKnSFCnRp1lJLqYbSYgkNCjV0Lb9BM4iPGmaWpqVc/wAumSY6MVtviDinB8y4DK1FVnzSPMw6yXI3774adbJv4Avv+/bthTwQBlDuAZhGR/EoKlB1ZWbxnYAGZ0q5AuWtHXA2py8v7vVqUvFLqfEoO9MqGWmNTAGSDK6vnpG2DfFs8Cq0szTAy6sPNRJLLA+EAaj7gbfXFrIZ8VfCWrUY5eipEgaNPSP538sDYdcGJGlrn3VngG7+vX0FKtpwEC4bnUzCB0MnqP5T1H++AnOTUgigg+NMoR0XrJ9e3f7j+DVvAznhU2hGqsp/5Qxj3gYs88jzUTG6t+Y/XGWHTiPVtAOOQikl3RHuuqctZKiuUoDSP8NSbdSJPTuce4t8uDVlMue9JP8A6jGY8dPK7xXWTyevqnNaKC4LXhSSzdbAYL16KjL0vO7VHBYoANKgEi8XkxN+mB2X4SatWAQCBN8MVSnmzl/AP7uUBLA6CHkgfin0G9sfSppADtJpcoOAQCpmvBCNKmTJQgkkKQd9hjpnNnCKH/pDVsqqBv4dTyqCxWYN7mAHmOl8KOl300KeX0lioBUFnLibhyYAMwViIE46nTyRy2VFN5JddDEwZGm9thN59BiRuFEBWTa5VyBxc5es9VtOtEITVadVveIxS4tQarVqVpgtJAW0SSTfsZwNbN1ULL5SFJH0tO+LGX4o2qnrp6lVtRVeokSN+uMR09SmVpycI2uFbSq2fLUlWiyFSUU33uJBHcGcEOQaY8StLFSaW+mY8622PmMiLd8H04BmeIZg5nw3pLIIaqAtlgKBfXMbHb1GF/K1HpGo9Jr1NybkfywTf+uNkbHFmeVn1Dd7C0dUY5lrJA8o1qT5z3HWAT2An54rUuPVjl1o03amqyWIIj4iwK2md5PXAPinEGeJIVR0i89ZHtghyrl1rVqVOoSKbA/9QEtE+uLldHGwudwMqaaHw2hjVJkmrVdS1qZq0muagEHUB5QWCn/tt1jDZT4dl6oou1CUWBCsAsXC6huxEKpv3sOr9l8kjZbwWQItgUFo2NiO3fC/y/wN6TK9FkA8xJcSSNXlbbykrex7Y4EXxqGUu3+QDjquhHphEPKOUrc8UKVBlQ5bwhVGpXCKQyj8KLbReJkg7HrOFDP13bMeM0wdiDt7esm2Gr9oPGa2cqPQqMo8FjojuLEhoB8w6fLthNpcRXwzTYNMQLknV0t88d6GJhqTuMWs73k2Excp8OWrnyWjRpDFzB0wwvBBBO8Ww2PkMsaj1i5WnSadTEeYqfl6dMIicRelBGkHr39z6R09e+HLL5rL1kZqP+GaYDrUIHhQy/CT5SZ3JN5+E45+p07jqfFP+NY6V3/jonROG2uqiy3PWVplnUPLAAqTO07LMDf0GA+c5grZtWBTRRWJKLA3OkMbiYJECMSUv3OrmVCJToqT53rSymCOmyiJ3B6Y6rnuFUUy48I0EQ7rUCpTqBhBAgfwy1iD3CzONDoyBbW5Pcj8tVvJ5P0XHOHOWaLdL3n59pGPV4mqu4LlmUaQJ8rdLnYR1nHudyAp1qiJKjUSsmSAbgMdiQLT1jF3hnKdOnTNSrNZ3uFjyqD1N/MfthYkY4kFXsNClV4Jnac+EXUt0vY9wOg+XrizxIFVYnrF+0bQen2wv8S4SUK1aaiUYEqu1jIt3teMWuJ8dL1CaLBkYQyMJE+htEj8vXCP6b+54kZ9wUW+sOVmvxKqzor6SliNIiSO53wNz2UIc6dp1j+o++IuH8R8uip02OJaxeuyUkJLurX/AJRJEmNhABk9zjRscH2EJLS1Nn7NuUDWb94r2oiypP8AiT/MOiW26+1+rVAqBokEqAAm6rsAsbYX/wBn4prQpUaZJCofMfxFWIJxrxnjopVG6s9Tw0HYLYn2v7nHG+IzSOYWs5JrH3+y0QsCVKnKqVKtc08wSEYeYqWMmZ1EGTBHxdcHcnlaWjS4pMAoAtcnqZIBk/PrgDxHKV8vXq1aDEaYZtO4Ddx1Ej8sX6nHs1TphqtFQW+ByoE+sb458viyNG19jFZAPHstLSOyr8W4JRrnwQlakQZMMrAj1Vgdj1XbsYxMvG8vw+n4TV2qdfDZjVeewM6U+R0R/KcVc0lcDxa7QYJv8UAE/CNh+uOVNxBiSVASST5d733N/pGO/wDCneJG6OSnAfP7rHqwGuDm8rtuTz9LMU9VFheTURx51PTUCZI7ESMS5DLULtUpozX/AAmPkdUx06Y4Vl869Ng6MVcbMLH6jDnw39pGYjTWRXtAZPI0xEncH7Yj9DIx9xmx9CPn1QNnaR5ksZPNRmfFjU2piB3JnSPqRgvzTUZ6eVd41MjkgbX0H+uBPL7KtZfEMLDAm/VSOl8EuYq9NlopSYlKYYAQbfDFzc7Y2Orx24+fyPVKF7Cuw8tVCmUyy9qKf/UY8wO4dz7w1KVNDUeVRVP8NugAxmPDzaLUOkcfCdknoVta9oAyuY5TO+HUV+x+2G81S0Hodj/4wihV3m+GLl3Mlqel/wAB+xx9B1jLG9chwREVtDyHKsoYrpJDEhTZT0J298Scu8ZqZsOMz56dIAs9RiRTJ1Aa5NxAtaSQ3bGGsswSJ9P73/2xUzuTeqjU9bgMQSIW8XFvS+MsUgbghRppNuQ45k6kUwablVBhkOx6oGXb2xi5ikzqyU6ZdZCvpGod4O4xz+ty1UZxUStDCIBFlAECL9MHeDV0peGrKUck63B8sXPxDvZencz11NlaeqOwmbMZmpMsrwOgVj9hvjmPEKVSjUZSkifhYQxWTBjHSctzGjzLgD8N+mAvN3EKNSgQqGpUX4GW8XvN5j2N4w0PAUKRv3xfhJlTbzfEh7N6euHPlHL+PSplRS8bLMPM0gsn/DmLHTBX5Bb4UTkhVgtTqeymR8wB98eU+GVKd6JqjppMQRO14tjNrYhPFtDgD0KOKTY612peKeKjAldv4hQ2A/lB6k9f5ROxjEOY4kKaio7BaIBO1jHc99gBhC4ZxwqiUloM2ZLBVJK6P9JtYR7m2PeecmxpLWqZnxofSy7IG66b+aCI9PrjzUPwkl5Y4AN7/qK/X/a2GYVuCAHOeNXq1jMO7OPcyP6YiTLJrZ0ABJkE/cgdP/JxDVVlYBwFsDBi4Mx1ttt+uLpcAe2PWMADQ0cBYTyh2aXQpYn+5xtwfNuy1VBimSpI6EiSJ/vtitxtXimNJ0tcHuZI/pghksuUy6jyEyS4DDUL2kb7RcSMRRRg95ibkAEjvYkT8pHtjqHK/M1Copy4msAgJV0Iqt/OSpZleNyARY2FoxzHM5gMIHlIEgYJcll0zlOtSViKQY1IiAGQrcnrcW64RqIo5WVJxymRuLThO/EuDuzU69cjU2oH00tAjvY29IwL5j45CeBQWW6nt79MQ/tC4/mA1EBQEdNYAiVBMHzdZjqLe+BSZ+hTpO4I8yyomWLWgf3tfGNjaANfThPLxwluqrjMqWa0jUQTAHWfTE3CyhLBAACTA3MTYYr5LN6m0kDzzqLbRckW74u8LyVOtUDqzI0jyJ/RuhNunfGsNJGUkOo4U61W1BKaB3awXSST9MXs8n7spQ/4zgeKR+H/AEA9fXFLmrXlnoNRLo6hhrkamvYMVtPxAiwIjAfOcaNXRrG2574hiHKvxF2fkLOIKFISF0UtTEkX1MWPyEkCDgPzFmA+cywi9mb5uSx+gOOecE4iqZmnpMB20t6arA+xIOOiZbJNXqtVUwykRItt1+UD744evj8J+5xxR++FsgcHNNJg4O+rM5k/8q/QYh4nxJXrCmxUUqHnctsXghVtvG9v6Yp8MrVMumYd1/iM/lA2JNhH3MemGDgvBloUgWAaq3mZjcgnscceLTB8pN8AAfQWU8uoIXzBnkrZTM1ArRSokkkROodJvYr9McDFNP549GU/mJx9J8U4WK9OrTJK+JSenPTzCxPyMH64+df3WD/Z+h/pj03wjTthjc1q5+qduIVXT6g/LBbhahAWJILKYiJgEA9Le2KNWl5lFjOxGJ8xRKlb7SQPnuPtjqONYWcC14oEz1wbq8LXwBUDEtIkGIj/AM414XwzxhTJQqrsVVl6lYnexiRglzlwpaLU8utRm8g8SQB8VwAATcAA37jthbmOOeia0gApaq5EAm5xmK1bLkMQHPub4zB4S0RpUwBJ3wY5Vq+WrK2kXwv1anbD23Chl0plfhdQZO4MXE/lhmqPkpLIwtQVgRv0/s43ap2v9vn/AGcR+GDJP6R7YzQB6HsSfTHLpLW6Voj+98eF/wDS3qd8aeETfzTPT+xjGrQT8Xbfsb/liUovGWem3UxianQB3A+2I0q6js09JPSOvv1jGodj6D0knFUorBRZsIHv/fTHtSqEHmAAjc9vmcRu24mw+U+l4xQr8Ic/8QkepEjeOmLDb5UCs0+MpSrU3U6grKWMdJGr3iRizzNwkFtVS9G7UXUHRoYjT5oK6jN7jb6CH4a2jT4Sgz8QMzv3xtwrieYy5UQ7UgbpYqQZBFwQB9jhzQKoFMaQMITzDl6S1FdCDK3AEEEbyJ69D6ekYgpOCoAgTtGG7mrO5HwQ+WKE1G89KqjSh6lWny/IGD0gWwn8PylJQx1+gki3yxqD6bVKyuicrZHLpSVK1PW7rqYuAQJJARQdrCT/AMwxzfmil4eZqU6aMqq8pq3A6bf303nBw8wONNRZIQqpcAHdTAPz0kiZ2xU514gtSpRrHerSGogRdSRt/d/nhEW/f5kZcCAFnK/BDmqjPV/h0aYJYzGogTpBNgLXPQRjp3L1On5qS+H4aohhdoJaSe8kb9cI2TzlV8slNAi09O4JBMhgSbdzMDt64ly7PTFTSQDUszCSdvnfqcZNREZr3nrgfnVNZK1nCsftKam1REDEimmkAbLJkD1IWAfkMc/p5VmJgH1thxSmWkOxMnc9fXEH7gdlqOrbbkx7b4fEdjQ0lIc/cbSumQJIglY6w32ti9kcvURlqBhqBvcjVEdYkNvcYuvlK4satht5Z+0d8ejKViDorg9wRHsLYb4iG1U5mz9WuxNRYk6jFwScATTwx1xmkBkBtPUAHY2++B1TibT5kUmeov74MOPRFapZIJq8xaxEae847VyRWWpRqEGG13n5CMctrcbRkg0gpH8sRhi/ZbxIeJmFJjUEIBPYtP5jHJ+MQul05d2/cLXpnBrq7romUoa8z5jIprqA9Taftg7mKkmO2A/BWDPWKyfMqk26LP5kjBGgZJJMebr6DHF0DTud7AfqtcpQL9oHGzlsq4RWZ3BA0idINix7bgfMjHFuHhqjBAApJ/Fb++mPoLmTKrWydZOppMFPY2YGfmAccAbxGYOAZgfbbHromeEwAdVzXu3OzwmHivJ1amtJw9NtTfhJkWuTIuI/pj3L8tKSC7MSD6Aflj2lzFmNAV6LNpEArc/TfA08XzDMdNNx7X+mBcXu6poMQTw+dFFaYNOkURmZFBIgkyfvhXz+dpV8+atRdSE63RT0nYMT2i1tvXAKpVqMwaqKrrN1iAfTymRjWvnKYd3p0GpA7LLkKO0sST7zhrXPqibSnPb0CcV4xQWwy1NgOuhb+xvjML+T43UVAAki9zTkmSTvGMxEO5bcI5eLXqGBp1ADfcYdeYDFBVH4SMe4zFSEkZVkU1BMs4I9fXvv/TG1Vl6W6f39cZjMZFnUb6heY6ev93xNRYsBMEDrjMZiuii2KmT6f7frjCWM9CPef7nGYzAqlqiNcFhcQLfpjzxwpmBEf3+eMxmLUWhzKkgDVePr9cE8vwRmuzQTt3P9OmMxmNEUYdyrAXmd4NlxJdSB1IJ7Wt1vGF7M8My4NlaI6kX+UC2PcZg3msBEtafBRBFNmVbMQTIJAMEjr1+uLlXLuy0krMKvhA+GWHmAJHl1TsCDEzjzGYzF7kO4rUUztoHXrfpGInU7RpHqSfT+748xmICrCjJSwv6R03jrfEtEgCYIvvjMZgirVsVpFwP9z8vl+eNCd29JPre3/nGYzAhUoKubN5J9MaV8mlWPEXV/q2O2PcZguOESE5rgifgLD6Efrii3CnostQgMvW8ET/c4zGYPceFYJBTvwTm79zpNTpU/FqM8yx0oLAepP2xVPN+ZcsaoQkk+UFlXr0Bk/XGYzGeLTRRkuAyclOfM9yi4jzXm6wKvUIU2ISF/K/3wNy1MLMEgjpA7/wDjGYzGolK5UoRoA9B7X7/pjwGpqgiQL9MZjMDapYaFRgSCIOyj9fTG9NSFF7/l+uMxmJaig0E38v0xmMxmLtRf/9k=">
            <a:hlinkClick r:id="rId2"/>
          </p:cNvPr>
          <p:cNvSpPr>
            <a:spLocks noChangeAspect="1" noChangeArrowheads="1"/>
          </p:cNvSpPr>
          <p:nvPr/>
        </p:nvSpPr>
        <p:spPr bwMode="auto">
          <a:xfrm>
            <a:off x="1552577" y="-1347788"/>
            <a:ext cx="4210051" cy="28098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8612" name="Picture 4" descr="http://o2.aolcdn.com/dims-shared/dims3/PATCH/format/jpg/quality/82/resize/442x295/http:/hss-prod.hss.aol.com/hss/storage/patch/45a4ef478c36ba974933f5010d8dbed7"/>
          <p:cNvPicPr>
            <a:picLocks noChangeAspect="1" noChangeArrowheads="1"/>
          </p:cNvPicPr>
          <p:nvPr/>
        </p:nvPicPr>
        <p:blipFill>
          <a:blip r:embed="rId3" cstate="print"/>
          <a:srcRect/>
          <a:stretch>
            <a:fillRect/>
          </a:stretch>
        </p:blipFill>
        <p:spPr bwMode="auto">
          <a:xfrm>
            <a:off x="3364351" y="1870914"/>
            <a:ext cx="6146711" cy="4102443"/>
          </a:xfrm>
          <a:prstGeom prst="rect">
            <a:avLst/>
          </a:prstGeom>
          <a:noFill/>
        </p:spPr>
      </p:pic>
    </p:spTree>
    <p:extLst>
      <p:ext uri="{BB962C8B-B14F-4D97-AF65-F5344CB8AC3E}">
        <p14:creationId xmlns:p14="http://schemas.microsoft.com/office/powerpoint/2010/main" val="409482110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blog.gocollege.com/wp-content/uploads/2007/11/surrend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381005"/>
            <a:ext cx="24384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2073202" y="3861629"/>
            <a:ext cx="9255913"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3200" dirty="0"/>
              <a:t>The Quiet Crisis</a:t>
            </a:r>
            <a:r>
              <a:rPr lang="en-US" sz="3200" dirty="0" smtClean="0"/>
              <a:t>: </a:t>
            </a:r>
          </a:p>
          <a:p>
            <a:pPr algn="ctr" eaLnBrk="1" hangingPunct="1"/>
            <a:r>
              <a:rPr lang="en-US" sz="3200" dirty="0" smtClean="0">
                <a:solidFill>
                  <a:srgbClr val="FF0000"/>
                </a:solidFill>
              </a:rPr>
              <a:t>The Other Side of the Rainbow in the Mind</a:t>
            </a:r>
          </a:p>
          <a:p>
            <a:pPr algn="ctr" eaLnBrk="1" hangingPunct="1"/>
            <a:r>
              <a:rPr lang="en-US" sz="3200" dirty="0" smtClean="0">
                <a:solidFill>
                  <a:srgbClr val="FF0000"/>
                </a:solidFill>
              </a:rPr>
              <a:t>THE OTHER CONVERSATION</a:t>
            </a:r>
            <a:endParaRPr lang="en-US" sz="3200" dirty="0">
              <a:solidFill>
                <a:srgbClr val="FF0000"/>
              </a:solidFill>
            </a:endParaRPr>
          </a:p>
          <a:p>
            <a:pPr algn="ctr" eaLnBrk="1" hangingPunct="1"/>
            <a:r>
              <a:rPr lang="en-US" sz="3200" dirty="0">
                <a:solidFill>
                  <a:srgbClr val="FF0000"/>
                </a:solidFill>
              </a:rPr>
              <a:t>Alternative School </a:t>
            </a:r>
            <a:r>
              <a:rPr lang="en-US" sz="3200" dirty="0" smtClean="0">
                <a:solidFill>
                  <a:srgbClr val="FF0000"/>
                </a:solidFill>
              </a:rPr>
              <a:t>Students</a:t>
            </a:r>
            <a:endParaRPr lang="en-US" sz="3200" dirty="0"/>
          </a:p>
          <a:p>
            <a:pPr algn="ctr" eaLnBrk="1" hangingPunct="1"/>
            <a:r>
              <a:rPr lang="en-US" sz="3200" dirty="0"/>
              <a:t>Over </a:t>
            </a:r>
            <a:r>
              <a:rPr lang="en-US" sz="3200" dirty="0" smtClean="0"/>
              <a:t>1,000,000 </a:t>
            </a:r>
            <a:r>
              <a:rPr lang="en-US" sz="3200" dirty="0"/>
              <a:t>students in America</a:t>
            </a:r>
          </a:p>
          <a:p>
            <a:pPr algn="ctr" eaLnBrk="1" hangingPunct="1"/>
            <a:r>
              <a:rPr lang="en-US" sz="3200" dirty="0"/>
              <a:t>64% Schools in America.</a:t>
            </a:r>
          </a:p>
          <a:p>
            <a:pPr algn="ctr" eaLnBrk="1" hangingPunct="1"/>
            <a:endParaRPr lang="en-US" sz="3200" dirty="0"/>
          </a:p>
        </p:txBody>
      </p:sp>
    </p:spTree>
    <p:extLst>
      <p:ext uri="{BB962C8B-B14F-4D97-AF65-F5344CB8AC3E}">
        <p14:creationId xmlns:p14="http://schemas.microsoft.com/office/powerpoint/2010/main" val="20546654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819400"/>
            <a:ext cx="10972800" cy="1143000"/>
          </a:xfrm>
        </p:spPr>
        <p:txBody>
          <a:bodyPr/>
          <a:lstStyle/>
          <a:p>
            <a:pPr algn="ctr">
              <a:defRPr/>
            </a:pPr>
            <a:r>
              <a:rPr lang="en-US" sz="4400" i="1" dirty="0">
                <a:solidFill>
                  <a:srgbClr val="FF0000"/>
                </a:solidFill>
                <a:latin typeface="Arial Black" pitchFamily="34" charset="0"/>
              </a:rPr>
              <a:t>STORM CLOUDS IN THE MIND</a:t>
            </a:r>
            <a:endParaRPr lang="en-US" u="sng" dirty="0" smtClean="0">
              <a:solidFill>
                <a:schemeClr val="tx1"/>
              </a:solidFill>
              <a:ea typeface="+mj-ea"/>
              <a:cs typeface="+mj-cs"/>
            </a:endParaRPr>
          </a:p>
        </p:txBody>
      </p:sp>
      <p:sp>
        <p:nvSpPr>
          <p:cNvPr id="5" name="TextBox 4"/>
          <p:cNvSpPr txBox="1">
            <a:spLocks noChangeArrowheads="1"/>
          </p:cNvSpPr>
          <p:nvPr/>
        </p:nvSpPr>
        <p:spPr bwMode="auto">
          <a:xfrm>
            <a:off x="1693384" y="3886205"/>
            <a:ext cx="1019382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t>Could it be the problem in our alternative school population is not a lack of ability on the part of the student, or the teacher, or the materials…. </a:t>
            </a:r>
          </a:p>
        </p:txBody>
      </p:sp>
      <p:sp>
        <p:nvSpPr>
          <p:cNvPr id="7" name="Rectangle 6"/>
          <p:cNvSpPr>
            <a:spLocks noChangeArrowheads="1"/>
          </p:cNvSpPr>
          <p:nvPr/>
        </p:nvSpPr>
        <p:spPr bwMode="auto">
          <a:xfrm>
            <a:off x="2336808" y="5270512"/>
            <a:ext cx="90165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600" b="1" i="1" dirty="0"/>
              <a:t>BUT  THE FACT THAT THE STUDENT HAS LOST HOPE?</a:t>
            </a:r>
          </a:p>
        </p:txBody>
      </p:sp>
      <p:pic>
        <p:nvPicPr>
          <p:cNvPr id="19460" name="Picture 7" descr="http://1.bp.blogspot.com/-W5oC8vNr2wg/UF-EUzRGAYI/AAAAAAAAAH8/i4qJ3gv7wQM/s1600/depressed_20teen_20female_20minor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803" y="13"/>
            <a:ext cx="59817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53688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7"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2675468" y="914400"/>
            <a:ext cx="7535333" cy="1143000"/>
          </a:xfrm>
        </p:spPr>
        <p:txBody>
          <a:bodyPr>
            <a:normAutofit fontScale="90000"/>
          </a:bodyPr>
          <a:lstStyle/>
          <a:p>
            <a:pPr algn="ctr">
              <a:defRPr/>
            </a:pPr>
            <a:r>
              <a:rPr lang="en-US" sz="3600" dirty="0" smtClean="0">
                <a:solidFill>
                  <a:schemeClr val="tx1"/>
                </a:solidFill>
                <a:latin typeface="Arial Black" pitchFamily="34" charset="0"/>
              </a:rPr>
              <a:t>ORIGINS OF LOW HOPE</a:t>
            </a:r>
            <a:r>
              <a:rPr lang="en-US" sz="3600" dirty="0">
                <a:solidFill>
                  <a:schemeClr val="tx1"/>
                </a:solidFill>
                <a:latin typeface="Arial Black" pitchFamily="34" charset="0"/>
              </a:rPr>
              <a:t/>
            </a:r>
            <a:br>
              <a:rPr lang="en-US" sz="3600" dirty="0">
                <a:solidFill>
                  <a:schemeClr val="tx1"/>
                </a:solidFill>
                <a:latin typeface="Arial Black" pitchFamily="34" charset="0"/>
              </a:rPr>
            </a:br>
            <a:r>
              <a:rPr lang="en-US" sz="3600" dirty="0" smtClean="0">
                <a:solidFill>
                  <a:schemeClr val="tx1"/>
                </a:solidFill>
                <a:latin typeface="Arial Black" pitchFamily="34" charset="0"/>
              </a:rPr>
              <a:t> Deficits in the </a:t>
            </a:r>
            <a:r>
              <a:rPr lang="en-US" sz="3600" dirty="0">
                <a:solidFill>
                  <a:schemeClr val="tx1"/>
                </a:solidFill>
                <a:latin typeface="Arial Black" pitchFamily="34" charset="0"/>
              </a:rPr>
              <a:t>primary giver resulting in low </a:t>
            </a:r>
            <a:r>
              <a:rPr lang="en-US" sz="3600" dirty="0" smtClean="0">
                <a:solidFill>
                  <a:schemeClr val="tx1"/>
                </a:solidFill>
                <a:latin typeface="Arial Black" pitchFamily="34" charset="0"/>
              </a:rPr>
              <a:t>attachment</a:t>
            </a:r>
            <a:endParaRPr lang="en-US" sz="3600" dirty="0">
              <a:solidFill>
                <a:schemeClr val="tx1"/>
              </a:solidFill>
              <a:latin typeface="Arial Black" pitchFamily="34" charset="0"/>
            </a:endParaRPr>
          </a:p>
        </p:txBody>
      </p:sp>
      <p:pic>
        <p:nvPicPr>
          <p:cNvPr id="23555" name="Picture 5" descr="http://www.filmequals.com/wp-content/uploads/2011/04/warrior-movie-photo-01-550x349.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368821" y="2574927"/>
            <a:ext cx="3867151"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Box 5"/>
          <p:cNvSpPr txBox="1">
            <a:spLocks noChangeArrowheads="1"/>
          </p:cNvSpPr>
          <p:nvPr/>
        </p:nvSpPr>
        <p:spPr bwMode="auto">
          <a:xfrm>
            <a:off x="3657621" y="5029231"/>
            <a:ext cx="624214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3600" dirty="0"/>
              <a:t>Stages:</a:t>
            </a:r>
          </a:p>
          <a:p>
            <a:pPr eaLnBrk="1" hangingPunct="1"/>
            <a:r>
              <a:rPr lang="en-US" sz="4800" i="1" dirty="0"/>
              <a:t>Rage-Despair-Apathy</a:t>
            </a:r>
          </a:p>
        </p:txBody>
      </p:sp>
    </p:spTree>
    <p:extLst>
      <p:ext uri="{BB962C8B-B14F-4D97-AF65-F5344CB8AC3E}">
        <p14:creationId xmlns:p14="http://schemas.microsoft.com/office/powerpoint/2010/main" val="2932066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6084"/>
                                        </p:tgtEl>
                                        <p:attrNameLst>
                                          <p:attrName>style.visibility</p:attrName>
                                        </p:attrNameLst>
                                      </p:cBhvr>
                                      <p:to>
                                        <p:strVal val="visible"/>
                                      </p:to>
                                    </p:set>
                                    <p:animEffect transition="in" filter="box(in)">
                                      <p:cBhvr>
                                        <p:cTn id="12" dur="5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9607" y="82200"/>
            <a:ext cx="7498080" cy="1143000"/>
          </a:xfrm>
        </p:spPr>
        <p:txBody>
          <a:bodyPr>
            <a:normAutofit/>
          </a:bodyPr>
          <a:lstStyle/>
          <a:p>
            <a:r>
              <a:rPr lang="en-US" dirty="0" smtClean="0">
                <a:solidFill>
                  <a:schemeClr val="tx1"/>
                </a:solidFill>
              </a:rPr>
              <a:t>Research Questions:</a:t>
            </a:r>
            <a:endParaRPr lang="en-US" dirty="0">
              <a:solidFill>
                <a:schemeClr val="tx1"/>
              </a:solidFill>
            </a:endParaRPr>
          </a:p>
        </p:txBody>
      </p:sp>
      <p:sp>
        <p:nvSpPr>
          <p:cNvPr id="4" name="Rectangle 3"/>
          <p:cNvSpPr/>
          <p:nvPr/>
        </p:nvSpPr>
        <p:spPr>
          <a:xfrm>
            <a:off x="2774628" y="1244477"/>
            <a:ext cx="7683061" cy="5909309"/>
          </a:xfrm>
          <a:prstGeom prst="rect">
            <a:avLst/>
          </a:prstGeom>
        </p:spPr>
        <p:txBody>
          <a:bodyPr wrap="square">
            <a:spAutoFit/>
          </a:bodyPr>
          <a:lstStyle/>
          <a:p>
            <a:r>
              <a:rPr lang="en-US" sz="2400" i="1" dirty="0"/>
              <a:t>Research Question 1</a:t>
            </a:r>
            <a:r>
              <a:rPr lang="en-US" sz="2400" dirty="0"/>
              <a:t>: Are hope and grit factorially distinct from one another?</a:t>
            </a:r>
          </a:p>
          <a:p>
            <a:r>
              <a:rPr lang="en-US" sz="2400" dirty="0"/>
              <a:t>	</a:t>
            </a:r>
          </a:p>
          <a:p>
            <a:r>
              <a:rPr lang="en-US" sz="2400" i="1" dirty="0"/>
              <a:t>Research Question 2</a:t>
            </a:r>
            <a:r>
              <a:rPr lang="en-US" sz="2400" dirty="0"/>
              <a:t>:  Are there significant correlations among hope, grit, happiness, life satisfaction and academic achievement?</a:t>
            </a:r>
          </a:p>
          <a:p>
            <a:r>
              <a:rPr lang="en-US" sz="2400" dirty="0"/>
              <a:t>		</a:t>
            </a:r>
          </a:p>
          <a:p>
            <a:r>
              <a:rPr lang="en-US" sz="2400" i="1" dirty="0">
                <a:solidFill>
                  <a:srgbClr val="FF0000"/>
                </a:solidFill>
              </a:rPr>
              <a:t>Research Question 3</a:t>
            </a:r>
            <a:r>
              <a:rPr lang="en-US" sz="2400" dirty="0">
                <a:solidFill>
                  <a:srgbClr val="FF0000"/>
                </a:solidFill>
              </a:rPr>
              <a:t>:  Are there statistically significant differences between alternative school students and traditional school students in hope, grit, happiness, life satisfaction, and academic achievement? </a:t>
            </a:r>
          </a:p>
          <a:p>
            <a:r>
              <a:rPr lang="en-US" sz="2400" dirty="0"/>
              <a:t>	</a:t>
            </a:r>
          </a:p>
          <a:p>
            <a:r>
              <a:rPr lang="en-US" sz="2400" i="1" dirty="0"/>
              <a:t>Research Question 4</a:t>
            </a:r>
            <a:r>
              <a:rPr lang="en-US" sz="2400" dirty="0"/>
              <a:t>: Do hope and grit scores predict academic achievement beyond happiness and life satisfaction?  </a:t>
            </a:r>
          </a:p>
          <a:p>
            <a:r>
              <a:rPr lang="en-US" dirty="0"/>
              <a:t>	</a:t>
            </a:r>
          </a:p>
        </p:txBody>
      </p:sp>
    </p:spTree>
    <p:extLst>
      <p:ext uri="{BB962C8B-B14F-4D97-AF65-F5344CB8AC3E}">
        <p14:creationId xmlns:p14="http://schemas.microsoft.com/office/powerpoint/2010/main" val="205637410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675469" y="605366"/>
            <a:ext cx="7806267" cy="1143000"/>
          </a:xfrm>
        </p:spPr>
        <p:txBody>
          <a:bodyPr>
            <a:noAutofit/>
          </a:bodyPr>
          <a:lstStyle/>
          <a:p>
            <a:r>
              <a:rPr lang="en-US" sz="2400" i="1" dirty="0"/>
              <a:t>Results for Research Question 3:  Are there statistically significant differences between alternative school students and traditional school students in hope, grit, behavioral engagement, happiness, life satisfaction and grade point average?</a:t>
            </a:r>
            <a:endParaRPr lang="en-US" sz="2400" b="1" i="1" dirty="0">
              <a:solidFill>
                <a:schemeClr val="tx1"/>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011720444"/>
              </p:ext>
            </p:extLst>
          </p:nvPr>
        </p:nvGraphicFramePr>
        <p:xfrm>
          <a:off x="2675465" y="2199250"/>
          <a:ext cx="7380251" cy="4658783"/>
        </p:xfrm>
        <a:graphic>
          <a:graphicData uri="http://schemas.openxmlformats.org/presentationml/2006/ole">
            <mc:AlternateContent xmlns:mc="http://schemas.openxmlformats.org/markup-compatibility/2006">
              <mc:Choice xmlns:v="urn:schemas-microsoft-com:vml" Requires="v">
                <p:oleObj spid="_x0000_s4166" name="Document" r:id="rId5" imgW="6095776" imgH="3847958" progId="Word.Document.12">
                  <p:embed/>
                </p:oleObj>
              </mc:Choice>
              <mc:Fallback>
                <p:oleObj name="Document" r:id="rId5" imgW="6095776" imgH="3847958" progId="Word.Document.12">
                  <p:embed/>
                  <p:pic>
                    <p:nvPicPr>
                      <p:cNvPr id="0" name="Picture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5465" y="2199250"/>
                        <a:ext cx="7380251" cy="46587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38867" y="1475350"/>
            <a:ext cx="8915400" cy="5508625"/>
          </a:xfrm>
          <a:prstGeom prst="rect">
            <a:avLst/>
          </a:prstGeom>
          <a:noFill/>
        </p:spPr>
        <p:txBody>
          <a:bodyPr>
            <a:spAutoFit/>
          </a:bodyPr>
          <a:lstStyle/>
          <a:p>
            <a:pPr>
              <a:defRPr/>
            </a:pPr>
            <a:endParaRPr lang="en-US" sz="2800" dirty="0">
              <a:latin typeface="Arial" charset="0"/>
              <a:cs typeface="Arial" charset="0"/>
            </a:endParaRPr>
          </a:p>
          <a:p>
            <a:pPr>
              <a:defRPr/>
            </a:pPr>
            <a:endParaRPr lang="en-US" sz="3200" dirty="0">
              <a:latin typeface="Arial" charset="0"/>
              <a:cs typeface="Arial" charset="0"/>
            </a:endParaRPr>
          </a:p>
          <a:p>
            <a:pPr>
              <a:defRPr/>
            </a:pPr>
            <a:endParaRPr lang="en-US" sz="2000" dirty="0">
              <a:latin typeface="Arial" charset="0"/>
              <a:cs typeface="Arial" charset="0"/>
            </a:endParaRPr>
          </a:p>
          <a:p>
            <a:pPr>
              <a:defRPr/>
            </a:pPr>
            <a:endParaRPr lang="en-US" sz="2000" dirty="0">
              <a:latin typeface="Arial" charset="0"/>
              <a:cs typeface="Arial" charset="0"/>
            </a:endParaRPr>
          </a:p>
          <a:p>
            <a:pPr>
              <a:defRPr/>
            </a:pPr>
            <a:endParaRPr lang="en-US" sz="2000" dirty="0">
              <a:latin typeface="Arial" charset="0"/>
              <a:cs typeface="Arial" charset="0"/>
            </a:endParaRPr>
          </a:p>
          <a:p>
            <a:pPr>
              <a:defRPr/>
            </a:pPr>
            <a:endParaRPr lang="en-US" sz="3200" dirty="0">
              <a:latin typeface="Arial" charset="0"/>
              <a:cs typeface="Arial" charset="0"/>
            </a:endParaRPr>
          </a:p>
          <a:p>
            <a:pPr>
              <a:defRPr/>
            </a:pPr>
            <a:endParaRPr lang="en-US" sz="2000" dirty="0">
              <a:latin typeface="Arial" charset="0"/>
              <a:cs typeface="Arial" charset="0"/>
            </a:endParaRPr>
          </a:p>
          <a:p>
            <a:pPr>
              <a:defRPr/>
            </a:pPr>
            <a:endParaRPr lang="en-US" sz="2000" dirty="0">
              <a:latin typeface="Arial" charset="0"/>
              <a:cs typeface="Arial" charset="0"/>
            </a:endParaRPr>
          </a:p>
          <a:p>
            <a:pPr>
              <a:defRPr/>
            </a:pPr>
            <a:endParaRPr lang="en-US" sz="2000" dirty="0">
              <a:latin typeface="Arial" charset="0"/>
              <a:cs typeface="Arial" charset="0"/>
            </a:endParaRPr>
          </a:p>
          <a:p>
            <a:pPr>
              <a:defRPr/>
            </a:pPr>
            <a:endParaRPr lang="en-US" sz="2000" dirty="0">
              <a:latin typeface="Arial" charset="0"/>
              <a:cs typeface="Arial" charset="0"/>
            </a:endParaRPr>
          </a:p>
          <a:p>
            <a:pPr>
              <a:defRPr/>
            </a:pPr>
            <a:endParaRPr lang="en-US" sz="2000" dirty="0">
              <a:latin typeface="Arial" charset="0"/>
              <a:cs typeface="Arial" charset="0"/>
            </a:endParaRPr>
          </a:p>
          <a:p>
            <a:pPr>
              <a:defRPr/>
            </a:pPr>
            <a:endParaRPr lang="en-US" sz="2000" dirty="0">
              <a:latin typeface="Arial" charset="0"/>
              <a:cs typeface="Arial" charset="0"/>
            </a:endParaRPr>
          </a:p>
          <a:p>
            <a:pPr>
              <a:defRPr/>
            </a:pPr>
            <a:endParaRPr lang="en-US" sz="2000" dirty="0">
              <a:latin typeface="Arial" charset="0"/>
              <a:cs typeface="Arial" charset="0"/>
            </a:endParaRPr>
          </a:p>
          <a:p>
            <a:pPr>
              <a:defRPr/>
            </a:pPr>
            <a:endParaRPr lang="en-US" sz="2000" dirty="0">
              <a:latin typeface="Arial" charset="0"/>
              <a:cs typeface="Arial" charset="0"/>
            </a:endParaRPr>
          </a:p>
          <a:p>
            <a:pPr marL="457200" indent="-457200">
              <a:buFont typeface="Arial" pitchFamily="34" charset="0"/>
              <a:buChar char="•"/>
              <a:defRPr/>
            </a:pPr>
            <a:endParaRPr lang="en-US" sz="2000" dirty="0">
              <a:latin typeface="Arial" charset="0"/>
              <a:cs typeface="Arial" charset="0"/>
            </a:endParaRPr>
          </a:p>
          <a:p>
            <a:pPr marL="457200" indent="-457200">
              <a:defRPr/>
            </a:pPr>
            <a:endParaRPr lang="en-US" sz="2000" dirty="0">
              <a:latin typeface="Arial" charset="0"/>
              <a:cs typeface="Arial" charset="0"/>
            </a:endParaRPr>
          </a:p>
        </p:txBody>
      </p:sp>
      <p:sp>
        <p:nvSpPr>
          <p:cNvPr id="29700" name="TextBox 4"/>
          <p:cNvSpPr txBox="1">
            <a:spLocks noChangeArrowheads="1"/>
          </p:cNvSpPr>
          <p:nvPr/>
        </p:nvSpPr>
        <p:spPr bwMode="auto">
          <a:xfrm>
            <a:off x="2829489" y="988100"/>
            <a:ext cx="8024799" cy="1384995"/>
          </a:xfrm>
          <a:prstGeom prst="rect">
            <a:avLst/>
          </a:prstGeom>
          <a:noFill/>
          <a:ln w="9525">
            <a:noFill/>
            <a:miter lim="800000"/>
            <a:headEnd/>
            <a:tailEnd/>
          </a:ln>
        </p:spPr>
        <p:txBody>
          <a:bodyPr wrap="square">
            <a:spAutoFit/>
          </a:bodyPr>
          <a:lstStyle/>
          <a:p>
            <a:r>
              <a:rPr lang="en-US" sz="2800" i="1" dirty="0"/>
              <a:t>Results for Research Question 4: Do hope and grit scores predict grade point average beyond engagement, happiness, and life satisfaction in student populations?</a:t>
            </a:r>
          </a:p>
        </p:txBody>
      </p:sp>
      <p:graphicFrame>
        <p:nvGraphicFramePr>
          <p:cNvPr id="4" name="Object 3"/>
          <p:cNvGraphicFramePr>
            <a:graphicFrameLocks noChangeAspect="1"/>
          </p:cNvGraphicFramePr>
          <p:nvPr>
            <p:extLst>
              <p:ext uri="{D42A27DB-BD31-4B8C-83A1-F6EECF244321}">
                <p14:modId xmlns:p14="http://schemas.microsoft.com/office/powerpoint/2010/main" val="1834712501"/>
              </p:ext>
            </p:extLst>
          </p:nvPr>
        </p:nvGraphicFramePr>
        <p:xfrm>
          <a:off x="3240269" y="2777099"/>
          <a:ext cx="8113553" cy="3566583"/>
        </p:xfrm>
        <a:graphic>
          <a:graphicData uri="http://schemas.openxmlformats.org/presentationml/2006/ole">
            <mc:AlternateContent xmlns:mc="http://schemas.openxmlformats.org/markup-compatibility/2006">
              <mc:Choice xmlns:v="urn:schemas-microsoft-com:vml" Requires="v">
                <p:oleObj spid="_x0000_s5192" name="Document" r:id="rId5" imgW="6095776" imgH="2679601" progId="Word.Document.12">
                  <p:embed/>
                </p:oleObj>
              </mc:Choice>
              <mc:Fallback>
                <p:oleObj name="Document" r:id="rId5" imgW="6095776" imgH="2679601" progId="Word.Document.12">
                  <p:embed/>
                  <p:pic>
                    <p:nvPicPr>
                      <p:cNvPr id="0" name="Picture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0269" y="2777099"/>
                        <a:ext cx="8113553" cy="35665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spd="med">
    <p:zoom/>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692418" y="2790581"/>
            <a:ext cx="4863657" cy="1143000"/>
          </a:xfrm>
        </p:spPr>
        <p:txBody>
          <a:bodyPr>
            <a:normAutofit fontScale="90000"/>
          </a:bodyPr>
          <a:lstStyle/>
          <a:p>
            <a:pPr algn="ctr"/>
            <a:r>
              <a:rPr lang="en-US" b="1" dirty="0" smtClean="0">
                <a:solidFill>
                  <a:schemeClr val="tx1"/>
                </a:solidFill>
                <a:latin typeface="Calibri" charset="0"/>
              </a:rPr>
              <a:t>The best news about </a:t>
            </a:r>
            <a:r>
              <a:rPr lang="en-US" b="1" dirty="0">
                <a:solidFill>
                  <a:schemeClr val="tx1"/>
                </a:solidFill>
                <a:latin typeface="Calibri" charset="0"/>
              </a:rPr>
              <a:t>hope is </a:t>
            </a:r>
            <a:r>
              <a:rPr lang="en-US" b="1" dirty="0" smtClean="0">
                <a:solidFill>
                  <a:schemeClr val="tx1"/>
                </a:solidFill>
                <a:latin typeface="Calibri" charset="0"/>
              </a:rPr>
              <a:t>that it is a </a:t>
            </a:r>
            <a:r>
              <a:rPr lang="en-US" b="1" dirty="0">
                <a:solidFill>
                  <a:schemeClr val="tx1"/>
                </a:solidFill>
                <a:latin typeface="Calibri" charset="0"/>
              </a:rPr>
              <a:t>way of thinking and </a:t>
            </a:r>
            <a:br>
              <a:rPr lang="en-US" b="1" dirty="0">
                <a:solidFill>
                  <a:schemeClr val="tx1"/>
                </a:solidFill>
                <a:latin typeface="Calibri" charset="0"/>
              </a:rPr>
            </a:br>
            <a:r>
              <a:rPr lang="en-US" b="1" dirty="0">
                <a:solidFill>
                  <a:schemeClr val="tx1"/>
                </a:solidFill>
                <a:latin typeface="Calibri" charset="0"/>
              </a:rPr>
              <a:t>not an </a:t>
            </a:r>
            <a:r>
              <a:rPr lang="en-US" b="1" i="1" dirty="0">
                <a:solidFill>
                  <a:schemeClr val="tx1"/>
                </a:solidFill>
                <a:latin typeface="Calibri" charset="0"/>
              </a:rPr>
              <a:t>emotion that we are born </a:t>
            </a:r>
            <a:r>
              <a:rPr lang="en-US" b="1" i="1" dirty="0" smtClean="0">
                <a:solidFill>
                  <a:schemeClr val="tx1"/>
                </a:solidFill>
                <a:latin typeface="Calibri" charset="0"/>
              </a:rPr>
              <a:t>with</a:t>
            </a:r>
            <a:r>
              <a:rPr lang="en-US" b="1" dirty="0" smtClean="0">
                <a:solidFill>
                  <a:schemeClr val="tx1"/>
                </a:solidFill>
                <a:latin typeface="Calibri" charset="0"/>
              </a:rPr>
              <a:t>.  If </a:t>
            </a:r>
            <a:r>
              <a:rPr lang="en-US" b="1" dirty="0">
                <a:solidFill>
                  <a:schemeClr val="tx1"/>
                </a:solidFill>
                <a:latin typeface="Calibri" charset="0"/>
              </a:rPr>
              <a:t>can we change our way of </a:t>
            </a:r>
            <a:r>
              <a:rPr lang="en-US" b="1" dirty="0" smtClean="0">
                <a:solidFill>
                  <a:schemeClr val="tx1"/>
                </a:solidFill>
                <a:latin typeface="Calibri" charset="0"/>
              </a:rPr>
              <a:t>thinking, we can change our hope.</a:t>
            </a:r>
            <a:endParaRPr lang="en-US" b="1" dirty="0">
              <a:solidFill>
                <a:schemeClr val="tx1"/>
              </a:solidFill>
              <a:latin typeface="Calibri" charset="0"/>
            </a:endParaRPr>
          </a:p>
        </p:txBody>
      </p:sp>
      <p:pic>
        <p:nvPicPr>
          <p:cNvPr id="4" name="Picture 2" descr="http://1.bp.blogspot.com/-03O5VCPoahY/UUj4fgnOESI/AAAAAAAAAEc/ysr8NfnN3oU/s1600/thinking+track.jpg"/>
          <p:cNvPicPr>
            <a:picLocks noChangeAspect="1" noChangeArrowheads="1"/>
          </p:cNvPicPr>
          <p:nvPr/>
        </p:nvPicPr>
        <p:blipFill>
          <a:blip r:embed="rId2" cstate="print"/>
          <a:srcRect/>
          <a:stretch>
            <a:fillRect/>
          </a:stretch>
        </p:blipFill>
        <p:spPr bwMode="auto">
          <a:xfrm>
            <a:off x="7982439" y="1471258"/>
            <a:ext cx="3971447" cy="3355139"/>
          </a:xfrm>
          <a:prstGeom prst="rect">
            <a:avLst/>
          </a:prstGeom>
          <a:noFill/>
        </p:spPr>
      </p:pic>
    </p:spTree>
    <p:extLst>
      <p:ext uri="{BB962C8B-B14F-4D97-AF65-F5344CB8AC3E}">
        <p14:creationId xmlns:p14="http://schemas.microsoft.com/office/powerpoint/2010/main" val="291890820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7740" y="457227"/>
            <a:ext cx="9133977" cy="1300193"/>
          </a:xfrm>
        </p:spPr>
        <p:txBody>
          <a:bodyPr>
            <a:normAutofit fontScale="90000"/>
          </a:bodyPr>
          <a:lstStyle/>
          <a:p>
            <a:pPr algn="ctr"/>
            <a:r>
              <a:rPr lang="en-US" sz="3200" dirty="0">
                <a:solidFill>
                  <a:schemeClr val="tx1"/>
                </a:solidFill>
                <a:latin typeface="Arial Black" charset="0"/>
              </a:rPr>
              <a:t>    SHATTERING THE ODDS:</a:t>
            </a:r>
            <a:br>
              <a:rPr lang="en-US" sz="3200" dirty="0">
                <a:solidFill>
                  <a:schemeClr val="tx1"/>
                </a:solidFill>
                <a:latin typeface="Arial Black" charset="0"/>
              </a:rPr>
            </a:br>
            <a:r>
              <a:rPr lang="en-US" sz="3200" dirty="0">
                <a:solidFill>
                  <a:schemeClr val="tx1"/>
                </a:solidFill>
                <a:latin typeface="Arial Black" charset="0"/>
              </a:rPr>
              <a:t>	</a:t>
            </a:r>
            <a:r>
              <a:rPr lang="en-US" sz="3600" dirty="0" smtClean="0">
                <a:solidFill>
                  <a:schemeClr val="tx1"/>
                </a:solidFill>
                <a:latin typeface="Arial Black" charset="0"/>
              </a:rPr>
              <a:t>Can </a:t>
            </a:r>
            <a:r>
              <a:rPr lang="en-US" sz="3600" dirty="0">
                <a:solidFill>
                  <a:schemeClr val="tx1"/>
                </a:solidFill>
                <a:latin typeface="Arial Black" charset="0"/>
              </a:rPr>
              <a:t>a School Actually </a:t>
            </a:r>
            <a:r>
              <a:rPr lang="en-US" sz="3600" dirty="0" smtClean="0">
                <a:solidFill>
                  <a:schemeClr val="tx1"/>
                </a:solidFill>
                <a:latin typeface="Arial Black" charset="0"/>
              </a:rPr>
              <a:t>Create Hope?</a:t>
            </a:r>
            <a:br>
              <a:rPr lang="en-US" sz="3600" dirty="0" smtClean="0">
                <a:solidFill>
                  <a:schemeClr val="tx1"/>
                </a:solidFill>
                <a:latin typeface="Arial Black" charset="0"/>
              </a:rPr>
            </a:br>
            <a:r>
              <a:rPr lang="en-US" sz="3600" dirty="0" smtClean="0">
                <a:solidFill>
                  <a:schemeClr val="tx1"/>
                </a:solidFill>
                <a:latin typeface="Arial Black" charset="0"/>
              </a:rPr>
              <a:t>Does Hope float?</a:t>
            </a:r>
            <a:endParaRPr lang="en-US" sz="3600" dirty="0">
              <a:solidFill>
                <a:schemeClr val="tx1"/>
              </a:solidFill>
              <a:latin typeface="Arial Black" charset="0"/>
            </a:endParaRPr>
          </a:p>
        </p:txBody>
      </p:sp>
      <p:pic>
        <p:nvPicPr>
          <p:cNvPr id="4" name="Picture 5" descr="C:\Users\Kevin\Desktop\casey (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724422" y="1905002"/>
            <a:ext cx="2892425" cy="3533775"/>
          </a:xfrm>
        </p:spPr>
      </p:pic>
      <p:sp>
        <p:nvSpPr>
          <p:cNvPr id="5" name="Rectangle 4"/>
          <p:cNvSpPr/>
          <p:nvPr/>
        </p:nvSpPr>
        <p:spPr>
          <a:xfrm>
            <a:off x="1828800" y="5486433"/>
            <a:ext cx="8534400" cy="830263"/>
          </a:xfrm>
          <a:prstGeom prst="rect">
            <a:avLst/>
          </a:prstGeom>
        </p:spPr>
        <p:txBody>
          <a:bodyPr>
            <a:spAutoFit/>
          </a:bodyPr>
          <a:lstStyle/>
          <a:p>
            <a:pPr algn="ctr"/>
            <a:r>
              <a:rPr lang="en-US" sz="2400" dirty="0">
                <a:latin typeface="Arial Black" charset="0"/>
              </a:rPr>
              <a:t>Brother Thomas Casey’s Mission</a:t>
            </a:r>
            <a:br>
              <a:rPr lang="en-US" sz="2400" dirty="0">
                <a:latin typeface="Arial Black" charset="0"/>
              </a:rPr>
            </a:br>
            <a:r>
              <a:rPr lang="en-US" sz="2400" dirty="0">
                <a:latin typeface="Arial Black" charset="0"/>
              </a:rPr>
              <a:t>The De La Salle School, Freeport, NY</a:t>
            </a:r>
            <a:endParaRPr lang="en-US" sz="2400" dirty="0">
              <a:latin typeface="Constantia" charset="0"/>
            </a:endParaRPr>
          </a:p>
        </p:txBody>
      </p:sp>
    </p:spTree>
    <p:extLst>
      <p:ext uri="{BB962C8B-B14F-4D97-AF65-F5344CB8AC3E}">
        <p14:creationId xmlns:p14="http://schemas.microsoft.com/office/powerpoint/2010/main" val="36778504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par>
                          <p:cTn id="9" fill="hold" nodeType="afterGroup">
                            <p:stCondLst>
                              <p:cond delay="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2753" y="1481833"/>
            <a:ext cx="4687171" cy="1374359"/>
          </a:xfrm>
        </p:spPr>
        <p:txBody>
          <a:bodyPr>
            <a:normAutofit fontScale="90000"/>
          </a:bodyPr>
          <a:lstStyle/>
          <a:p>
            <a:pPr marL="82296" indent="0" algn="ctr"/>
            <a:r>
              <a:rPr lang="en-US" sz="6000" dirty="0" smtClean="0"/>
              <a:t>Positive Psychology</a:t>
            </a:r>
            <a:br>
              <a:rPr lang="en-US" sz="6000" dirty="0" smtClean="0"/>
            </a:br>
            <a:r>
              <a:rPr lang="en-US" dirty="0"/>
              <a:t>Dr. Martin Seligman</a:t>
            </a:r>
            <a:br>
              <a:rPr lang="en-US" dirty="0"/>
            </a:br>
            <a:r>
              <a:rPr lang="en-US" dirty="0"/>
              <a:t>University of Pennsylvania</a:t>
            </a:r>
            <a:br>
              <a:rPr lang="en-US" dirty="0"/>
            </a:br>
            <a:endParaRPr lang="en-US" dirty="0"/>
          </a:p>
        </p:txBody>
      </p:sp>
      <p:sp>
        <p:nvSpPr>
          <p:cNvPr id="3" name="Content Placeholder 2"/>
          <p:cNvSpPr>
            <a:spLocks noGrp="1"/>
          </p:cNvSpPr>
          <p:nvPr>
            <p:ph idx="1"/>
          </p:nvPr>
        </p:nvSpPr>
        <p:spPr>
          <a:xfrm>
            <a:off x="1914144" y="3359175"/>
            <a:ext cx="9997440" cy="4800600"/>
          </a:xfrm>
        </p:spPr>
        <p:txBody>
          <a:bodyPr>
            <a:normAutofit/>
          </a:bodyPr>
          <a:lstStyle/>
          <a:p>
            <a:pPr marL="82296" indent="0">
              <a:buNone/>
            </a:pPr>
            <a:endParaRPr lang="en-US" dirty="0" smtClean="0"/>
          </a:p>
          <a:p>
            <a:pPr marL="82296" indent="0">
              <a:buNone/>
            </a:pPr>
            <a:r>
              <a:rPr lang="en-US" dirty="0" smtClean="0"/>
              <a:t>Most of the field of psychology brings to mind attempts to treat the 15% or so of the population who experience great difficulty in life.  Positive psychology deals with  the attempt to harness the research so that the other 85% of the population can live more fulfilling and happy lives.</a:t>
            </a:r>
            <a:endParaRPr lang="en-US" dirty="0"/>
          </a:p>
        </p:txBody>
      </p:sp>
      <p:pic>
        <p:nvPicPr>
          <p:cNvPr id="4" name="Picture 3" descr="photo-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850705" y="291282"/>
            <a:ext cx="3839241" cy="2879431"/>
          </a:xfrm>
          <a:prstGeom prst="rect">
            <a:avLst/>
          </a:prstGeom>
        </p:spPr>
      </p:pic>
    </p:spTree>
    <p:extLst>
      <p:ext uri="{BB962C8B-B14F-4D97-AF65-F5344CB8AC3E}">
        <p14:creationId xmlns:p14="http://schemas.microsoft.com/office/powerpoint/2010/main" val="9711067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p:cNvSpPr>
            <a:spLocks noGrp="1" noChangeArrowheads="1"/>
          </p:cNvSpPr>
          <p:nvPr>
            <p:ph type="title"/>
          </p:nvPr>
        </p:nvSpPr>
        <p:spPr>
          <a:xfrm>
            <a:off x="1712612" y="949313"/>
            <a:ext cx="7541805" cy="1143000"/>
          </a:xfrm>
        </p:spPr>
        <p:txBody>
          <a:bodyPr>
            <a:normAutofit fontScale="90000"/>
          </a:bodyPr>
          <a:lstStyle/>
          <a:p>
            <a:pPr algn="ctr" eaLnBrk="1" hangingPunct="1"/>
            <a:r>
              <a:rPr lang="en-US" b="1" dirty="0" smtClean="0">
                <a:solidFill>
                  <a:schemeClr val="tx1"/>
                </a:solidFill>
                <a:latin typeface="Calibri" charset="0"/>
              </a:rPr>
              <a:t>  HOW DO WE CREATE HOPE?</a:t>
            </a:r>
            <a:br>
              <a:rPr lang="en-US" b="1" dirty="0" smtClean="0">
                <a:solidFill>
                  <a:schemeClr val="tx1"/>
                </a:solidFill>
                <a:latin typeface="Calibri" charset="0"/>
              </a:rPr>
            </a:br>
            <a:r>
              <a:rPr lang="en-US" b="1" dirty="0" smtClean="0">
                <a:solidFill>
                  <a:schemeClr val="tx1"/>
                </a:solidFill>
                <a:latin typeface="Calibri" charset="0"/>
              </a:rPr>
              <a:t>      </a:t>
            </a:r>
            <a:r>
              <a:rPr lang="en-US" sz="4900" b="1" dirty="0" smtClean="0">
                <a:solidFill>
                  <a:schemeClr val="tx1"/>
                </a:solidFill>
                <a:latin typeface="Calibri" charset="0"/>
              </a:rPr>
              <a:t>    HARNESSING THE POWER OF GOALS: Creating will</a:t>
            </a:r>
            <a:endParaRPr lang="en-US" sz="4900" dirty="0">
              <a:solidFill>
                <a:schemeClr val="tx1"/>
              </a:solidFill>
              <a:latin typeface="Calibri" charset="0"/>
            </a:endParaRPr>
          </a:p>
        </p:txBody>
      </p:sp>
      <p:sp>
        <p:nvSpPr>
          <p:cNvPr id="32772" name="Text Box 10"/>
          <p:cNvSpPr txBox="1">
            <a:spLocks noChangeArrowheads="1"/>
          </p:cNvSpPr>
          <p:nvPr/>
        </p:nvSpPr>
        <p:spPr bwMode="auto">
          <a:xfrm>
            <a:off x="2127193" y="2482632"/>
            <a:ext cx="8879763" cy="30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2800" b="1" dirty="0"/>
              <a:t>THE DE LA SALLE SCHOOL</a:t>
            </a:r>
            <a:r>
              <a:rPr lang="en-US" sz="2800" dirty="0"/>
              <a:t>.</a:t>
            </a:r>
          </a:p>
          <a:p>
            <a:pPr algn="ctr" eaLnBrk="1" hangingPunct="1"/>
            <a:endParaRPr lang="en-US" sz="2800" dirty="0" smtClean="0"/>
          </a:p>
          <a:p>
            <a:pPr algn="ctr" eaLnBrk="1" hangingPunct="1"/>
            <a:r>
              <a:rPr lang="en-US" sz="2800" dirty="0" smtClean="0"/>
              <a:t>Mastery </a:t>
            </a:r>
            <a:r>
              <a:rPr lang="en-US" sz="2800" dirty="0"/>
              <a:t>Experiences: </a:t>
            </a:r>
            <a:r>
              <a:rPr lang="en-US" sz="2800" dirty="0" smtClean="0"/>
              <a:t>Successful </a:t>
            </a:r>
            <a:r>
              <a:rPr lang="en-US" sz="2800" dirty="0"/>
              <a:t>Experiences</a:t>
            </a:r>
          </a:p>
          <a:p>
            <a:pPr algn="ctr" eaLnBrk="1" hangingPunct="1">
              <a:lnSpc>
                <a:spcPct val="200000"/>
              </a:lnSpc>
            </a:pPr>
            <a:r>
              <a:rPr lang="en-US" sz="2800" dirty="0"/>
              <a:t>Persuaders: </a:t>
            </a:r>
            <a:r>
              <a:rPr lang="en-US" sz="2800" dirty="0" smtClean="0">
                <a:solidFill>
                  <a:srgbClr val="FF0000"/>
                </a:solidFill>
              </a:rPr>
              <a:t>HOPE CREATORS</a:t>
            </a:r>
            <a:endParaRPr lang="en-US" sz="2800" dirty="0">
              <a:solidFill>
                <a:srgbClr val="FF0000"/>
              </a:solidFill>
            </a:endParaRPr>
          </a:p>
          <a:p>
            <a:pPr algn="ctr" eaLnBrk="1" hangingPunct="1">
              <a:lnSpc>
                <a:spcPct val="200000"/>
              </a:lnSpc>
            </a:pPr>
            <a:r>
              <a:rPr lang="en-US" sz="2800" dirty="0" smtClean="0"/>
              <a:t>Community: Vicarious Others/Celebration of your goals</a:t>
            </a:r>
            <a:endParaRPr lang="en-US" sz="2800" dirty="0"/>
          </a:p>
        </p:txBody>
      </p:sp>
      <p:pic>
        <p:nvPicPr>
          <p:cNvPr id="2" name="Picture 1" descr="strong-teams-help-each-other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0277" y="276225"/>
            <a:ext cx="2651723" cy="2527975"/>
          </a:xfrm>
          <a:prstGeom prst="rect">
            <a:avLst/>
          </a:prstGeom>
        </p:spPr>
      </p:pic>
      <p:pic>
        <p:nvPicPr>
          <p:cNvPr id="4" name="Picture 3" descr="IMG_694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0707719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p:cNvSpPr>
            <a:spLocks noGrp="1" noChangeArrowheads="1"/>
          </p:cNvSpPr>
          <p:nvPr>
            <p:ph type="title"/>
          </p:nvPr>
        </p:nvSpPr>
        <p:spPr>
          <a:xfrm>
            <a:off x="2127201" y="686992"/>
            <a:ext cx="4934799" cy="2549077"/>
          </a:xfrm>
        </p:spPr>
        <p:txBody>
          <a:bodyPr>
            <a:normAutofit fontScale="90000"/>
          </a:bodyPr>
          <a:lstStyle/>
          <a:p>
            <a:pPr algn="ctr"/>
            <a:r>
              <a:rPr lang="en-US" sz="6000" b="1" dirty="0" smtClean="0">
                <a:solidFill>
                  <a:schemeClr val="tx1"/>
                </a:solidFill>
              </a:rPr>
              <a:t>HOPE</a:t>
            </a:r>
            <a:r>
              <a:rPr lang="en-US" sz="6000" b="1" dirty="0">
                <a:solidFill>
                  <a:schemeClr val="tx1"/>
                </a:solidFill>
              </a:rPr>
              <a:t> </a:t>
            </a:r>
            <a:r>
              <a:rPr lang="en-US" sz="6000" b="1" dirty="0" smtClean="0">
                <a:solidFill>
                  <a:schemeClr val="tx1"/>
                </a:solidFill>
              </a:rPr>
              <a:t>CRUSHERS:</a:t>
            </a:r>
            <a:br>
              <a:rPr lang="en-US" sz="6000" b="1" dirty="0" smtClean="0">
                <a:solidFill>
                  <a:schemeClr val="tx1"/>
                </a:solidFill>
              </a:rPr>
            </a:br>
            <a:r>
              <a:rPr lang="en-US" sz="6000" b="1" dirty="0" smtClean="0">
                <a:solidFill>
                  <a:schemeClr val="tx1"/>
                </a:solidFill>
              </a:rPr>
              <a:t>Destroying the</a:t>
            </a:r>
            <a:br>
              <a:rPr lang="en-US" sz="6000" b="1" dirty="0" smtClean="0">
                <a:solidFill>
                  <a:schemeClr val="tx1"/>
                </a:solidFill>
              </a:rPr>
            </a:br>
            <a:r>
              <a:rPr lang="en-US" sz="6000" b="1" dirty="0" smtClean="0">
                <a:solidFill>
                  <a:schemeClr val="tx1"/>
                </a:solidFill>
              </a:rPr>
              <a:t>Will</a:t>
            </a:r>
            <a:r>
              <a:rPr lang="en-US" b="1" dirty="0" smtClean="0">
                <a:solidFill>
                  <a:schemeClr val="tx1"/>
                </a:solidFill>
              </a:rPr>
              <a:t/>
            </a:r>
            <a:br>
              <a:rPr lang="en-US" b="1" dirty="0" smtClean="0">
                <a:solidFill>
                  <a:schemeClr val="tx1"/>
                </a:solidFill>
              </a:rPr>
            </a:br>
            <a:endParaRPr lang="en-US" dirty="0">
              <a:solidFill>
                <a:schemeClr val="tx1"/>
              </a:solidFill>
              <a:latin typeface="Calibri" charset="0"/>
            </a:endParaRPr>
          </a:p>
        </p:txBody>
      </p:sp>
      <p:sp>
        <p:nvSpPr>
          <p:cNvPr id="32772" name="Text Box 10"/>
          <p:cNvSpPr txBox="1">
            <a:spLocks noChangeArrowheads="1"/>
          </p:cNvSpPr>
          <p:nvPr/>
        </p:nvSpPr>
        <p:spPr bwMode="auto">
          <a:xfrm>
            <a:off x="2026601" y="2896554"/>
            <a:ext cx="8879763" cy="3898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2800" dirty="0" smtClean="0"/>
              <a:t>.</a:t>
            </a:r>
            <a:endParaRPr lang="en-US" sz="2800" dirty="0"/>
          </a:p>
          <a:p>
            <a:pPr algn="ctr" eaLnBrk="1" hangingPunct="1">
              <a:lnSpc>
                <a:spcPct val="200000"/>
              </a:lnSpc>
            </a:pPr>
            <a:r>
              <a:rPr lang="en-US" sz="2800" dirty="0" smtClean="0"/>
              <a:t>FAILURE: Nothing destroys agency quite like failure</a:t>
            </a:r>
            <a:endParaRPr lang="en-US" sz="2800" dirty="0"/>
          </a:p>
          <a:p>
            <a:pPr algn="ctr" eaLnBrk="1" hangingPunct="1">
              <a:lnSpc>
                <a:spcPct val="200000"/>
              </a:lnSpc>
            </a:pPr>
            <a:r>
              <a:rPr lang="en-US" sz="2800" dirty="0" smtClean="0">
                <a:solidFill>
                  <a:srgbClr val="FF0000"/>
                </a:solidFill>
              </a:rPr>
              <a:t>HOPE CRUSHERS: </a:t>
            </a:r>
            <a:r>
              <a:rPr lang="en-US" sz="2800" dirty="0" smtClean="0"/>
              <a:t>“You’ll never do it!”</a:t>
            </a:r>
          </a:p>
          <a:p>
            <a:pPr algn="ctr" eaLnBrk="1" hangingPunct="1">
              <a:lnSpc>
                <a:spcPct val="200000"/>
              </a:lnSpc>
            </a:pPr>
            <a:r>
              <a:rPr lang="en-US" sz="2800" dirty="0" smtClean="0">
                <a:solidFill>
                  <a:srgbClr val="FF0000"/>
                </a:solidFill>
              </a:rPr>
              <a:t>VIVARIOUS OTHERS: </a:t>
            </a:r>
            <a:r>
              <a:rPr lang="en-US" sz="2800" dirty="0" smtClean="0"/>
              <a:t>Negative Friends</a:t>
            </a:r>
            <a:endParaRPr lang="en-US" sz="2800" dirty="0">
              <a:solidFill>
                <a:srgbClr val="FF0000"/>
              </a:solidFill>
            </a:endParaRPr>
          </a:p>
          <a:p>
            <a:pPr algn="ctr" eaLnBrk="1" hangingPunct="1">
              <a:lnSpc>
                <a:spcPct val="200000"/>
              </a:lnSpc>
            </a:pPr>
            <a:r>
              <a:rPr lang="en-US" sz="2800" dirty="0" smtClean="0"/>
              <a:t>Community: Negative Effect on your goals</a:t>
            </a:r>
            <a:endParaRPr lang="en-US" sz="2800" dirty="0"/>
          </a:p>
        </p:txBody>
      </p:sp>
      <p:pic>
        <p:nvPicPr>
          <p:cNvPr id="2" name="Picture 1" descr="HOPE CRUSH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5004" y="334264"/>
            <a:ext cx="3500021" cy="3409020"/>
          </a:xfrm>
          <a:prstGeom prst="rect">
            <a:avLst/>
          </a:prstGeom>
        </p:spPr>
      </p:pic>
    </p:spTree>
    <p:extLst>
      <p:ext uri="{BB962C8B-B14F-4D97-AF65-F5344CB8AC3E}">
        <p14:creationId xmlns:p14="http://schemas.microsoft.com/office/powerpoint/2010/main" val="307421586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9608" y="274670"/>
            <a:ext cx="3390392" cy="1842029"/>
          </a:xfrm>
        </p:spPr>
        <p:txBody>
          <a:bodyPr>
            <a:normAutofit fontScale="90000"/>
          </a:bodyPr>
          <a:lstStyle/>
          <a:p>
            <a:r>
              <a:rPr lang="en-US" dirty="0" smtClean="0"/>
              <a:t>Here is Edward Bear…</a:t>
            </a:r>
            <a:endParaRPr lang="en-US" dirty="0"/>
          </a:p>
        </p:txBody>
      </p:sp>
      <p:sp>
        <p:nvSpPr>
          <p:cNvPr id="5" name="TextBox 4"/>
          <p:cNvSpPr txBox="1"/>
          <p:nvPr/>
        </p:nvSpPr>
        <p:spPr>
          <a:xfrm>
            <a:off x="2959609" y="4126885"/>
            <a:ext cx="6888339" cy="1938992"/>
          </a:xfrm>
          <a:prstGeom prst="rect">
            <a:avLst/>
          </a:prstGeom>
          <a:noFill/>
        </p:spPr>
        <p:txBody>
          <a:bodyPr wrap="square" rtlCol="0">
            <a:spAutoFit/>
          </a:bodyPr>
          <a:lstStyle/>
          <a:p>
            <a:r>
              <a:rPr lang="en-US" sz="4000" dirty="0">
                <a:solidFill>
                  <a:srgbClr val="FF0000"/>
                </a:solidFill>
              </a:rPr>
              <a:t>Is the mission of a school to impart information or change the conversation in our heads…</a:t>
            </a:r>
            <a:endParaRPr lang="en-US" dirty="0"/>
          </a:p>
        </p:txBody>
      </p:sp>
      <p:pic>
        <p:nvPicPr>
          <p:cNvPr id="4" name="Picture 3"/>
          <p:cNvPicPr>
            <a:picLocks noChangeAspect="1"/>
          </p:cNvPicPr>
          <p:nvPr/>
        </p:nvPicPr>
        <p:blipFill>
          <a:blip r:embed="rId2" cstate="print"/>
          <a:stretch>
            <a:fillRect/>
          </a:stretch>
        </p:blipFill>
        <p:spPr>
          <a:xfrm>
            <a:off x="7115477" y="274638"/>
            <a:ext cx="2946400" cy="3810000"/>
          </a:xfrm>
          <a:prstGeom prst="rect">
            <a:avLst/>
          </a:prstGeom>
        </p:spPr>
      </p:pic>
      <p:pic>
        <p:nvPicPr>
          <p:cNvPr id="6" name="il_fi" descr="http://www.livinginsidehope.com/wp-content/uploads/2010/02/bigstockphoto_I_m_The_Best_324629.jpg"/>
          <p:cNvPicPr>
            <a:picLocks noChangeAspect="1" noChangeArrowheads="1"/>
          </p:cNvPicPr>
          <p:nvPr/>
        </p:nvPicPr>
        <p:blipFill>
          <a:blip r:embed="rId3" r:link="rId4" cstate="email">
            <a:extLst>
              <a:ext uri="{28A0092B-C50C-407E-A947-70E740481C1C}">
                <a14:useLocalDpi xmlns:a14="http://schemas.microsoft.com/office/drawing/2010/main" val="0"/>
              </a:ext>
            </a:extLst>
          </a:blip>
          <a:srcRect/>
          <a:stretch>
            <a:fillRect/>
          </a:stretch>
        </p:blipFill>
        <p:spPr bwMode="auto">
          <a:xfrm>
            <a:off x="2091065" y="274670"/>
            <a:ext cx="8708291" cy="5809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64516" y="307863"/>
            <a:ext cx="9057005" cy="1323439"/>
          </a:xfrm>
          <a:prstGeom prst="rect">
            <a:avLst/>
          </a:prstGeom>
        </p:spPr>
        <p:txBody>
          <a:bodyPr wrap="square">
            <a:spAutoFit/>
          </a:bodyPr>
          <a:lstStyle/>
          <a:p>
            <a:pPr algn="ctr"/>
            <a:r>
              <a:rPr lang="en-US" sz="4000" kern="10" dirty="0">
                <a:ln w="9525">
                  <a:solidFill>
                    <a:srgbClr val="000000"/>
                  </a:solidFill>
                  <a:round/>
                  <a:headEnd/>
                  <a:tailEnd/>
                </a:ln>
                <a:solidFill>
                  <a:srgbClr val="000000"/>
                </a:solidFill>
                <a:latin typeface="Impact"/>
                <a:ea typeface="Impact"/>
                <a:cs typeface="Impact"/>
              </a:rPr>
              <a:t>Our Mission: </a:t>
            </a:r>
            <a:r>
              <a:rPr lang="en-US" sz="4000" kern="10" dirty="0" smtClean="0">
                <a:ln w="9525">
                  <a:solidFill>
                    <a:srgbClr val="000000"/>
                  </a:solidFill>
                  <a:round/>
                  <a:headEnd/>
                  <a:tailEnd/>
                </a:ln>
                <a:solidFill>
                  <a:srgbClr val="000000"/>
                </a:solidFill>
                <a:latin typeface="Impact"/>
                <a:ea typeface="Impact"/>
                <a:cs typeface="Impact"/>
              </a:rPr>
              <a:t>CHANGING THE CONVERSATIONS IN THEIR HEADS</a:t>
            </a:r>
            <a:endParaRPr lang="en-US" sz="4000" kern="10" dirty="0">
              <a:ln w="9525">
                <a:solidFill>
                  <a:srgbClr val="000000"/>
                </a:solidFill>
                <a:round/>
                <a:headEnd/>
                <a:tailEnd/>
              </a:ln>
              <a:solidFill>
                <a:srgbClr val="000000"/>
              </a:solidFill>
              <a:latin typeface="Impact"/>
              <a:ea typeface="Impact"/>
              <a:cs typeface="Impact"/>
            </a:endParaRPr>
          </a:p>
        </p:txBody>
      </p:sp>
    </p:spTree>
    <p:extLst>
      <p:ext uri="{BB962C8B-B14F-4D97-AF65-F5344CB8AC3E}">
        <p14:creationId xmlns:p14="http://schemas.microsoft.com/office/powerpoint/2010/main" val="18532804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1219200" y="674121"/>
            <a:ext cx="10972800" cy="1143000"/>
          </a:xfrm>
        </p:spPr>
        <p:txBody>
          <a:bodyPr>
            <a:normAutofit fontScale="90000"/>
          </a:bodyPr>
          <a:lstStyle/>
          <a:p>
            <a:pPr algn="ctr"/>
            <a:r>
              <a:rPr lang="en-US" dirty="0" smtClean="0">
                <a:solidFill>
                  <a:schemeClr val="tx1"/>
                </a:solidFill>
                <a:latin typeface="Calibri" charset="0"/>
              </a:rPr>
              <a:t>When we face obstacles, our </a:t>
            </a:r>
            <a:r>
              <a:rPr lang="en-US" dirty="0">
                <a:solidFill>
                  <a:schemeClr val="tx1"/>
                </a:solidFill>
                <a:latin typeface="Calibri" charset="0"/>
              </a:rPr>
              <a:t>hope is </a:t>
            </a:r>
            <a:r>
              <a:rPr lang="en-US" dirty="0" smtClean="0">
                <a:solidFill>
                  <a:schemeClr val="tx1"/>
                </a:solidFill>
                <a:latin typeface="Calibri" charset="0"/>
              </a:rPr>
              <a:t>tested,</a:t>
            </a:r>
            <a:br>
              <a:rPr lang="en-US" dirty="0" smtClean="0">
                <a:solidFill>
                  <a:schemeClr val="tx1"/>
                </a:solidFill>
                <a:latin typeface="Calibri" charset="0"/>
              </a:rPr>
            </a:br>
            <a:r>
              <a:rPr lang="en-US" dirty="0" smtClean="0">
                <a:solidFill>
                  <a:schemeClr val="tx1"/>
                </a:solidFill>
                <a:latin typeface="Calibri" charset="0"/>
              </a:rPr>
              <a:t> our self-belief is truly tested!</a:t>
            </a:r>
            <a:endParaRPr lang="en-US" dirty="0">
              <a:solidFill>
                <a:schemeClr val="tx1"/>
              </a:solidFill>
              <a:latin typeface="Calibri" charset="0"/>
            </a:endParaRPr>
          </a:p>
        </p:txBody>
      </p:sp>
      <p:pic>
        <p:nvPicPr>
          <p:cNvPr id="51202" name="Picture 2" descr="https://encrypted-tbn2.google.com/images?q=tbn:ANd9GcSc4La6GVaj7XTd7nWQZ1mw-I6JgKNE6VMfzFNEuhrXktYdAhmgx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3579" y="2116587"/>
            <a:ext cx="9091608" cy="449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843591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905000" y="762000"/>
            <a:ext cx="8229600" cy="1143000"/>
          </a:xfrm>
        </p:spPr>
        <p:txBody>
          <a:bodyPr>
            <a:normAutofit fontScale="90000"/>
          </a:bodyPr>
          <a:lstStyle/>
          <a:p>
            <a:pPr algn="ctr"/>
            <a:r>
              <a:rPr lang="en-US" b="1" dirty="0" smtClean="0">
                <a:solidFill>
                  <a:schemeClr val="tx1"/>
                </a:solidFill>
              </a:rPr>
              <a:t>	</a:t>
            </a:r>
            <a:r>
              <a:rPr lang="en-US" sz="4000" b="1" dirty="0">
                <a:solidFill>
                  <a:schemeClr val="tx1"/>
                </a:solidFill>
              </a:rPr>
              <a:t>What happens when our hope is 	tested?</a:t>
            </a:r>
            <a:br>
              <a:rPr lang="en-US" sz="4000" b="1" dirty="0">
                <a:solidFill>
                  <a:schemeClr val="tx1"/>
                </a:solidFill>
              </a:rPr>
            </a:br>
            <a:r>
              <a:rPr lang="en-US" b="1" dirty="0" smtClean="0">
                <a:solidFill>
                  <a:schemeClr val="tx1"/>
                </a:solidFill>
              </a:rPr>
              <a:t>        </a:t>
            </a:r>
            <a:r>
              <a:rPr lang="en-US" b="1" dirty="0" smtClean="0">
                <a:solidFill>
                  <a:srgbClr val="FF0000"/>
                </a:solidFill>
              </a:rPr>
              <a:t>What is the cold presser test?</a:t>
            </a:r>
          </a:p>
        </p:txBody>
      </p:sp>
      <p:pic>
        <p:nvPicPr>
          <p:cNvPr id="20483" name="Picture 2" descr="http://painresearch.stanford.edu/images/IMG_2958.JPG"/>
          <p:cNvPicPr>
            <a:picLocks noChangeAspect="1" noChangeArrowheads="1"/>
          </p:cNvPicPr>
          <p:nvPr/>
        </p:nvPicPr>
        <p:blipFill>
          <a:blip r:embed="rId2" cstate="print"/>
          <a:srcRect/>
          <a:stretch>
            <a:fillRect/>
          </a:stretch>
        </p:blipFill>
        <p:spPr bwMode="auto">
          <a:xfrm>
            <a:off x="4030136" y="2624667"/>
            <a:ext cx="5038725" cy="3771900"/>
          </a:xfrm>
          <a:prstGeom prst="rect">
            <a:avLst/>
          </a:prstGeom>
          <a:noFill/>
          <a:ln w="9525">
            <a:noFill/>
            <a:miter lim="800000"/>
            <a:headEnd/>
            <a:tailEnd/>
          </a:ln>
        </p:spPr>
      </p:pic>
    </p:spTree>
    <p:extLst>
      <p:ext uri="{BB962C8B-B14F-4D97-AF65-F5344CB8AC3E}">
        <p14:creationId xmlns:p14="http://schemas.microsoft.com/office/powerpoint/2010/main" val="198084934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5" name="Title 1"/>
          <p:cNvSpPr>
            <a:spLocks noGrp="1"/>
          </p:cNvSpPr>
          <p:nvPr>
            <p:ph type="title"/>
          </p:nvPr>
        </p:nvSpPr>
        <p:spPr>
          <a:xfrm>
            <a:off x="1109908" y="2836086"/>
            <a:ext cx="10972800" cy="4876800"/>
          </a:xfrm>
        </p:spPr>
        <p:txBody>
          <a:bodyPr>
            <a:normAutofit fontScale="90000"/>
          </a:bodyPr>
          <a:lstStyle/>
          <a:p>
            <a:pPr algn="ctr"/>
            <a:r>
              <a:rPr lang="en-US" sz="2800" b="1" i="1" u="sng" dirty="0" smtClean="0">
                <a:solidFill>
                  <a:schemeClr val="tx1"/>
                </a:solidFill>
                <a:latin typeface="Arial" charset="0"/>
                <a:cs typeface="Arial" charset="0"/>
              </a:rPr>
              <a:t/>
            </a:r>
            <a:br>
              <a:rPr lang="en-US" sz="2800" b="1" i="1" u="sng" dirty="0" smtClean="0">
                <a:solidFill>
                  <a:schemeClr val="tx1"/>
                </a:solidFill>
                <a:latin typeface="Arial" charset="0"/>
                <a:cs typeface="Arial" charset="0"/>
              </a:rPr>
            </a:br>
            <a:r>
              <a:rPr lang="en-US" sz="4000" b="1" i="1" u="sng" dirty="0" smtClean="0">
                <a:solidFill>
                  <a:schemeClr val="tx1"/>
                </a:solidFill>
                <a:latin typeface="Arial" charset="0"/>
                <a:cs typeface="Arial" charset="0"/>
              </a:rPr>
              <a:t>GRIT </a:t>
            </a:r>
            <a:r>
              <a:rPr lang="en-US" sz="4000" b="1" i="1" u="sng" dirty="0">
                <a:solidFill>
                  <a:schemeClr val="tx1"/>
                </a:solidFill>
                <a:latin typeface="Arial" charset="0"/>
                <a:cs typeface="Arial" charset="0"/>
              </a:rPr>
              <a:t>IS WHAT HAPPENS WHEN </a:t>
            </a:r>
            <a:r>
              <a:rPr lang="en-US" sz="4000" b="1" i="1" u="sng" dirty="0" smtClean="0">
                <a:solidFill>
                  <a:schemeClr val="tx1"/>
                </a:solidFill>
                <a:latin typeface="Arial" charset="0"/>
                <a:cs typeface="Arial" charset="0"/>
              </a:rPr>
              <a:t/>
            </a:r>
            <a:br>
              <a:rPr lang="en-US" sz="4000" b="1" i="1" u="sng" dirty="0" smtClean="0">
                <a:solidFill>
                  <a:schemeClr val="tx1"/>
                </a:solidFill>
                <a:latin typeface="Arial" charset="0"/>
                <a:cs typeface="Arial" charset="0"/>
              </a:rPr>
            </a:br>
            <a:r>
              <a:rPr lang="en-US" sz="4000" b="1" i="1" u="sng" dirty="0" smtClean="0">
                <a:solidFill>
                  <a:schemeClr val="tx1"/>
                </a:solidFill>
                <a:latin typeface="Arial" charset="0"/>
                <a:cs typeface="Arial" charset="0"/>
              </a:rPr>
              <a:t>OUR  </a:t>
            </a:r>
            <a:r>
              <a:rPr lang="en-US" sz="4000" b="1" i="1" u="sng" dirty="0">
                <a:solidFill>
                  <a:schemeClr val="tx1"/>
                </a:solidFill>
                <a:latin typeface="Arial" charset="0"/>
                <a:cs typeface="Arial" charset="0"/>
              </a:rPr>
              <a:t>HOPE  IS TRULY TESTED</a:t>
            </a:r>
            <a:r>
              <a:rPr lang="en-US" sz="2800" b="1" dirty="0">
                <a:solidFill>
                  <a:schemeClr val="tx1"/>
                </a:solidFill>
                <a:latin typeface="Arial" charset="0"/>
                <a:cs typeface="Arial" charset="0"/>
              </a:rPr>
              <a:t/>
            </a:r>
            <a:br>
              <a:rPr lang="en-US" sz="2800" b="1" dirty="0">
                <a:solidFill>
                  <a:schemeClr val="tx1"/>
                </a:solidFill>
                <a:latin typeface="Arial" charset="0"/>
                <a:cs typeface="Arial" charset="0"/>
              </a:rPr>
            </a:br>
            <a:r>
              <a:rPr lang="en-US" sz="3600" b="1" i="1" dirty="0">
                <a:solidFill>
                  <a:schemeClr val="tx1"/>
                </a:solidFill>
                <a:latin typeface="Arial" charset="0"/>
                <a:cs typeface="Arial" charset="0"/>
              </a:rPr>
              <a:t>Grit means that you </a:t>
            </a:r>
            <a:r>
              <a:rPr lang="en-US" sz="3600" b="1" i="1" dirty="0" smtClean="0">
                <a:solidFill>
                  <a:schemeClr val="tx1"/>
                </a:solidFill>
                <a:latin typeface="Arial" charset="0"/>
                <a:cs typeface="Arial" charset="0"/>
              </a:rPr>
              <a:t>will </a:t>
            </a:r>
            <a:r>
              <a:rPr lang="en-US" sz="3600" b="1" i="1" dirty="0">
                <a:solidFill>
                  <a:schemeClr val="tx1"/>
                </a:solidFill>
                <a:latin typeface="Arial" charset="0"/>
                <a:cs typeface="Arial" charset="0"/>
              </a:rPr>
              <a:t>not quit, no matter </a:t>
            </a:r>
            <a:r>
              <a:rPr lang="en-US" sz="3600" b="1" i="1" dirty="0" smtClean="0">
                <a:solidFill>
                  <a:schemeClr val="tx1"/>
                </a:solidFill>
                <a:latin typeface="Arial" charset="0"/>
                <a:cs typeface="Arial" charset="0"/>
              </a:rPr>
              <a:t/>
            </a:r>
            <a:br>
              <a:rPr lang="en-US" sz="3600" b="1" i="1" dirty="0" smtClean="0">
                <a:solidFill>
                  <a:schemeClr val="tx1"/>
                </a:solidFill>
                <a:latin typeface="Arial" charset="0"/>
                <a:cs typeface="Arial" charset="0"/>
              </a:rPr>
            </a:br>
            <a:r>
              <a:rPr lang="en-US" sz="3600" b="1" i="1" dirty="0" smtClean="0">
                <a:solidFill>
                  <a:schemeClr val="tx1"/>
                </a:solidFill>
                <a:latin typeface="Arial" charset="0"/>
                <a:cs typeface="Arial" charset="0"/>
              </a:rPr>
              <a:t>what </a:t>
            </a:r>
            <a:r>
              <a:rPr lang="en-US" sz="3600" b="1" i="1" dirty="0">
                <a:solidFill>
                  <a:schemeClr val="tx1"/>
                </a:solidFill>
                <a:latin typeface="Arial" charset="0"/>
                <a:cs typeface="Arial" charset="0"/>
              </a:rPr>
              <a:t>the </a:t>
            </a:r>
            <a:r>
              <a:rPr lang="en-US" sz="3600" b="1" i="1" dirty="0" smtClean="0">
                <a:solidFill>
                  <a:schemeClr val="tx1"/>
                </a:solidFill>
                <a:latin typeface="Arial" charset="0"/>
                <a:cs typeface="Arial" charset="0"/>
              </a:rPr>
              <a:t>obstacle on the path to your goal</a:t>
            </a:r>
            <a:br>
              <a:rPr lang="en-US" sz="3600" b="1" i="1" dirty="0" smtClean="0">
                <a:solidFill>
                  <a:schemeClr val="tx1"/>
                </a:solidFill>
                <a:latin typeface="Arial" charset="0"/>
                <a:cs typeface="Arial" charset="0"/>
              </a:rPr>
            </a:br>
            <a:r>
              <a:rPr lang="en-US" sz="3600" b="1" i="1" dirty="0" smtClean="0">
                <a:solidFill>
                  <a:schemeClr val="tx1"/>
                </a:solidFill>
                <a:latin typeface="Arial" charset="0"/>
                <a:cs typeface="Arial" charset="0"/>
              </a:rPr>
              <a:t>.  (Grit </a:t>
            </a:r>
            <a:r>
              <a:rPr lang="en-US" sz="3600" b="1" i="1" dirty="0">
                <a:solidFill>
                  <a:schemeClr val="tx1"/>
                </a:solidFill>
                <a:latin typeface="Arial" charset="0"/>
                <a:cs typeface="Arial" charset="0"/>
              </a:rPr>
              <a:t>is hope </a:t>
            </a:r>
            <a:r>
              <a:rPr lang="en-US" sz="3600" b="1" i="1" dirty="0" smtClean="0">
                <a:solidFill>
                  <a:schemeClr val="tx1"/>
                </a:solidFill>
                <a:latin typeface="Arial" charset="0"/>
                <a:cs typeface="Arial" charset="0"/>
              </a:rPr>
              <a:t>in the face of adversity and consistency </a:t>
            </a:r>
            <a:r>
              <a:rPr lang="en-US" sz="3600" b="1" i="1" dirty="0">
                <a:solidFill>
                  <a:schemeClr val="tx1"/>
                </a:solidFill>
                <a:latin typeface="Arial" charset="0"/>
                <a:cs typeface="Arial" charset="0"/>
              </a:rPr>
              <a:t>of effort</a:t>
            </a:r>
            <a:r>
              <a:rPr lang="en-US" sz="3600" b="1" i="1" dirty="0" smtClean="0">
                <a:solidFill>
                  <a:schemeClr val="tx1"/>
                </a:solidFill>
                <a:latin typeface="Arial" charset="0"/>
                <a:cs typeface="Arial" charset="0"/>
              </a:rPr>
              <a:t>).</a:t>
            </a:r>
            <a:r>
              <a:rPr lang="en-US" sz="3600" b="1" i="1" dirty="0">
                <a:solidFill>
                  <a:schemeClr val="tx1"/>
                </a:solidFill>
                <a:latin typeface="Arial" charset="0"/>
                <a:cs typeface="Arial" charset="0"/>
              </a:rPr>
              <a:t/>
            </a:r>
            <a:br>
              <a:rPr lang="en-US" sz="3600" b="1" i="1" dirty="0">
                <a:solidFill>
                  <a:schemeClr val="tx1"/>
                </a:solidFill>
                <a:latin typeface="Arial" charset="0"/>
                <a:cs typeface="Arial" charset="0"/>
              </a:rPr>
            </a:br>
            <a:r>
              <a:rPr lang="en-US" sz="3600" b="1" i="1" dirty="0">
                <a:solidFill>
                  <a:schemeClr val="tx1"/>
                </a:solidFill>
                <a:latin typeface="Arial" charset="0"/>
                <a:cs typeface="Arial" charset="0"/>
              </a:rPr>
              <a:t/>
            </a:r>
            <a:br>
              <a:rPr lang="en-US" sz="3600" b="1" i="1" dirty="0">
                <a:solidFill>
                  <a:schemeClr val="tx1"/>
                </a:solidFill>
                <a:latin typeface="Arial" charset="0"/>
                <a:cs typeface="Arial" charset="0"/>
              </a:rPr>
            </a:br>
            <a:r>
              <a:rPr lang="en-US" sz="3600" b="1" dirty="0">
                <a:solidFill>
                  <a:schemeClr val="tx1"/>
                </a:solidFill>
                <a:latin typeface="Arial" charset="0"/>
                <a:cs typeface="Arial" charset="0"/>
              </a:rPr>
              <a:t/>
            </a:r>
            <a:br>
              <a:rPr lang="en-US" sz="3600" b="1" dirty="0">
                <a:solidFill>
                  <a:schemeClr val="tx1"/>
                </a:solidFill>
                <a:latin typeface="Arial" charset="0"/>
                <a:cs typeface="Arial" charset="0"/>
              </a:rPr>
            </a:br>
            <a:r>
              <a:rPr lang="en-US" sz="3600" b="1" dirty="0">
                <a:solidFill>
                  <a:schemeClr val="tx1"/>
                </a:solidFill>
                <a:latin typeface="Arial" charset="0"/>
                <a:cs typeface="Arial" charset="0"/>
              </a:rPr>
              <a:t/>
            </a:r>
            <a:br>
              <a:rPr lang="en-US" sz="3600" b="1" dirty="0">
                <a:solidFill>
                  <a:schemeClr val="tx1"/>
                </a:solidFill>
                <a:latin typeface="Arial" charset="0"/>
                <a:cs typeface="Arial" charset="0"/>
              </a:rPr>
            </a:br>
            <a:endParaRPr lang="en-US" sz="3600" b="1" dirty="0">
              <a:solidFill>
                <a:schemeClr val="tx1"/>
              </a:solidFill>
              <a:latin typeface="Arial" charset="0"/>
              <a:cs typeface="Arial" charset="0"/>
            </a:endParaRPr>
          </a:p>
        </p:txBody>
      </p:sp>
      <p:pic>
        <p:nvPicPr>
          <p:cNvPr id="52226" name="Picture 2" descr="http://blog.parents-choice.org/wp-content/uploads/2011/09/grit-fla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472" y="177035"/>
            <a:ext cx="4622800"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90441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ChangeArrowheads="1"/>
          </p:cNvSpPr>
          <p:nvPr/>
        </p:nvSpPr>
        <p:spPr bwMode="auto">
          <a:xfrm>
            <a:off x="1524002" y="43934"/>
            <a:ext cx="184666" cy="369332"/>
          </a:xfrm>
          <a:prstGeom prst="rect">
            <a:avLst/>
          </a:prstGeom>
          <a:noFill/>
          <a:ln w="9525">
            <a:noFill/>
            <a:miter lim="800000"/>
            <a:headEnd/>
            <a:tailEnd/>
          </a:ln>
        </p:spPr>
        <p:txBody>
          <a:bodyPr wrap="none" anchor="ctr">
            <a:spAutoFit/>
          </a:bodyPr>
          <a:lstStyle/>
          <a:p>
            <a:endParaRPr lang="en-US"/>
          </a:p>
        </p:txBody>
      </p:sp>
      <p:sp>
        <p:nvSpPr>
          <p:cNvPr id="40963" name="Rectangle 4"/>
          <p:cNvSpPr>
            <a:spLocks noChangeArrowheads="1"/>
          </p:cNvSpPr>
          <p:nvPr/>
        </p:nvSpPr>
        <p:spPr bwMode="auto">
          <a:xfrm>
            <a:off x="1524002" y="1748909"/>
            <a:ext cx="184666" cy="369332"/>
          </a:xfrm>
          <a:prstGeom prst="rect">
            <a:avLst/>
          </a:prstGeom>
          <a:noFill/>
          <a:ln w="9525">
            <a:noFill/>
            <a:miter lim="800000"/>
            <a:headEnd/>
            <a:tailEnd/>
          </a:ln>
        </p:spPr>
        <p:txBody>
          <a:bodyPr wrap="none" anchor="ctr">
            <a:spAutoFit/>
          </a:bodyPr>
          <a:lstStyle/>
          <a:p>
            <a:pPr eaLnBrk="0" hangingPunct="0"/>
            <a:endParaRPr lang="en-US"/>
          </a:p>
        </p:txBody>
      </p:sp>
      <p:sp>
        <p:nvSpPr>
          <p:cNvPr id="40964" name="Rectangle 5"/>
          <p:cNvSpPr>
            <a:spLocks noChangeArrowheads="1"/>
          </p:cNvSpPr>
          <p:nvPr/>
        </p:nvSpPr>
        <p:spPr bwMode="auto">
          <a:xfrm>
            <a:off x="1524003" y="6112107"/>
            <a:ext cx="209500" cy="615553"/>
          </a:xfrm>
          <a:prstGeom prst="rect">
            <a:avLst/>
          </a:prstGeom>
          <a:noFill/>
          <a:ln w="9525">
            <a:noFill/>
            <a:miter lim="800000"/>
            <a:headEnd/>
            <a:tailEnd/>
          </a:ln>
        </p:spPr>
        <p:txBody>
          <a:bodyPr wrap="none" anchor="ctr">
            <a:spAutoFit/>
          </a:bodyPr>
          <a:lstStyle/>
          <a:p>
            <a:pPr eaLnBrk="0" hangingPunct="0"/>
            <a:r>
              <a:rPr lang="en-US" sz="1600" b="1">
                <a:latin typeface="Comic Sans MS" pitchFamily="66" charset="0"/>
                <a:cs typeface="Times New Roman" pitchFamily="18" charset="0"/>
              </a:rPr>
              <a:t/>
            </a:r>
            <a:br>
              <a:rPr lang="en-US" sz="1600" b="1">
                <a:latin typeface="Comic Sans MS" pitchFamily="66" charset="0"/>
                <a:cs typeface="Times New Roman" pitchFamily="18" charset="0"/>
              </a:rPr>
            </a:br>
            <a:endParaRPr lang="en-US"/>
          </a:p>
        </p:txBody>
      </p:sp>
      <p:sp>
        <p:nvSpPr>
          <p:cNvPr id="40965" name="Rectangle 5"/>
          <p:cNvSpPr>
            <a:spLocks noChangeArrowheads="1"/>
          </p:cNvSpPr>
          <p:nvPr/>
        </p:nvSpPr>
        <p:spPr bwMode="auto">
          <a:xfrm>
            <a:off x="1570541" y="308633"/>
            <a:ext cx="10362843" cy="6801863"/>
          </a:xfrm>
          <a:prstGeom prst="rect">
            <a:avLst/>
          </a:prstGeom>
          <a:noFill/>
          <a:ln w="9525">
            <a:noFill/>
            <a:miter lim="800000"/>
            <a:headEnd/>
            <a:tailEnd/>
          </a:ln>
        </p:spPr>
        <p:txBody>
          <a:bodyPr wrap="square">
            <a:spAutoFit/>
          </a:bodyPr>
          <a:lstStyle/>
          <a:p>
            <a:pPr algn="ctr"/>
            <a:r>
              <a:rPr lang="en-US" sz="4400" b="1" i="1" dirty="0">
                <a:hlinkClick r:id="rId2"/>
              </a:rPr>
              <a:t>Dr. Angela Duckworth</a:t>
            </a:r>
            <a:endParaRPr lang="en-US" sz="4400" b="1" i="1" dirty="0"/>
          </a:p>
          <a:p>
            <a:pPr algn="ctr"/>
            <a:r>
              <a:rPr lang="en-US" sz="4000" b="1" i="1" dirty="0" smtClean="0"/>
              <a:t>What </a:t>
            </a:r>
            <a:r>
              <a:rPr lang="en-US" sz="4000" b="1" i="1" dirty="0"/>
              <a:t>is that makes us successful in life…</a:t>
            </a:r>
          </a:p>
          <a:p>
            <a:endParaRPr lang="en-US" sz="2800" b="1" i="1" dirty="0">
              <a:solidFill>
                <a:srgbClr val="FF0000"/>
              </a:solidFill>
            </a:endParaRPr>
          </a:p>
          <a:p>
            <a:r>
              <a:rPr lang="en-US" sz="6600" b="1" i="1" dirty="0" smtClean="0">
                <a:solidFill>
                  <a:srgbClr val="FF0000"/>
                </a:solidFill>
              </a:rPr>
              <a:t>		</a:t>
            </a:r>
            <a:r>
              <a:rPr lang="en-US" sz="8000" b="1" i="1" dirty="0" smtClean="0">
                <a:solidFill>
                  <a:srgbClr val="FF0000"/>
                </a:solidFill>
              </a:rPr>
              <a:t>Grit</a:t>
            </a:r>
          </a:p>
          <a:p>
            <a:pPr marL="571500" indent="-571500">
              <a:buFont typeface="Wingdings" charset="2"/>
              <a:buChar char="Ø"/>
            </a:pPr>
            <a:r>
              <a:rPr lang="en-US" sz="3600" b="1" i="1" dirty="0" smtClean="0"/>
              <a:t>Passion for the long term </a:t>
            </a:r>
          </a:p>
          <a:p>
            <a:r>
              <a:rPr lang="en-US" sz="3600" b="1" i="1" dirty="0" smtClean="0"/>
              <a:t>  goals (How bad do you </a:t>
            </a:r>
          </a:p>
          <a:p>
            <a:r>
              <a:rPr lang="en-US" sz="3600" b="1" i="1" dirty="0"/>
              <a:t>w</a:t>
            </a:r>
            <a:r>
              <a:rPr lang="en-US" sz="3600" b="1" i="1" dirty="0" smtClean="0"/>
              <a:t>ant it?)</a:t>
            </a:r>
          </a:p>
          <a:p>
            <a:pPr marL="571500" indent="-571500">
              <a:buFont typeface="Wingdings" charset="2"/>
              <a:buChar char="Ø"/>
            </a:pPr>
            <a:r>
              <a:rPr lang="en-US" sz="3600" b="1" i="1" dirty="0" smtClean="0"/>
              <a:t>Perseverance to attain </a:t>
            </a:r>
          </a:p>
          <a:p>
            <a:r>
              <a:rPr lang="en-US" sz="3600" b="1" i="1" dirty="0"/>
              <a:t>l</a:t>
            </a:r>
            <a:r>
              <a:rPr lang="en-US" sz="3600" b="1" i="1" dirty="0" smtClean="0"/>
              <a:t>ong term goals in the face</a:t>
            </a:r>
            <a:endParaRPr lang="en-US" sz="3600" b="1" i="1" dirty="0"/>
          </a:p>
          <a:p>
            <a:r>
              <a:rPr lang="en-US" sz="3600" b="1" i="1" dirty="0" smtClean="0"/>
              <a:t>stressors</a:t>
            </a:r>
            <a:r>
              <a:rPr lang="en-US" sz="4400" b="1" i="1" dirty="0" smtClean="0"/>
              <a:t>       </a:t>
            </a:r>
            <a:endParaRPr lang="en-US" sz="4400" b="1" dirty="0"/>
          </a:p>
          <a:p>
            <a:r>
              <a:rPr lang="en-US" sz="2000" b="1" dirty="0"/>
              <a:t> </a:t>
            </a:r>
          </a:p>
        </p:txBody>
      </p:sp>
      <p:pic>
        <p:nvPicPr>
          <p:cNvPr id="40966" name="Picture 2" descr="https://encrypted-tbn2.google.com/images?q=tbn:ANd9GcQlAB3e17KM-h4DlX70XDXATcvVJyeel8jNCVfLe9DzNcPiKVPMJw"/>
          <p:cNvPicPr>
            <a:picLocks noChangeAspect="1" noChangeArrowheads="1"/>
          </p:cNvPicPr>
          <p:nvPr/>
        </p:nvPicPr>
        <p:blipFill>
          <a:blip r:embed="rId3" cstate="print"/>
          <a:srcRect/>
          <a:stretch>
            <a:fillRect/>
          </a:stretch>
        </p:blipFill>
        <p:spPr bwMode="auto">
          <a:xfrm>
            <a:off x="8347303" y="1949129"/>
            <a:ext cx="3047671" cy="4597007"/>
          </a:xfrm>
          <a:prstGeom prst="rect">
            <a:avLst/>
          </a:prstGeom>
          <a:noFill/>
          <a:ln w="9525">
            <a:noFill/>
            <a:miter lim="800000"/>
            <a:headEnd/>
            <a:tailEnd/>
          </a:ln>
        </p:spPr>
      </p:pic>
    </p:spTree>
    <p:extLst>
      <p:ext uri="{BB962C8B-B14F-4D97-AF65-F5344CB8AC3E}">
        <p14:creationId xmlns:p14="http://schemas.microsoft.com/office/powerpoint/2010/main" val="18591832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ChangeArrowheads="1"/>
          </p:cNvSpPr>
          <p:nvPr/>
        </p:nvSpPr>
        <p:spPr bwMode="auto">
          <a:xfrm>
            <a:off x="1549402" y="43934"/>
            <a:ext cx="1846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52227" name="Rectangle 4"/>
          <p:cNvSpPr>
            <a:spLocks noChangeArrowheads="1"/>
          </p:cNvSpPr>
          <p:nvPr/>
        </p:nvSpPr>
        <p:spPr bwMode="auto">
          <a:xfrm>
            <a:off x="1524002" y="1748909"/>
            <a:ext cx="1846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52228" name="Rectangle 5"/>
          <p:cNvSpPr>
            <a:spLocks noChangeArrowheads="1"/>
          </p:cNvSpPr>
          <p:nvPr/>
        </p:nvSpPr>
        <p:spPr bwMode="auto">
          <a:xfrm>
            <a:off x="1524003" y="6112107"/>
            <a:ext cx="2095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sz="1600" b="1">
                <a:latin typeface="Comic Sans MS" charset="0"/>
                <a:cs typeface="Times New Roman" charset="0"/>
              </a:rPr>
              <a:t/>
            </a:r>
            <a:br>
              <a:rPr lang="en-US" sz="1600" b="1">
                <a:latin typeface="Comic Sans MS" charset="0"/>
                <a:cs typeface="Times New Roman" charset="0"/>
              </a:rPr>
            </a:br>
            <a:endParaRPr lang="en-US"/>
          </a:p>
        </p:txBody>
      </p:sp>
      <p:sp>
        <p:nvSpPr>
          <p:cNvPr id="52229" name="Rectangle 5"/>
          <p:cNvSpPr>
            <a:spLocks noChangeArrowheads="1"/>
          </p:cNvSpPr>
          <p:nvPr/>
        </p:nvSpPr>
        <p:spPr bwMode="auto">
          <a:xfrm>
            <a:off x="1828821" y="533406"/>
            <a:ext cx="9901383" cy="6986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endParaRPr lang="en-US" sz="3600" b="1" i="1" u="sng" dirty="0" smtClean="0"/>
          </a:p>
          <a:p>
            <a:pPr algn="ctr"/>
            <a:endParaRPr lang="en-US" sz="3600" b="1" i="1" u="sng" dirty="0"/>
          </a:p>
          <a:p>
            <a:pPr algn="ctr"/>
            <a:endParaRPr lang="en-US" sz="3600" b="1" i="1" u="sng" dirty="0" smtClean="0"/>
          </a:p>
          <a:p>
            <a:pPr algn="ctr"/>
            <a:r>
              <a:rPr lang="en-US" sz="3600" b="1" i="1" u="sng" dirty="0" smtClean="0"/>
              <a:t>What </a:t>
            </a:r>
            <a:r>
              <a:rPr lang="en-US" sz="3600" b="1" i="1" u="sng" dirty="0"/>
              <a:t>do:</a:t>
            </a:r>
            <a:endParaRPr lang="en-US" sz="3600" i="1" dirty="0"/>
          </a:p>
          <a:p>
            <a:r>
              <a:rPr lang="en-US" sz="2000" dirty="0"/>
              <a:t> </a:t>
            </a:r>
          </a:p>
          <a:p>
            <a:pPr algn="ctr">
              <a:buFont typeface="Wingdings" charset="0"/>
              <a:buChar char="§"/>
            </a:pPr>
            <a:r>
              <a:rPr lang="en-US" sz="4400" i="1" dirty="0"/>
              <a:t>  West Point </a:t>
            </a:r>
            <a:r>
              <a:rPr lang="en-US" sz="4400" i="1" dirty="0" smtClean="0"/>
              <a:t>Plebes</a:t>
            </a:r>
            <a:endParaRPr lang="en-US" sz="4400" i="1" dirty="0"/>
          </a:p>
          <a:p>
            <a:pPr algn="ctr">
              <a:buFont typeface="Wingdings" charset="0"/>
              <a:buChar char="§"/>
            </a:pPr>
            <a:r>
              <a:rPr lang="en-US" sz="4400" i="1" dirty="0"/>
              <a:t> Spelling </a:t>
            </a:r>
            <a:r>
              <a:rPr lang="en-US" sz="4400" i="1" dirty="0" smtClean="0"/>
              <a:t>Bee Champions</a:t>
            </a:r>
            <a:endParaRPr lang="en-US" sz="4400" i="1" dirty="0"/>
          </a:p>
          <a:p>
            <a:pPr algn="ctr">
              <a:buFont typeface="Wingdings" charset="0"/>
              <a:buChar char="§"/>
            </a:pPr>
            <a:r>
              <a:rPr lang="en-US" sz="4400" i="1" dirty="0" smtClean="0"/>
              <a:t>Recognized Geniuses</a:t>
            </a:r>
            <a:endParaRPr lang="en-US" sz="4400" i="1" dirty="0"/>
          </a:p>
          <a:p>
            <a:pPr algn="ctr"/>
            <a:endParaRPr lang="en-US" sz="4400" b="1" i="1" dirty="0" smtClean="0"/>
          </a:p>
          <a:p>
            <a:pPr algn="ctr"/>
            <a:r>
              <a:rPr lang="en-US" sz="4400" b="1" i="1" dirty="0" smtClean="0"/>
              <a:t>have </a:t>
            </a:r>
            <a:r>
              <a:rPr lang="en-US" sz="4400" b="1" i="1" dirty="0"/>
              <a:t>in common?</a:t>
            </a:r>
          </a:p>
          <a:p>
            <a:pPr algn="ctr"/>
            <a:endParaRPr lang="en-US" sz="4400" dirty="0"/>
          </a:p>
          <a:p>
            <a:r>
              <a:rPr lang="en-US" sz="2000" dirty="0"/>
              <a:t> </a:t>
            </a:r>
          </a:p>
        </p:txBody>
      </p:sp>
      <p:pic>
        <p:nvPicPr>
          <p:cNvPr id="2" name="Picture 1"/>
          <p:cNvPicPr>
            <a:picLocks noChangeAspect="1"/>
          </p:cNvPicPr>
          <p:nvPr/>
        </p:nvPicPr>
        <p:blipFill>
          <a:blip r:embed="rId2"/>
          <a:stretch>
            <a:fillRect/>
          </a:stretch>
        </p:blipFill>
        <p:spPr>
          <a:xfrm>
            <a:off x="9124557" y="164510"/>
            <a:ext cx="2897243" cy="2301195"/>
          </a:xfrm>
          <a:prstGeom prst="rect">
            <a:avLst/>
          </a:prstGeom>
        </p:spPr>
      </p:pic>
      <p:pic>
        <p:nvPicPr>
          <p:cNvPr id="3" name="Picture 2"/>
          <p:cNvPicPr>
            <a:picLocks noChangeAspect="1"/>
          </p:cNvPicPr>
          <p:nvPr/>
        </p:nvPicPr>
        <p:blipFill>
          <a:blip r:embed="rId3"/>
          <a:stretch>
            <a:fillRect/>
          </a:stretch>
        </p:blipFill>
        <p:spPr>
          <a:xfrm>
            <a:off x="1368123" y="164510"/>
            <a:ext cx="3460287" cy="2301091"/>
          </a:xfrm>
          <a:prstGeom prst="rect">
            <a:avLst/>
          </a:prstGeom>
        </p:spPr>
      </p:pic>
    </p:spTree>
    <p:extLst>
      <p:ext uri="{BB962C8B-B14F-4D97-AF65-F5344CB8AC3E}">
        <p14:creationId xmlns:p14="http://schemas.microsoft.com/office/powerpoint/2010/main" val="358187896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ChangeArrowheads="1"/>
          </p:cNvSpPr>
          <p:nvPr/>
        </p:nvSpPr>
        <p:spPr bwMode="auto">
          <a:xfrm>
            <a:off x="1524002" y="43934"/>
            <a:ext cx="1846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25603" name="Rectangle 4"/>
          <p:cNvSpPr>
            <a:spLocks noChangeArrowheads="1"/>
          </p:cNvSpPr>
          <p:nvPr/>
        </p:nvSpPr>
        <p:spPr bwMode="auto">
          <a:xfrm>
            <a:off x="1524002" y="1748909"/>
            <a:ext cx="1846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25604" name="Rectangle 5"/>
          <p:cNvSpPr>
            <a:spLocks noChangeArrowheads="1"/>
          </p:cNvSpPr>
          <p:nvPr/>
        </p:nvSpPr>
        <p:spPr bwMode="auto">
          <a:xfrm>
            <a:off x="1524003" y="6112107"/>
            <a:ext cx="2095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sz="1600" b="1">
                <a:latin typeface="Comic Sans MS" charset="0"/>
                <a:cs typeface="Times New Roman" charset="0"/>
              </a:rPr>
              <a:t/>
            </a:r>
            <a:br>
              <a:rPr lang="en-US" sz="1600" b="1">
                <a:latin typeface="Comic Sans MS" charset="0"/>
                <a:cs typeface="Times New Roman" charset="0"/>
              </a:rPr>
            </a:br>
            <a:endParaRPr lang="en-US"/>
          </a:p>
        </p:txBody>
      </p:sp>
      <p:sp>
        <p:nvSpPr>
          <p:cNvPr id="25605" name="Rectangle 5"/>
          <p:cNvSpPr>
            <a:spLocks noChangeArrowheads="1"/>
          </p:cNvSpPr>
          <p:nvPr/>
        </p:nvSpPr>
        <p:spPr bwMode="auto">
          <a:xfrm>
            <a:off x="3048000" y="0"/>
            <a:ext cx="5867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a:t/>
            </a:r>
            <a:br>
              <a:rPr lang="en-US" sz="3600"/>
            </a:br>
            <a:endParaRPr lang="en-US" sz="2000"/>
          </a:p>
        </p:txBody>
      </p:sp>
      <p:sp>
        <p:nvSpPr>
          <p:cNvPr id="7" name="Rectangle 6"/>
          <p:cNvSpPr>
            <a:spLocks noChangeArrowheads="1"/>
          </p:cNvSpPr>
          <p:nvPr/>
        </p:nvSpPr>
        <p:spPr bwMode="auto">
          <a:xfrm>
            <a:off x="2133600" y="609629"/>
            <a:ext cx="4944533"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4400" dirty="0" smtClean="0"/>
              <a:t>GRIT/SUCCESS </a:t>
            </a:r>
            <a:endParaRPr lang="en-US" sz="4400" dirty="0"/>
          </a:p>
          <a:p>
            <a:pPr algn="ctr"/>
            <a:r>
              <a:rPr lang="en-US" sz="4400" dirty="0"/>
              <a:t>  </a:t>
            </a:r>
            <a:r>
              <a:rPr lang="en-US" sz="4400" dirty="0" smtClean="0"/>
              <a:t>is how </a:t>
            </a:r>
            <a:r>
              <a:rPr lang="en-US" sz="4400" dirty="0"/>
              <a:t>bad you want it</a:t>
            </a:r>
            <a:r>
              <a:rPr lang="en-US" sz="4400" dirty="0" smtClean="0"/>
              <a:t>! </a:t>
            </a:r>
          </a:p>
          <a:p>
            <a:pPr algn="ctr"/>
            <a:r>
              <a:rPr lang="en-US" sz="4400" dirty="0" smtClean="0"/>
              <a:t>(</a:t>
            </a:r>
            <a:r>
              <a:rPr lang="en-US" sz="4400" dirty="0"/>
              <a:t>Your Goal!) </a:t>
            </a:r>
            <a:br>
              <a:rPr lang="en-US" sz="4400" dirty="0"/>
            </a:br>
            <a:endParaRPr lang="en-US" sz="4400" dirty="0"/>
          </a:p>
          <a:p>
            <a:pPr algn="ctr"/>
            <a:r>
              <a:rPr lang="en-US" sz="6000" dirty="0"/>
              <a:t/>
            </a:r>
            <a:br>
              <a:rPr lang="en-US" sz="6000" dirty="0"/>
            </a:br>
            <a:endParaRPr lang="en-US" sz="6000" dirty="0"/>
          </a:p>
        </p:txBody>
      </p:sp>
      <p:pic>
        <p:nvPicPr>
          <p:cNvPr id="25607" name="Picture 2" descr="http://media.brainz.org/uploads/2010/12/061221225103_abraham_lincoln_lg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27369" y="3630613"/>
            <a:ext cx="2253499"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2" descr="http://upload.wikimedia.org/wikipedia/commons/thumb/b/b3/Jordan_Lipofsky.jpg/200px-Jordan_Lipofsk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4864" y="3657633"/>
            <a:ext cx="2462936"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2" descr="http://a.abcnews.com/images/Business/gty_jeremy_lin_jt_120210_wg.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781801" y="685800"/>
            <a:ext cx="3792539"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2" descr="http://t2.gstatic.com/images?q=tbn:ANd9GcTznulpK-37B2_TO5dV-wg9__yo-C8t47xqYZEag4yCMQOlcjaZw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81281" y="3657600"/>
            <a:ext cx="242319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82713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95442" y="851307"/>
            <a:ext cx="6417141" cy="1200329"/>
          </a:xfrm>
          <a:prstGeom prst="rect">
            <a:avLst/>
          </a:prstGeom>
          <a:noFill/>
        </p:spPr>
        <p:txBody>
          <a:bodyPr wrap="none" rtlCol="0">
            <a:spAutoFit/>
          </a:bodyPr>
          <a:lstStyle/>
          <a:p>
            <a:r>
              <a:rPr lang="en-US" sz="3600" dirty="0" smtClean="0"/>
              <a:t>Duckworth is the poster child</a:t>
            </a:r>
          </a:p>
          <a:p>
            <a:pPr algn="ctr"/>
            <a:r>
              <a:rPr lang="en-US" sz="3600" dirty="0" smtClean="0"/>
              <a:t>of the Common Core Movement</a:t>
            </a:r>
            <a:endParaRPr lang="en-US" sz="3600" dirty="0"/>
          </a:p>
        </p:txBody>
      </p:sp>
      <p:pic>
        <p:nvPicPr>
          <p:cNvPr id="3" name="Picture 2" descr="DuncanArn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4669" y="2451630"/>
            <a:ext cx="3286787" cy="4117037"/>
          </a:xfrm>
          <a:prstGeom prst="rect">
            <a:avLst/>
          </a:prstGeom>
        </p:spPr>
      </p:pic>
      <p:pic>
        <p:nvPicPr>
          <p:cNvPr id="4" name="Picture 3" descr="angela-duckworth-portrai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7153" y="2451630"/>
            <a:ext cx="3124147" cy="4155115"/>
          </a:xfrm>
          <a:prstGeom prst="rect">
            <a:avLst/>
          </a:prstGeom>
        </p:spPr>
      </p:pic>
    </p:spTree>
    <p:extLst>
      <p:ext uri="{BB962C8B-B14F-4D97-AF65-F5344CB8AC3E}">
        <p14:creationId xmlns:p14="http://schemas.microsoft.com/office/powerpoint/2010/main" val="162265560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Power of Stories:  </a:t>
            </a:r>
            <a:r>
              <a:rPr lang="en-US" i="1" dirty="0" smtClean="0"/>
              <a:t>Made to Stick</a:t>
            </a:r>
            <a:r>
              <a:rPr lang="en-US" dirty="0" smtClean="0"/>
              <a:t/>
            </a:r>
            <a:br>
              <a:rPr lang="en-US" dirty="0" smtClean="0"/>
            </a:br>
            <a:r>
              <a:rPr lang="en-US" dirty="0"/>
              <a:t>	</a:t>
            </a:r>
            <a:r>
              <a:rPr lang="en-US" dirty="0" smtClean="0"/>
              <a:t>			Heath and Heath</a:t>
            </a:r>
            <a:endParaRPr lang="en-US" dirty="0"/>
          </a:p>
        </p:txBody>
      </p:sp>
      <p:pic>
        <p:nvPicPr>
          <p:cNvPr id="4" name="Picture 3" descr="170px-Madetostick-boo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8463" y="1697603"/>
            <a:ext cx="3201364" cy="4820877"/>
          </a:xfrm>
          <a:prstGeom prst="rect">
            <a:avLst/>
          </a:prstGeom>
        </p:spPr>
      </p:pic>
      <p:sp>
        <p:nvSpPr>
          <p:cNvPr id="5" name="Rectangle 4"/>
          <p:cNvSpPr/>
          <p:nvPr/>
        </p:nvSpPr>
        <p:spPr>
          <a:xfrm>
            <a:off x="2036799" y="2056258"/>
            <a:ext cx="5326999" cy="5078313"/>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Stories activate</a:t>
            </a:r>
          </a:p>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t>
            </a: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ultiple areas</a:t>
            </a:r>
          </a:p>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 our brain and</a:t>
            </a:r>
          </a:p>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a:t>
            </a: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reate greater</a:t>
            </a:r>
          </a:p>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retention</a:t>
            </a:r>
            <a:endPar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69471140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9608" y="469722"/>
            <a:ext cx="7498080" cy="1143000"/>
          </a:xfrm>
        </p:spPr>
        <p:txBody>
          <a:bodyPr>
            <a:normAutofit/>
          </a:bodyPr>
          <a:lstStyle/>
          <a:p>
            <a:r>
              <a:rPr lang="en-US" sz="3200" dirty="0">
                <a:solidFill>
                  <a:schemeClr val="tx1"/>
                </a:solidFill>
              </a:rPr>
              <a:t>Hope Feedback and </a:t>
            </a:r>
            <a:r>
              <a:rPr lang="en-US" sz="3200" dirty="0" err="1">
                <a:solidFill>
                  <a:schemeClr val="tx1"/>
                </a:solidFill>
              </a:rPr>
              <a:t>Feedforward</a:t>
            </a:r>
            <a:r>
              <a:rPr lang="en-US" sz="3200" dirty="0">
                <a:solidFill>
                  <a:schemeClr val="tx1"/>
                </a:solidFill>
              </a:rPr>
              <a:t> Model </a:t>
            </a:r>
            <a:endParaRPr lang="en-US" sz="3200" dirty="0"/>
          </a:p>
        </p:txBody>
      </p:sp>
      <p:pic>
        <p:nvPicPr>
          <p:cNvPr id="4" name="Picture 3"/>
          <p:cNvPicPr>
            <a:picLocks noChangeAspect="1"/>
          </p:cNvPicPr>
          <p:nvPr/>
        </p:nvPicPr>
        <p:blipFill>
          <a:blip r:embed="rId3" cstate="print"/>
          <a:stretch>
            <a:fillRect/>
          </a:stretch>
        </p:blipFill>
        <p:spPr>
          <a:xfrm>
            <a:off x="2959611" y="1522063"/>
            <a:ext cx="6852044" cy="5139033"/>
          </a:xfrm>
          <a:prstGeom prst="rect">
            <a:avLst/>
          </a:prstGeom>
        </p:spPr>
      </p:pic>
      <p:sp>
        <p:nvSpPr>
          <p:cNvPr id="5" name="Rounded Rectangle 4"/>
          <p:cNvSpPr/>
          <p:nvPr/>
        </p:nvSpPr>
        <p:spPr>
          <a:xfrm>
            <a:off x="7376160" y="1838960"/>
            <a:ext cx="1361440" cy="117856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t>Grit</a:t>
            </a:r>
          </a:p>
          <a:p>
            <a:pPr>
              <a:buFont typeface="Arial" pitchFamily="34" charset="0"/>
              <a:buChar char="•"/>
            </a:pPr>
            <a:r>
              <a:rPr lang="en-US" sz="1200" i="1" dirty="0"/>
              <a:t>Passion for the </a:t>
            </a:r>
          </a:p>
          <a:p>
            <a:r>
              <a:rPr lang="en-US" sz="1200" i="1" dirty="0"/>
              <a:t>Goal</a:t>
            </a:r>
          </a:p>
          <a:p>
            <a:pPr>
              <a:buFont typeface="Arial" pitchFamily="34" charset="0"/>
              <a:buChar char="•"/>
            </a:pPr>
            <a:r>
              <a:rPr lang="en-US" sz="1200" i="1" dirty="0"/>
              <a:t>Perseverance</a:t>
            </a:r>
          </a:p>
          <a:p>
            <a:r>
              <a:rPr lang="en-US" sz="1200" i="1" dirty="0"/>
              <a:t>for the Goal</a:t>
            </a:r>
          </a:p>
        </p:txBody>
      </p:sp>
    </p:spTree>
    <p:extLst>
      <p:ext uri="{BB962C8B-B14F-4D97-AF65-F5344CB8AC3E}">
        <p14:creationId xmlns:p14="http://schemas.microsoft.com/office/powerpoint/2010/main" val="25962090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2.77778E-7 -0.14954 L 2.77778E-7 0.18379 " pathEditMode="relative" rAng="0" ptsTypes="AA">
                                      <p:cBhvr>
                                        <p:cTn id="11" dur="2000" fill="hold"/>
                                        <p:tgtEl>
                                          <p:spTgt spid="5"/>
                                        </p:tgtEl>
                                        <p:attrNameLst>
                                          <p:attrName>ppt_x</p:attrName>
                                          <p:attrName>ppt_y</p:attrName>
                                        </p:attrNameLst>
                                      </p:cBhvr>
                                      <p:rCtr x="0" y="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8420" y="0"/>
            <a:ext cx="8858461" cy="8217634"/>
          </a:xfrm>
          <a:prstGeom prst="rect">
            <a:avLst/>
          </a:prstGeom>
        </p:spPr>
        <p:txBody>
          <a:bodyPr wrap="square">
            <a:spAutoFit/>
          </a:bodyPr>
          <a:lstStyle/>
          <a:p>
            <a:pPr algn="ctr"/>
            <a:r>
              <a:rPr lang="en-US" sz="4800" b="1" dirty="0">
                <a:solidFill>
                  <a:srgbClr val="383D3F"/>
                </a:solidFill>
                <a:latin typeface="Arial"/>
              </a:rPr>
              <a:t>What is deliberate practice? </a:t>
            </a:r>
            <a:endParaRPr lang="en-US" sz="4800" dirty="0"/>
          </a:p>
          <a:p>
            <a:pPr algn="ctr"/>
            <a:r>
              <a:rPr lang="en-US" sz="4800" dirty="0">
                <a:solidFill>
                  <a:srgbClr val="383D3F"/>
                </a:solidFill>
                <a:latin typeface="ArialMT"/>
              </a:rPr>
              <a:t>• Setting a specific stretch goal</a:t>
            </a:r>
            <a:br>
              <a:rPr lang="en-US" sz="4800" dirty="0">
                <a:solidFill>
                  <a:srgbClr val="383D3F"/>
                </a:solidFill>
                <a:latin typeface="ArialMT"/>
              </a:rPr>
            </a:br>
            <a:r>
              <a:rPr lang="en-US" sz="4800" dirty="0">
                <a:solidFill>
                  <a:srgbClr val="383D3F"/>
                </a:solidFill>
                <a:latin typeface="ArialMT"/>
              </a:rPr>
              <a:t>• Concentrating 100%</a:t>
            </a:r>
            <a:br>
              <a:rPr lang="en-US" sz="4800" dirty="0">
                <a:solidFill>
                  <a:srgbClr val="383D3F"/>
                </a:solidFill>
                <a:latin typeface="ArialMT"/>
              </a:rPr>
            </a:br>
            <a:r>
              <a:rPr lang="en-US" sz="4800" dirty="0">
                <a:solidFill>
                  <a:srgbClr val="383D3F"/>
                </a:solidFill>
                <a:latin typeface="ArialMT"/>
              </a:rPr>
              <a:t>• Get immediate </a:t>
            </a:r>
            <a:r>
              <a:rPr lang="en-US" sz="4800" dirty="0" smtClean="0">
                <a:solidFill>
                  <a:srgbClr val="383D3F"/>
                </a:solidFill>
                <a:latin typeface="ArialMT"/>
              </a:rPr>
              <a:t>and informative </a:t>
            </a:r>
            <a:r>
              <a:rPr lang="en-US" sz="4800" dirty="0">
                <a:solidFill>
                  <a:srgbClr val="383D3F"/>
                </a:solidFill>
                <a:latin typeface="ArialMT"/>
              </a:rPr>
              <a:t>feedback </a:t>
            </a:r>
            <a:endParaRPr lang="en-US" sz="4800" dirty="0" smtClean="0">
              <a:solidFill>
                <a:srgbClr val="383D3F"/>
              </a:solidFill>
              <a:latin typeface="ArialMT"/>
            </a:endParaRPr>
          </a:p>
          <a:p>
            <a:pPr algn="ctr"/>
            <a:r>
              <a:rPr lang="en-US" sz="4800" dirty="0" smtClean="0">
                <a:solidFill>
                  <a:srgbClr val="383D3F"/>
                </a:solidFill>
                <a:latin typeface="ArialMT"/>
              </a:rPr>
              <a:t>• </a:t>
            </a:r>
            <a:r>
              <a:rPr lang="en-US" sz="4800" dirty="0">
                <a:solidFill>
                  <a:srgbClr val="383D3F"/>
                </a:solidFill>
                <a:latin typeface="ArialMT"/>
              </a:rPr>
              <a:t>Practicing repetitively until </a:t>
            </a:r>
            <a:r>
              <a:rPr lang="en-US" sz="4800" dirty="0" smtClean="0">
                <a:solidFill>
                  <a:srgbClr val="383D3F"/>
                </a:solidFill>
                <a:latin typeface="ArialMT"/>
              </a:rPr>
              <a:t>fluency</a:t>
            </a:r>
          </a:p>
          <a:p>
            <a:pPr algn="ctr"/>
            <a:r>
              <a:rPr lang="en-US" sz="4800" b="1" dirty="0" smtClean="0">
                <a:solidFill>
                  <a:srgbClr val="383D3F"/>
                </a:solidFill>
                <a:latin typeface="Arial"/>
              </a:rPr>
              <a:t>Deliberate Practice is hard and not that much fun! </a:t>
            </a:r>
            <a:endParaRPr lang="en-US" sz="4800" dirty="0"/>
          </a:p>
          <a:p>
            <a:r>
              <a:rPr lang="en-US" sz="4800" dirty="0" smtClean="0">
                <a:solidFill>
                  <a:srgbClr val="383D3F"/>
                </a:solidFill>
                <a:latin typeface="ArialMT"/>
              </a:rPr>
              <a:t> </a:t>
            </a:r>
            <a:endParaRPr lang="en-US" sz="4800" dirty="0"/>
          </a:p>
          <a:p>
            <a:endParaRPr lang="en-US" sz="4800" dirty="0"/>
          </a:p>
        </p:txBody>
      </p:sp>
    </p:spTree>
    <p:extLst>
      <p:ext uri="{BB962C8B-B14F-4D97-AF65-F5344CB8AC3E}">
        <p14:creationId xmlns:p14="http://schemas.microsoft.com/office/powerpoint/2010/main" val="34194540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1383957" y="2916195"/>
            <a:ext cx="10363200" cy="3505200"/>
          </a:xfrm>
        </p:spPr>
        <p:txBody>
          <a:bodyPr/>
          <a:lstStyle/>
          <a:p>
            <a:pPr algn="ctr">
              <a:defRPr/>
            </a:pPr>
            <a:r>
              <a:rPr lang="en-US" dirty="0" smtClean="0"/>
              <a:t>Deliberate Practice:</a:t>
            </a:r>
            <a:br>
              <a:rPr lang="en-US" dirty="0" smtClean="0"/>
            </a:br>
            <a:r>
              <a:rPr lang="en-US" dirty="0" smtClean="0"/>
              <a:t/>
            </a:r>
            <a:br>
              <a:rPr lang="en-US" dirty="0" smtClean="0"/>
            </a:br>
            <a:r>
              <a:rPr lang="en-US" dirty="0" smtClean="0"/>
              <a:t>Practicing What You are Bad At!</a:t>
            </a:r>
            <a:endParaRPr lang="en-US" dirty="0"/>
          </a:p>
        </p:txBody>
      </p:sp>
      <p:pic>
        <p:nvPicPr>
          <p:cNvPr id="2" name="Picture 1"/>
          <p:cNvPicPr>
            <a:picLocks noChangeAspect="1"/>
          </p:cNvPicPr>
          <p:nvPr/>
        </p:nvPicPr>
        <p:blipFill>
          <a:blip r:embed="rId2" cstate="print"/>
          <a:stretch>
            <a:fillRect/>
          </a:stretch>
        </p:blipFill>
        <p:spPr>
          <a:xfrm>
            <a:off x="2717463" y="1273576"/>
            <a:ext cx="7977756" cy="2463132"/>
          </a:xfrm>
          <a:prstGeom prst="rect">
            <a:avLst/>
          </a:prstGeom>
        </p:spPr>
      </p:pic>
    </p:spTree>
    <p:extLst>
      <p:ext uri="{BB962C8B-B14F-4D97-AF65-F5344CB8AC3E}">
        <p14:creationId xmlns:p14="http://schemas.microsoft.com/office/powerpoint/2010/main" val="15779795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9276" y="1080095"/>
            <a:ext cx="9997440" cy="1143000"/>
          </a:xfrm>
        </p:spPr>
        <p:txBody>
          <a:bodyPr>
            <a:normAutofit fontScale="90000"/>
          </a:bodyPr>
          <a:lstStyle/>
          <a:p>
            <a:pPr algn="ctr"/>
            <a:r>
              <a:rPr lang="en-US" dirty="0" smtClean="0"/>
              <a:t>Much of Duckworth's Thinking is related to the work of Anders Erikson on World Class Experts 10,000 Hour Rule</a:t>
            </a:r>
            <a:br>
              <a:rPr lang="en-US" dirty="0" smtClean="0"/>
            </a:br>
            <a:r>
              <a:rPr lang="en-US" dirty="0" smtClean="0"/>
              <a:t>World Class Experts</a:t>
            </a:r>
            <a:endParaRPr lang="en-US" dirty="0"/>
          </a:p>
        </p:txBody>
      </p:sp>
      <p:sp>
        <p:nvSpPr>
          <p:cNvPr id="3" name="Content Placeholder 2"/>
          <p:cNvSpPr>
            <a:spLocks noGrp="1"/>
          </p:cNvSpPr>
          <p:nvPr>
            <p:ph idx="1"/>
          </p:nvPr>
        </p:nvSpPr>
        <p:spPr>
          <a:xfrm>
            <a:off x="1299964" y="2757573"/>
            <a:ext cx="10611621" cy="5287471"/>
          </a:xfrm>
        </p:spPr>
        <p:txBody>
          <a:bodyPr>
            <a:normAutofit/>
          </a:bodyPr>
          <a:lstStyle/>
          <a:p>
            <a:pPr marL="0" indent="0" algn="ctr">
              <a:buNone/>
            </a:pPr>
            <a:endParaRPr lang="en-US" dirty="0"/>
          </a:p>
          <a:p>
            <a:r>
              <a:rPr lang="en-US" sz="3000" dirty="0" smtClean="0"/>
              <a:t>Capacity is part of the process certainly, but 10,000 Hours of </a:t>
            </a:r>
            <a:r>
              <a:rPr lang="en-US" sz="3000" b="1" dirty="0"/>
              <a:t>Deliberate </a:t>
            </a:r>
            <a:r>
              <a:rPr lang="en-US" sz="3000" b="1" dirty="0" smtClean="0"/>
              <a:t>Practice</a:t>
            </a:r>
            <a:r>
              <a:rPr lang="en-US" sz="3000" dirty="0" smtClean="0"/>
              <a:t> are required for expertise and world recognition. (</a:t>
            </a:r>
            <a:r>
              <a:rPr lang="en-US" sz="3000" u="sng" dirty="0" smtClean="0"/>
              <a:t>Talent Code</a:t>
            </a:r>
            <a:r>
              <a:rPr lang="en-US" sz="3000" dirty="0" smtClean="0"/>
              <a:t>: Daniel Coyle)</a:t>
            </a:r>
            <a:endParaRPr lang="en-US" sz="3000" dirty="0"/>
          </a:p>
          <a:p>
            <a:r>
              <a:rPr lang="en-US" sz="3000" dirty="0" smtClean="0"/>
              <a:t>Why isn’t everyone an expert? The secret of </a:t>
            </a:r>
            <a:r>
              <a:rPr lang="en-US" sz="3000" b="1" dirty="0" smtClean="0"/>
              <a:t>ignition</a:t>
            </a:r>
            <a:r>
              <a:rPr lang="en-US" sz="3000" dirty="0" smtClean="0"/>
              <a:t> (Inspiration, Belief and Example)</a:t>
            </a:r>
          </a:p>
          <a:p>
            <a:r>
              <a:rPr lang="en-US" sz="3000" dirty="0" smtClean="0"/>
              <a:t>What is it?</a:t>
            </a:r>
            <a:endParaRPr lang="en-US" sz="3000" dirty="0"/>
          </a:p>
          <a:p>
            <a:pPr marL="82296" indent="0">
              <a:buNone/>
            </a:pPr>
            <a:r>
              <a:rPr lang="en-US" sz="3000" dirty="0" smtClean="0"/>
              <a:t>	</a:t>
            </a:r>
          </a:p>
          <a:p>
            <a:pPr marL="0" indent="0">
              <a:buNone/>
            </a:pPr>
            <a:endParaRPr lang="en-US" dirty="0" smtClean="0"/>
          </a:p>
          <a:p>
            <a:endParaRPr lang="en-US" dirty="0"/>
          </a:p>
        </p:txBody>
      </p:sp>
    </p:spTree>
    <p:extLst>
      <p:ext uri="{BB962C8B-B14F-4D97-AF65-F5344CB8AC3E}">
        <p14:creationId xmlns:p14="http://schemas.microsoft.com/office/powerpoint/2010/main" val="1649161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935" y="304800"/>
            <a:ext cx="9997440" cy="1143000"/>
          </a:xfrm>
        </p:spPr>
        <p:txBody>
          <a:bodyPr>
            <a:normAutofit fontScale="90000"/>
          </a:bodyPr>
          <a:lstStyle/>
          <a:p>
            <a:pPr algn="ctr"/>
            <a:r>
              <a:rPr lang="en-US" dirty="0" smtClean="0"/>
              <a:t>Geography of Thought:  William Nesbitt</a:t>
            </a:r>
            <a:br>
              <a:rPr lang="en-US" dirty="0" smtClean="0"/>
            </a:br>
            <a:r>
              <a:rPr lang="en-US" dirty="0" smtClean="0"/>
              <a:t>THE IDEA OF AMERICAN GRIT</a:t>
            </a:r>
            <a:endParaRPr lang="en-US" dirty="0"/>
          </a:p>
        </p:txBody>
      </p:sp>
      <p:pic>
        <p:nvPicPr>
          <p:cNvPr id="4" name="Content Placeholder 3" descr="fishies_sm.jpg"/>
          <p:cNvPicPr>
            <a:picLocks noGrp="1" noChangeAspect="1"/>
          </p:cNvPicPr>
          <p:nvPr>
            <p:ph idx="1"/>
          </p:nvPr>
        </p:nvPicPr>
        <p:blipFill>
          <a:blip r:embed="rId2">
            <a:extLst>
              <a:ext uri="{28A0092B-C50C-407E-A947-70E740481C1C}">
                <a14:useLocalDpi xmlns:a14="http://schemas.microsoft.com/office/drawing/2010/main" val="0"/>
              </a:ext>
            </a:extLst>
          </a:blip>
          <a:srcRect t="17946" b="17946"/>
          <a:stretch>
            <a:fillRect/>
          </a:stretch>
        </p:blipFill>
        <p:spPr>
          <a:xfrm>
            <a:off x="1681935" y="1749597"/>
            <a:ext cx="9997440" cy="4800600"/>
          </a:xfrm>
        </p:spPr>
      </p:pic>
    </p:spTree>
    <p:extLst>
      <p:ext uri="{BB962C8B-B14F-4D97-AF65-F5344CB8AC3E}">
        <p14:creationId xmlns:p14="http://schemas.microsoft.com/office/powerpoint/2010/main" val="314781201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
            </a:r>
            <a:r>
              <a:rPr lang="en-US" dirty="0" smtClean="0"/>
              <a:t>esbitt: Culture Casts a Long Shadow</a:t>
            </a:r>
            <a:endParaRPr lang="en-US" dirty="0"/>
          </a:p>
        </p:txBody>
      </p:sp>
      <p:sp>
        <p:nvSpPr>
          <p:cNvPr id="3" name="Content Placeholder 2"/>
          <p:cNvSpPr>
            <a:spLocks noGrp="1"/>
          </p:cNvSpPr>
          <p:nvPr>
            <p:ph idx="1"/>
          </p:nvPr>
        </p:nvSpPr>
        <p:spPr>
          <a:xfrm>
            <a:off x="1914145" y="1447800"/>
            <a:ext cx="4559347" cy="4800600"/>
          </a:xfrm>
        </p:spPr>
        <p:txBody>
          <a:bodyPr>
            <a:normAutofit fontScale="92500" lnSpcReduction="20000"/>
          </a:bodyPr>
          <a:lstStyle/>
          <a:p>
            <a:r>
              <a:rPr lang="en-US" dirty="0" smtClean="0"/>
              <a:t>For Americans in the</a:t>
            </a:r>
          </a:p>
          <a:p>
            <a:pPr marL="82296" indent="0">
              <a:buNone/>
            </a:pPr>
            <a:r>
              <a:rPr lang="en-US" dirty="0"/>
              <a:t>w</a:t>
            </a:r>
            <a:r>
              <a:rPr lang="en-US" dirty="0" smtClean="0"/>
              <a:t>ords of Albert Einstein…</a:t>
            </a:r>
          </a:p>
          <a:p>
            <a:pPr marL="82296" indent="0" algn="ctr">
              <a:buNone/>
            </a:pPr>
            <a:r>
              <a:rPr lang="en-US" sz="4800" dirty="0" smtClean="0">
                <a:latin typeface="Apple Chancery"/>
                <a:cs typeface="Apple Chancery"/>
              </a:rPr>
              <a:t>Love is a better teacher than duty</a:t>
            </a:r>
          </a:p>
          <a:p>
            <a:pPr marL="82296" indent="0" algn="ctr">
              <a:buNone/>
            </a:pPr>
            <a:endParaRPr lang="en-US" sz="4800" dirty="0" smtClean="0"/>
          </a:p>
          <a:p>
            <a:pPr marL="82296" indent="0" algn="ctr">
              <a:buNone/>
            </a:pPr>
            <a:r>
              <a:rPr lang="en-US" sz="4800" dirty="0" smtClean="0"/>
              <a:t>American genius is</a:t>
            </a:r>
          </a:p>
          <a:p>
            <a:pPr marL="82296" indent="0" algn="ctr">
              <a:buNone/>
            </a:pPr>
            <a:r>
              <a:rPr lang="en-US" sz="4800" dirty="0" smtClean="0"/>
              <a:t>Not driven by duty…</a:t>
            </a:r>
            <a:endParaRPr lang="en-US" sz="4800" dirty="0"/>
          </a:p>
          <a:p>
            <a:pPr marL="82296" indent="0" algn="ctr">
              <a:buNone/>
            </a:pPr>
            <a:endParaRPr lang="en-US" sz="4800" dirty="0">
              <a:latin typeface="Apple Chancery"/>
              <a:cs typeface="Apple Chancery"/>
            </a:endParaRPr>
          </a:p>
        </p:txBody>
      </p:sp>
      <p:pic>
        <p:nvPicPr>
          <p:cNvPr id="4" name="Picture 3" descr="albe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2833" y="1672872"/>
            <a:ext cx="4844359" cy="4844358"/>
          </a:xfrm>
          <a:prstGeom prst="rect">
            <a:avLst/>
          </a:prstGeom>
        </p:spPr>
      </p:pic>
      <p:pic>
        <p:nvPicPr>
          <p:cNvPr id="5" name="Picture 4" descr="job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2026" y="1417638"/>
            <a:ext cx="5290807" cy="5290806"/>
          </a:xfrm>
          <a:prstGeom prst="rect">
            <a:avLst/>
          </a:prstGeom>
        </p:spPr>
      </p:pic>
      <p:pic>
        <p:nvPicPr>
          <p:cNvPr id="6" name="Picture 5" descr="Bill-Gates_2012907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772" y="274642"/>
            <a:ext cx="9997440" cy="6256463"/>
          </a:xfrm>
          <a:prstGeom prst="rect">
            <a:avLst/>
          </a:prstGeom>
        </p:spPr>
      </p:pic>
    </p:spTree>
    <p:extLst>
      <p:ext uri="{BB962C8B-B14F-4D97-AF65-F5344CB8AC3E}">
        <p14:creationId xmlns:p14="http://schemas.microsoft.com/office/powerpoint/2010/main" val="4882802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Common Core Gets Wrong…</a:t>
            </a:r>
            <a:endParaRPr lang="en-US" dirty="0"/>
          </a:p>
        </p:txBody>
      </p:sp>
      <p:sp>
        <p:nvSpPr>
          <p:cNvPr id="3" name="Content Placeholder 2"/>
          <p:cNvSpPr>
            <a:spLocks noGrp="1"/>
          </p:cNvSpPr>
          <p:nvPr>
            <p:ph idx="1"/>
          </p:nvPr>
        </p:nvSpPr>
        <p:spPr/>
        <p:txBody>
          <a:bodyPr/>
          <a:lstStyle/>
          <a:p>
            <a:pPr marL="82296" indent="0" algn="ctr">
              <a:buNone/>
            </a:pPr>
            <a:r>
              <a:rPr lang="en-US" dirty="0" smtClean="0"/>
              <a:t>The key factor in the American genius is the passion that we generate in our students for the goal.  American will not climb the staircase of complexity because we are lagging behind the world.</a:t>
            </a:r>
          </a:p>
          <a:p>
            <a:pPr algn="ctr"/>
            <a:endParaRPr lang="en-US" dirty="0"/>
          </a:p>
          <a:p>
            <a:pPr marL="82296" indent="0" algn="ctr">
              <a:buNone/>
            </a:pPr>
            <a:r>
              <a:rPr lang="en-US" dirty="0" smtClean="0"/>
              <a:t>WE WILL DO A GREAT DISSERVICE TO OUR STUDENTS IF WE FAIL TO RECOGIZE THAT THE SOURCE OF OUR GREATNESS IS THE CREATIVITY THAT UNLOCKS THE AMERICAN PASSION.</a:t>
            </a:r>
            <a:endParaRPr lang="en-US" dirty="0"/>
          </a:p>
        </p:txBody>
      </p:sp>
    </p:spTree>
    <p:extLst>
      <p:ext uri="{BB962C8B-B14F-4D97-AF65-F5344CB8AC3E}">
        <p14:creationId xmlns:p14="http://schemas.microsoft.com/office/powerpoint/2010/main" val="58267213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1" name="Rectangle 5"/>
          <p:cNvSpPr>
            <a:spLocks noGrp="1" noChangeArrowheads="1"/>
          </p:cNvSpPr>
          <p:nvPr>
            <p:ph type="title"/>
          </p:nvPr>
        </p:nvSpPr>
        <p:spPr/>
        <p:txBody>
          <a:bodyPr>
            <a:normAutofit fontScale="90000"/>
          </a:bodyPr>
          <a:lstStyle/>
          <a:p>
            <a:pPr algn="ctr">
              <a:defRPr/>
            </a:pPr>
            <a:r>
              <a:rPr lang="en-US" dirty="0"/>
              <a:t>What Common Core,  Arne Duncan and </a:t>
            </a:r>
            <a:r>
              <a:rPr lang="en-US" dirty="0" smtClean="0"/>
              <a:t/>
            </a:r>
            <a:br>
              <a:rPr lang="en-US" dirty="0" smtClean="0"/>
            </a:br>
            <a:r>
              <a:rPr lang="en-US" dirty="0" smtClean="0"/>
              <a:t> </a:t>
            </a:r>
            <a:r>
              <a:rPr lang="en-US" dirty="0"/>
              <a:t>Get </a:t>
            </a:r>
            <a:r>
              <a:rPr lang="en-US" dirty="0" smtClean="0"/>
              <a:t>Wrong…</a:t>
            </a:r>
            <a:br>
              <a:rPr lang="en-US" dirty="0" smtClean="0"/>
            </a:br>
            <a:r>
              <a:rPr lang="en-US" dirty="0" smtClean="0"/>
              <a:t>IGNITION: LIGHTING THE SPARK</a:t>
            </a:r>
          </a:p>
        </p:txBody>
      </p:sp>
      <p:pic>
        <p:nvPicPr>
          <p:cNvPr id="24579" name="Picture 8" descr="jay and boys"/>
          <p:cNvPicPr>
            <a:picLocks noGrp="1" noChangeAspect="1" noChangeArrowheads="1"/>
          </p:cNvPicPr>
          <p:nvPr>
            <p:ph idx="1"/>
          </p:nvPr>
        </p:nvPicPr>
        <p:blipFill>
          <a:blip r:embed="rId2" cstate="print"/>
          <a:srcRect/>
          <a:stretch>
            <a:fillRect/>
          </a:stretch>
        </p:blipFill>
        <p:spPr>
          <a:xfrm>
            <a:off x="2336809" y="1912945"/>
            <a:ext cx="8053919" cy="3954463"/>
          </a:xfrm>
          <a:noFill/>
        </p:spPr>
      </p:pic>
      <p:sp>
        <p:nvSpPr>
          <p:cNvPr id="24580" name="Text Box 10"/>
          <p:cNvSpPr txBox="1">
            <a:spLocks noChangeArrowheads="1"/>
          </p:cNvSpPr>
          <p:nvPr/>
        </p:nvSpPr>
        <p:spPr bwMode="auto">
          <a:xfrm>
            <a:off x="3078666" y="5874929"/>
            <a:ext cx="6647974" cy="707886"/>
          </a:xfrm>
          <a:prstGeom prst="rect">
            <a:avLst/>
          </a:prstGeom>
          <a:noFill/>
          <a:ln w="9525">
            <a:noFill/>
            <a:miter lim="800000"/>
            <a:headEnd/>
            <a:tailEnd/>
          </a:ln>
        </p:spPr>
        <p:txBody>
          <a:bodyPr wrap="none">
            <a:spAutoFit/>
          </a:bodyPr>
          <a:lstStyle/>
          <a:p>
            <a:r>
              <a:rPr lang="en-US" sz="4000" dirty="0"/>
              <a:t>Educating the </a:t>
            </a:r>
            <a:r>
              <a:rPr lang="en-US" sz="4000" dirty="0" smtClean="0"/>
              <a:t>Imagination: flow.</a:t>
            </a:r>
            <a:endParaRPr lang="en-US" sz="4000" dirty="0"/>
          </a:p>
        </p:txBody>
      </p:sp>
    </p:spTree>
    <p:extLst>
      <p:ext uri="{BB962C8B-B14F-4D97-AF65-F5344CB8AC3E}">
        <p14:creationId xmlns:p14="http://schemas.microsoft.com/office/powerpoint/2010/main" val="94664687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9796" y="450686"/>
            <a:ext cx="9997440" cy="1143000"/>
          </a:xfrm>
        </p:spPr>
        <p:txBody>
          <a:bodyPr>
            <a:noAutofit/>
          </a:bodyPr>
          <a:lstStyle/>
          <a:p>
            <a:pPr algn="ctr"/>
            <a:r>
              <a:rPr lang="en-US" sz="7200" dirty="0" smtClean="0"/>
              <a:t>What is Flow?</a:t>
            </a:r>
            <a:endParaRPr lang="en-US" sz="7200" dirty="0"/>
          </a:p>
        </p:txBody>
      </p:sp>
      <p:pic>
        <p:nvPicPr>
          <p:cNvPr id="5" name="Picture 4" descr="IMG_057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1766" y="1927537"/>
            <a:ext cx="3594105" cy="4792140"/>
          </a:xfrm>
          <a:prstGeom prst="rect">
            <a:avLst/>
          </a:prstGeom>
        </p:spPr>
      </p:pic>
    </p:spTree>
    <p:extLst>
      <p:ext uri="{BB962C8B-B14F-4D97-AF65-F5344CB8AC3E}">
        <p14:creationId xmlns:p14="http://schemas.microsoft.com/office/powerpoint/2010/main" val="32020100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American Grit: Find Your Passion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For Americans, deliberate</a:t>
            </a:r>
          </a:p>
          <a:p>
            <a:pPr marL="82296" indent="0">
              <a:buNone/>
            </a:pPr>
            <a:r>
              <a:rPr lang="en-US" dirty="0"/>
              <a:t>p</a:t>
            </a:r>
            <a:r>
              <a:rPr lang="en-US" dirty="0" smtClean="0"/>
              <a:t>ractice is based on passion—</a:t>
            </a:r>
          </a:p>
          <a:p>
            <a:pPr marL="82296" indent="0">
              <a:buNone/>
            </a:pPr>
            <a:r>
              <a:rPr lang="en-US" dirty="0" smtClean="0"/>
              <a:t>American genius is born of love.</a:t>
            </a:r>
          </a:p>
          <a:p>
            <a:pPr marL="82296" indent="0">
              <a:buNone/>
            </a:pPr>
            <a:r>
              <a:rPr lang="en-US" dirty="0" smtClean="0"/>
              <a:t>American genius’s do not achieve</a:t>
            </a:r>
          </a:p>
          <a:p>
            <a:pPr marL="82296" indent="0">
              <a:buNone/>
            </a:pPr>
            <a:r>
              <a:rPr lang="en-US" dirty="0" smtClean="0"/>
              <a:t>out of duty—but work more in flow—</a:t>
            </a:r>
          </a:p>
          <a:p>
            <a:pPr marL="82296" indent="0">
              <a:buNone/>
            </a:pPr>
            <a:r>
              <a:rPr lang="en-US" dirty="0" smtClean="0">
                <a:hlinkClick r:id="rId2"/>
              </a:rPr>
              <a:t>—”mental </a:t>
            </a:r>
            <a:r>
              <a:rPr lang="en-US" dirty="0">
                <a:hlinkClick r:id="rId2"/>
              </a:rPr>
              <a:t>state of operation in which a person performing an activity is fully immersed in a feeling of energized focus, full involvement, and enjoyment in the process of the activity. In essence, flow is characterized by complete absorption in what one does</a:t>
            </a:r>
            <a:r>
              <a:rPr lang="en-US" dirty="0" smtClean="0">
                <a:hlinkClick r:id="rId2"/>
              </a:rPr>
              <a:t>.</a:t>
            </a:r>
            <a:r>
              <a:rPr lang="en-US" dirty="0" smtClean="0"/>
              <a:t>  </a:t>
            </a:r>
            <a:r>
              <a:rPr lang="en-US" dirty="0" err="1" smtClean="0"/>
              <a:t>Mihaly</a:t>
            </a:r>
            <a:r>
              <a:rPr lang="en-US" dirty="0" smtClean="0"/>
              <a:t> </a:t>
            </a:r>
            <a:r>
              <a:rPr lang="en-US" dirty="0" err="1"/>
              <a:t>Csikszentmihalyi</a:t>
            </a:r>
            <a:endParaRPr lang="en-US" dirty="0" smtClean="0"/>
          </a:p>
        </p:txBody>
      </p:sp>
      <p:pic>
        <p:nvPicPr>
          <p:cNvPr id="4" name="Picture 3" descr="mihaly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6007" y="495666"/>
            <a:ext cx="2495580" cy="3248934"/>
          </a:xfrm>
          <a:prstGeom prst="rect">
            <a:avLst/>
          </a:prstGeom>
        </p:spPr>
      </p:pic>
    </p:spTree>
    <p:extLst>
      <p:ext uri="{BB962C8B-B14F-4D97-AF65-F5344CB8AC3E}">
        <p14:creationId xmlns:p14="http://schemas.microsoft.com/office/powerpoint/2010/main" val="222146540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78284" y="682726"/>
            <a:ext cx="7843717" cy="1828090"/>
          </a:xfrm>
        </p:spPr>
        <p:txBody>
          <a:bodyPr>
            <a:noAutofit/>
          </a:bodyPr>
          <a:lstStyle/>
          <a:p>
            <a:r>
              <a:rPr lang="en-US" sz="5400" dirty="0">
                <a:solidFill>
                  <a:schemeClr val="tx1"/>
                </a:solidFill>
                <a:effectLst/>
              </a:rPr>
              <a:t>Pick an NFL Quarterback from the Combine Scores</a:t>
            </a:r>
            <a:r>
              <a:rPr lang="en-US" sz="4000" b="1" dirty="0">
                <a:solidFill>
                  <a:schemeClr val="tx1"/>
                </a:solidFill>
              </a:rPr>
              <a:t/>
            </a:r>
            <a:br>
              <a:rPr lang="en-US" sz="4000" b="1" dirty="0">
                <a:solidFill>
                  <a:schemeClr val="tx1"/>
                </a:solidFill>
              </a:rPr>
            </a:br>
            <a:endParaRPr lang="en-US" sz="3600" dirty="0">
              <a:solidFill>
                <a:schemeClr val="tx1"/>
              </a:solidFill>
              <a:effectLst/>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540260994"/>
              </p:ext>
            </p:extLst>
          </p:nvPr>
        </p:nvGraphicFramePr>
        <p:xfrm>
          <a:off x="2596677" y="2709334"/>
          <a:ext cx="7935859" cy="2476950"/>
        </p:xfrm>
        <a:graphic>
          <a:graphicData uri="http://schemas.openxmlformats.org/presentationml/2006/ole">
            <mc:AlternateContent xmlns:mc="http://schemas.openxmlformats.org/markup-compatibility/2006">
              <mc:Choice xmlns:v="urn:schemas-microsoft-com:vml" Requires="v">
                <p:oleObj spid="_x0000_s6204" name="Document" r:id="rId5" imgW="8381692" imgH="2616104" progId="Word.Document.12">
                  <p:embed/>
                </p:oleObj>
              </mc:Choice>
              <mc:Fallback>
                <p:oleObj name="Document" r:id="rId5" imgW="8381692" imgH="2616104" progId="Word.Document.12">
                  <p:embed/>
                  <p:pic>
                    <p:nvPicPr>
                      <p:cNvPr id="0"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6677" y="2709334"/>
                        <a:ext cx="7935859" cy="247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18" descr="http://sports.cbsimg.net/images/blogs/Peyton-Manning.Tom-Brady.400.jpg"/>
          <p:cNvPicPr>
            <a:picLocks noChangeAspect="1" noChangeArrowheads="1"/>
          </p:cNvPicPr>
          <p:nvPr/>
        </p:nvPicPr>
        <p:blipFill>
          <a:blip r:embed="rId7" cstate="print"/>
          <a:srcRect/>
          <a:stretch>
            <a:fillRect/>
          </a:stretch>
        </p:blipFill>
        <p:spPr bwMode="auto">
          <a:xfrm>
            <a:off x="2596694" y="1963280"/>
            <a:ext cx="7831607" cy="4894753"/>
          </a:xfrm>
          <a:prstGeom prst="rect">
            <a:avLst/>
          </a:prstGeom>
          <a:noFill/>
        </p:spPr>
      </p:pic>
    </p:spTree>
    <p:extLst>
      <p:ext uri="{BB962C8B-B14F-4D97-AF65-F5344CB8AC3E}">
        <p14:creationId xmlns:p14="http://schemas.microsoft.com/office/powerpoint/2010/main" val="1968422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Duckworth’s Key Question Remains</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Content Placeholder 2"/>
          <p:cNvSpPr>
            <a:spLocks noGrp="1"/>
          </p:cNvSpPr>
          <p:nvPr>
            <p:ph idx="1"/>
          </p:nvPr>
        </p:nvSpPr>
        <p:spPr>
          <a:xfrm>
            <a:off x="1914145" y="1417640"/>
            <a:ext cx="3846953" cy="4189581"/>
          </a:xfrm>
        </p:spPr>
        <p:txBody>
          <a:bodyPr>
            <a:normAutofit lnSpcReduction="10000"/>
          </a:bodyPr>
          <a:lstStyle/>
          <a:p>
            <a:pPr marL="82296" indent="0" algn="ctr">
              <a:buNone/>
            </a:pPr>
            <a:r>
              <a:rPr lang="en-US" dirty="0" smtClean="0"/>
              <a:t>Key Question Still Remains.</a:t>
            </a:r>
          </a:p>
          <a:p>
            <a:pPr marL="82296" indent="0" algn="ctr">
              <a:buNone/>
            </a:pPr>
            <a:r>
              <a:rPr lang="en-US" dirty="0" smtClean="0"/>
              <a:t>HOW DO WE GET KIDS TO BE MORE GRITTY?</a:t>
            </a:r>
          </a:p>
          <a:p>
            <a:pPr marL="82296" indent="0" algn="ctr">
              <a:buNone/>
            </a:pPr>
            <a:r>
              <a:rPr lang="en-US" dirty="0" smtClean="0"/>
              <a:t>GRIT IS SEXY</a:t>
            </a:r>
          </a:p>
          <a:p>
            <a:pPr marL="82296" indent="0" algn="ctr">
              <a:buNone/>
            </a:pPr>
            <a:r>
              <a:rPr lang="en-US" dirty="0" smtClean="0"/>
              <a:t>WHY AREN’T THEY MORE GRITTY?</a:t>
            </a:r>
            <a:endParaRPr lang="en-US" dirty="0"/>
          </a:p>
        </p:txBody>
      </p:sp>
      <p:pic>
        <p:nvPicPr>
          <p:cNvPr id="4" name="Picture 3" descr="new duckwort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4111" y="2149390"/>
            <a:ext cx="5232124" cy="3924093"/>
          </a:xfrm>
          <a:prstGeom prst="rect">
            <a:avLst/>
          </a:prstGeom>
        </p:spPr>
      </p:pic>
    </p:spTree>
    <p:extLst>
      <p:ext uri="{BB962C8B-B14F-4D97-AF65-F5344CB8AC3E}">
        <p14:creationId xmlns:p14="http://schemas.microsoft.com/office/powerpoint/2010/main" val="396944583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Rectangle 2"/>
          <p:cNvSpPr>
            <a:spLocks noChangeArrowheads="1"/>
          </p:cNvSpPr>
          <p:nvPr/>
        </p:nvSpPr>
        <p:spPr bwMode="auto">
          <a:xfrm>
            <a:off x="304800" y="2309274"/>
            <a:ext cx="118872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anchor="ctr"/>
          <a:lstStyle/>
          <a:p>
            <a:pPr algn="ctr" eaLnBrk="1" hangingPunct="1"/>
            <a:r>
              <a:rPr lang="en-US" sz="3500" dirty="0" smtClean="0">
                <a:solidFill>
                  <a:schemeClr val="tx1"/>
                </a:solidFill>
                <a:effectLst>
                  <a:outerShdw blurRad="38100" dist="38100" dir="2700000" algn="tl">
                    <a:srgbClr val="000000"/>
                  </a:outerShdw>
                </a:effectLst>
                <a:latin typeface="Optima" charset="0"/>
              </a:rPr>
              <a:t>THE DANGERS OF EARLY SUCCESS </a:t>
            </a:r>
          </a:p>
          <a:p>
            <a:pPr algn="ctr" eaLnBrk="1" hangingPunct="1"/>
            <a:r>
              <a:rPr lang="en-US" sz="4800" dirty="0" smtClean="0">
                <a:solidFill>
                  <a:schemeClr val="tx1"/>
                </a:solidFill>
                <a:effectLst>
                  <a:outerShdw blurRad="38100" dist="38100" dir="2700000" algn="tl">
                    <a:srgbClr val="000000"/>
                  </a:outerShdw>
                </a:effectLst>
                <a:latin typeface="Optima" charset="0"/>
              </a:rPr>
              <a:t>“You’re a Natural”</a:t>
            </a:r>
            <a:endParaRPr lang="en-US" sz="4800" b="1" dirty="0">
              <a:solidFill>
                <a:schemeClr val="tx2"/>
              </a:solidFill>
              <a:latin typeface="Optima" charset="0"/>
            </a:endParaRPr>
          </a:p>
        </p:txBody>
      </p:sp>
      <p:sp>
        <p:nvSpPr>
          <p:cNvPr id="24579" name="Rectangle 3"/>
          <p:cNvSpPr>
            <a:spLocks noChangeArrowheads="1"/>
          </p:cNvSpPr>
          <p:nvPr/>
        </p:nvSpPr>
        <p:spPr bwMode="auto">
          <a:xfrm>
            <a:off x="1708667" y="3713992"/>
            <a:ext cx="9994900"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tx2"/>
              </a:buClr>
              <a:buFont typeface="Times" charset="0"/>
              <a:buNone/>
            </a:pPr>
            <a:r>
              <a:rPr lang="en-US" sz="2800" dirty="0" smtClean="0">
                <a:latin typeface="Optima" charset="0"/>
              </a:rPr>
              <a:t>	There are tragic consequences to labeling a child a natural</a:t>
            </a:r>
          </a:p>
          <a:p>
            <a:pPr marL="342900" indent="-342900" algn="ctr" eaLnBrk="1" hangingPunct="1">
              <a:lnSpc>
                <a:spcPct val="90000"/>
              </a:lnSpc>
              <a:spcBef>
                <a:spcPct val="20000"/>
              </a:spcBef>
              <a:buClr>
                <a:schemeClr val="tx2"/>
              </a:buClr>
              <a:buFont typeface="Times" charset="0"/>
              <a:buNone/>
            </a:pPr>
            <a:r>
              <a:rPr lang="en-US" sz="2800" dirty="0" smtClean="0">
                <a:latin typeface="Optima" charset="0"/>
              </a:rPr>
              <a:t>in school or sports. </a:t>
            </a:r>
          </a:p>
          <a:p>
            <a:pPr marL="342900" indent="-342900" eaLnBrk="1" hangingPunct="1">
              <a:lnSpc>
                <a:spcPct val="90000"/>
              </a:lnSpc>
              <a:spcBef>
                <a:spcPct val="20000"/>
              </a:spcBef>
              <a:buClr>
                <a:schemeClr val="tx2"/>
              </a:buClr>
              <a:buFont typeface="Times" charset="0"/>
              <a:buNone/>
            </a:pPr>
            <a:endParaRPr lang="en-US" sz="2800" dirty="0" smtClean="0">
              <a:solidFill>
                <a:schemeClr val="tx1"/>
              </a:solidFill>
              <a:latin typeface="Optima" charset="0"/>
            </a:endParaRPr>
          </a:p>
          <a:p>
            <a:pPr marL="342900" indent="-342900" eaLnBrk="1" hangingPunct="1">
              <a:lnSpc>
                <a:spcPct val="90000"/>
              </a:lnSpc>
              <a:spcBef>
                <a:spcPct val="20000"/>
              </a:spcBef>
              <a:buClr>
                <a:schemeClr val="tx2"/>
              </a:buClr>
              <a:buFont typeface="Times" charset="0"/>
              <a:buNone/>
            </a:pPr>
            <a:r>
              <a:rPr lang="en-US" sz="2800" dirty="0" smtClean="0">
                <a:latin typeface="Optima" charset="0"/>
              </a:rPr>
              <a:t>		What are the consequences of this early sentence of greatness?  What beliefs does this praise result in and what are </a:t>
            </a:r>
            <a:r>
              <a:rPr lang="en-US" sz="2800" dirty="0" smtClean="0">
                <a:solidFill>
                  <a:schemeClr val="tx1"/>
                </a:solidFill>
                <a:latin typeface="Optima" charset="0"/>
              </a:rPr>
              <a:t>the consequences of these beliefs?</a:t>
            </a:r>
            <a:endParaRPr lang="en-US" sz="2400" dirty="0">
              <a:solidFill>
                <a:schemeClr val="tx1"/>
              </a:solidFill>
              <a:latin typeface="Optima" charset="0"/>
            </a:endParaRPr>
          </a:p>
          <a:p>
            <a:pPr marL="342900" indent="-342900" eaLnBrk="1" hangingPunct="1">
              <a:lnSpc>
                <a:spcPct val="90000"/>
              </a:lnSpc>
              <a:spcBef>
                <a:spcPct val="20000"/>
              </a:spcBef>
              <a:buClr>
                <a:schemeClr val="tx2"/>
              </a:buClr>
              <a:buFont typeface="Times" charset="0"/>
              <a:buChar char="•"/>
            </a:pPr>
            <a:endParaRPr lang="en-US" sz="2000" dirty="0">
              <a:solidFill>
                <a:schemeClr val="tx1"/>
              </a:solidFill>
              <a:latin typeface="Optima" charset="0"/>
            </a:endParaRPr>
          </a:p>
          <a:p>
            <a:pPr marL="342900" indent="-342900" eaLnBrk="1" hangingPunct="1">
              <a:lnSpc>
                <a:spcPct val="90000"/>
              </a:lnSpc>
              <a:spcBef>
                <a:spcPct val="20000"/>
              </a:spcBef>
              <a:buClr>
                <a:schemeClr val="tx2"/>
              </a:buClr>
              <a:buFont typeface="Times" charset="0"/>
              <a:buChar char="•"/>
            </a:pPr>
            <a:endParaRPr lang="en-US" sz="2000" dirty="0">
              <a:solidFill>
                <a:schemeClr val="tx1"/>
              </a:solidFill>
              <a:latin typeface="Optima" charset="0"/>
            </a:endParaRPr>
          </a:p>
        </p:txBody>
      </p:sp>
      <p:pic>
        <p:nvPicPr>
          <p:cNvPr id="29698" name="Picture 2" descr="http://thumbs.dreamstime.com/z/young-boy-playing-baseball-12406035.jpg">
            <a:hlinkClick r:id="rId3"/>
          </p:cNvPr>
          <p:cNvPicPr>
            <a:picLocks noChangeAspect="1" noChangeArrowheads="1"/>
          </p:cNvPicPr>
          <p:nvPr/>
        </p:nvPicPr>
        <p:blipFill>
          <a:blip r:embed="rId4" cstate="print"/>
          <a:srcRect/>
          <a:stretch>
            <a:fillRect/>
          </a:stretch>
        </p:blipFill>
        <p:spPr bwMode="auto">
          <a:xfrm>
            <a:off x="5388964" y="370936"/>
            <a:ext cx="1722967" cy="1938338"/>
          </a:xfrm>
          <a:prstGeom prst="rect">
            <a:avLst/>
          </a:prstGeom>
          <a:noFill/>
        </p:spPr>
      </p:pic>
      <p:sp>
        <p:nvSpPr>
          <p:cNvPr id="2" name="AutoShape 2" descr="data:image/jpeg;base64,/9j/4AAQSkZJRgABAQAAAQABAAD/2wCEAAkGBxQTEhUUExQWFhQXGBwXGRgXGRccGhgYHhcXHx0dHBccHiggGBslHBQdITEhJSkrLi4uGB8zODgsNygtLisBCgoKDg0OGxAQGzEmICYsNC8vLC8vNDQsLCwsLCwsLCwsLDQsNDAsLCwsLCwsLCwsLCwsLCwsLCwsLCwsLCwsLP/AABEIALEBHAMBIgACEQEDEQH/xAAbAAABBQEBAAAAAAAAAAAAAAADAAEEBQYCB//EAEQQAAIBAgQCBwMJBwIFBQAAAAECEQADBBIhMQVBBhMiUWFxkTKBoQcUI0JScrHB0TNikqKy4fAVghYkQ1PxNFRjwuL/xAAaAQACAwEBAAAAAAAAAAAAAAAAAwECBAUG/8QAMhEAAgIBAwIEAwcEAwAAAAAAAAECEQMEEiExQRMiUYEFMmEUQnGRoeHwI7HB0TNS8f/aAAwDAQACEQMRAD8A0MUookUor0FnnzjLSy0SKUUWQDy0+WiRSiiwB5aWWiZaUUWRQPLT5a7iniiwBxSy0SKWWiwBxSii5aWWpsAWWllouWllosAUUstEy0stFgDy0stEy0stFgCy0stFy02WiwB5abLRctKKLAFlpZaJFKKLJBxTRRYpstFgCilFFy02WiwB5abLRctLLRYAstNlouWllosAWWlko+Sq3C8XW4GNu3ddVYoWVdMymDGtUnkjBXJ0MhjlP5VZbZafLRQlP1dVsigOWny0bq66FuiyKI+WllqT1dN1dFhRHy0+Wj5KYrRYUBy0stGWDtT5KLCgOWllo+SnyVNhQDLSy0bLSAB2o3BQDLSijm3TZKLCgMUoouSlkosKBRTRRslLJRYUBilFGyU2SiwoFlpoo2SlkosKA5aUUXJT5KmwoDlpiKPkqLjrwQEkwKrKdKyYxt0dmllqEl+chXUGTRFuGDHfVVlTLvGyRlpZKHZub/5pUbHcctW2CCXuMYCLEz4yYUac6nxEV8Nk3JTSO8etQ7NnryRdcRsbVsmP9z6M/kIHnULoxwWwUuMbNs/TXAJUGAHIA1G2lRHKpfKWeJx+YncRxahCqlWuP2VUMJJOn515xevYnBMbDogYEkiA0Se8VcdL7psY6ybFtZXKFRVHbbeMo33FC4txm47hri2kcjVWNoEankwJHkaTqIRnUZPnqdDSp442u5vDxheSt8K4/wBYPK2Pe39q8ofpTiuTR5W0/MUA9IsUf+pc9wQflXOeXUv7y/nsafB0q+6/57nrT8ZYCSEA7zMetU2O6eInssrn9xZH8RMV5picbeuRnLN95pj3bUMHvBOsUJ5fvTZDjhXywXuavH/KFim/ZlbY8FVj6kQPStF0b+UK3chMUBbbbrB7B+8P+n8R5V5qLg7j3bc64ZlOx8KbHLKPcTPDCXb8j3h8aD7MEHYgyD76h42+SgA9f88q8l4L0iu4ZhlIZJ9hj2T5fYPlXo6cVW5aVspUMoYDcgnlPOmvPa5ErT0yZw3ForQ1xQ20MQDJ86u7l5QskjyryXj+FxN15W3kQAktcuACJ8Rp5UbgHSUdUqXs5dZGYCVidPE+dLeplFVFFnplJ22b/F8TKeJJqOvEnAJ11286rHuqyhgQZ5ii4VCVMagH00pcNROb54LvDCKJIxjQPU+O9c/PmVYGmu9CvsFY+B0ig5yY+FJyZsl0my0cUa6E6zxJ9yTV/YvBlk6VkL16HEaVMsYxtp07qdj1Lhx1F5NOpdDQWsYhnWI766XFIdmqhsN2WL7a8vT1oGLxCpbZjIy7qRBGncYjU86d9qklboX9lT6GiTEyYoa4wSJI1rK3+kotMUvAW3jMIYOGQjkV7iDStcdt3bashZWBJbPAGWPq+ExQ9X6clvsb5vg2qMp2INMzAaSJ7prIYXiBnsnM0aQw7jzp+G8TNxbV1SDlWGKpGpA0JHtvMnwmqy+IRjw1+P0JhoHJN3+5bXekKLeW2yMEZ+rW7plNyYyxMjXvq4fQ140nEw7XUFlW+nzrdOjTM7RM8pnQDavQrfTAJdRXQkkDs6aE7nMSBp+dXhqnTbCekVxUe6LzFYtUHee6lZxiMCe4SaquIcRt3bui5HjtISuYa6GAY1FU3HuInD4d2A1kCfE/2FLWrluvsD0aXHc14xSsDl5VjuOY83HyLOUH1rjo3evOEJBAuA5jmBCx7MDkCDO9RcRdtrJzFn1MKJ01MmNANOdUnneVUhsdP4MuS76OXO0FPMEgTt/kbUXjHF7WHTKxm5m9kEZomJgnQeJqrs4KycNbv2yRnjOWulgxBE6QCsGOcQYpdKrUdXfYKLYeLggSzFBBj62wq2PN/TddiJaf+qlJ9ThuJu4UW2HbYrkQmQACe3cUSvdC+tDxHELdq1YvdXlHWNKAGS+RxHfJ8al3+jLMvX4doZcr2xopZtZGh0GU+VUPE+lr2AxFhS4aFzzNtjMmI1Mk+OtLxajfKpM05dIodPzFwHpLiixcrb6s3CACY7TRpI1ML3A6mtZf4hdwmDCWLC3rrl7nWB2ZVlmdhkCgyAYGusVgODYtzYNxrLSb4uF1tAqAASSARtBnu2rUYNy4ZLWcs+ZrEJmGaDMqfZXtakHQmp8SSuvxIeCLpy/D2KbivX8QtjFL1Nrq2z63CCQq65QR3rtM1xa4yqgZ7KyQD2rZb6oG+fbSffVA+PxS2zhSrC5IQKEObyCganxiaqcdwbEIwF4MrEZgHmSvI77aUZZeI7fUnGnBUlwekj5NcT/3bXq3h4Vw3ya4iSOttbfvfpW84Rx8XSilcpI3ggT3GedF4HhHz3czw0nsEPJGweWYxPhpXP3au2lTr6DmsCVswj/JjiZ0u2T/ABDkfCozfJnjREGy2+zsD8VrY8R6ZpaukTNsP1TFVJKkoCHDTDiTGUA+fKqHgnTIK7y9woylQzCPpeTZTsO+aXinrcnRfoWyQwwXJRN0Bx4j6EHfa5b/AFqKehmPEf8ALPsdih/Othxfj74ew6Li1u3GMgo0lPDODoCNd/Ki9GelWIa2jPrbUhWZssG3rLlic0r5Rpz5Mnl1ML+VpfjyVjig66owS9F8ULiK2FvCSBPVsQJIkkgEAV6jxDox1MTZJXabecgeceyPE6VQcb6e3fnT/NXR7NoKCAs55GrZu6THuqufpjxC3le7fuLYYmH7JDAbx2fGm4ZzyrzqhWVeHzHlBelttMqWw5TMRmLFyAgB+0YJmNPGgcJtWss2rGcQZuPoJG+hmfcBVTxXjuJvi3c+blUQg9ZkdgRz1ICkEVZ4HF2rtsoQCCSdM3MydRqB31d5pYlx+fU0YoQky04a6E3JYW1QKSwKhZJI1DDTQCp2HxVlVKri7cNvLWZpcK6LNewWJu4a2oW42ZEzaN1YAhTGxKn1qjwfRE3MzPcS0ZLdWhFwBdDuYPOp3SfmbFZIpydIvr2BQrna+FX7RC5fWYp14X2QVvLECDkmffn1qsv5bnDwtx2trBiE1lWkAHNqWHgAO+pd7pPbtDDdQn0YXq2W2CzqDA7RnU6d43NUW6tyJ8NXTRC4zgntuhzZg0iQCAPDUnXWrzB2kS4DfS2bMhIUuLinYMTmAcMeQGkioeC46jvdS7bsdkZLRZWJzt7OZ5KiO7So3DeBXFZ/nh60M5IVojNtOm47pq8b7FNsU/MuC06b4vD2rBWwri6GXUM2kEEwcxE155xPpYzG4kZ2uwBmJLCIghsxg6bait6Oh167ZvWrXVW7VxldHcFnWIlV10Ux8TvVafkru2Ldx1u2r10r2Q1ogrvORs5hjO5FZcvxHSxybJT56d+v9i0cbrhcGQ4b0axWLxKB4JuqWzXCZCqcvMe1IgVsOOcJwNqwz2y4vLFuSXAZhqRDaTE7VB6I4tsO1vM7HM9xcjk/RE5TGuxO58/Oi9N+kN9s2FNrrGAD9lCzCJzMIWVBgCe6dabvt9R6xrZZO6F2Ue2wDlbqK1xTCsxYEAQYNyANMo07RkVe8NwwsC6HDlUtlw6W0CKTqSFJJnXfQ15jwvFBsO9wQlyw8K4aLgLAajlA13q+4R0nzK7Yu9aFtAQcpPWuTIlxbBJXtTtBIFOljS8zRlhO+LoymBxiF1L5skyQogkTuD8a2WAxFi4xKmGRMxaFLMoHahphdBO06b1h8TjkhrVm2bduPbJLELETqAefPaaqLGKNpitq4WVgVb2lBHcR3HatVpUy+lyxxze+NlwuNIu585zTOZmkkzzJ3q14rxR8Vct2hbLZoGVYk3BuRJgad9ZC7xKdraj3CR8KsOEXbjLcuW79u0yaw5h20mF01GkR40iVMhyTL9b2Iw6m3cdkVTkFvMSF13nXfw0rrieOVbWQZszEGFBAYc8xG/kfCqjE9Nr1wk3URiQJ5bCPEjaoNriFxrqkAht8kASDqQonUnyq2GKckpfoVyS44NhgujN7DWRiYzWTqEdsrhX0kJrzIPKqLiPBcVbvW1um5cV4IydY8KTHsEAqRMbR41or/SsrYdGwHVZgy9u46ypB9lSp7Q092giqG30gY2k6gEXB2rjBmBZpkAmdh3DSl5W8aaS7/oDd1sVv0/ueu8PwS4SyEzEhebbzWb6ZWVOKwt1Sobdgw0YKQNdRyJ+FUP8Ax9fdWtvhFuOBJdbjBh+8MugjwqFjfn2OS3dbJlsoZY3FVjP2tNDp3bVgw6WayqXqdTPqYSxPho9MxOMwdxrGEe4LK3lLALA5RlzciSTy+rVX0Q4HfwuLdjeV8NDKpLKWOojYAqdNeXnvXlj2sXfuW7iWbjZICHVhIMznI7++tXwheJXb83bR3l1W5btdZpMZtdYGpGuhrpbHCNLoZJTm10dAunfGjb4nd+aqGuBUzFFzkGNSNDkOoB3qixHT6+WOdbbnabltHYDuzFaHZa5av4q7btw1zrLYhgTbzN2iNe1oImsqyLPtH+H+9UcF3EeJL1PTsfxfH2bubrAxBVQcoAfWPY5iRHhWgwfyh3mKYe3ZX54ZV2fRNJnKASfKTWO4lx5r+RzlUrrCggTIMc51FVT8YZcSMRbUI85jBJEnffbfanxkkzLOFpBOkPSLFG4bd6OyzaMokH3f541Fs4wsAbinKDqFMTI8iB6VadJr3W4lLt2CWRWkABdQOXujWahYtx9TUTB08DR8raRKe5JshYLFANmyC4qnWQQp8GhhVz0p4sj2sKgw3Up1bMxUA9YzFTPLQcpJiRUXh4leqVBMk6c9Ofp8avbQXGWbGHa4lrqLbKmcGHLMDEkwpEUnJFtxa6fsXjLhozfDMZYRStxrpBGotwJ00nQ7H8a9V6HdFkuYey923nQ/S20uBZCsZXrG0z6QYgDUTPLB8G6NK73AbmYI2SVGjQNY8N62nRvp8zXHsPZJCuVV1U5QoJCqxHsQBoYPjXJ+K+O8daf3rrX0NuB38z/Cz0C5jUtwjZRygTEeke4Vg+lnB8MzN1CKtw6s1uU56yq6Ekc4Hvq8x/Si1aOcqCmhfMB7wpGpPnVT0pw5Rmv20YYY9rrGHsye12Pa0PMx6Vy/h+inBPLkdfTu/Y0uUYySS5/Qo140mHw7YV8W1i25k5VuMY0kLkMqrd+xg95rOYDiNi2zSz9WgJVkX2mnTRogGZMkUDpBi7d++SEClEVIYzMTuT58tKqvmRJFtNOsKqFJABzEACe7xr1+ntYEl3XucnNXitmhDWRnLYxCjoXVVBGV42KbAnYwTvziuOBcUwi9ZbxQcK69l7W4aOYGhEgVT9KuEDD4u5ZVGVUIIUksQCB9YjtazrFVqYPrC2RWYIpcgnZRvv8AhS4pRVEtuTuy0XG3L9xLIcIm5LMAFCzGvM6nxr0/odh8RiLa3sRAtAHIo1NyNM0HZdJ3M+Fed9Eej2Hvpdu336tUGUCQuZiCd94Gm3fWs4T8oNx1t2LlpFAi3nQ5YgR7EEchtWL4j9peLbp1y+rvovoNwbN3nfBtcVx0WxA100AOungNtJ9KnYPFm9bDFmXyOn8S5l9da8zvF7eOshIzy1xXftSsHMGXwEj316Df4iiE5cqnnDoAO7sPDAc+yTtXk9ZoZadxi3bas60MscibgiFx/o6t+0wUI7HtBiyTIPcEEnxNSOiPDxg7bO4Uuwl3zqxAGy6bAeZrkcet/OVtrcUgiSyxk00hm1OfQmNtFB8aLp/xlMltVZc5aNBrlA1ls2onlHvohDLJLFfD5BeZ1IoulOAw64nFm3atMosJiAAqghsz5hqpAJ8tomqXifTQPYQ2sHZtMpgsmWWSZysothSJA8uVXXG7TXMLbNo3M9xHDAMNVUgmU+sCSRNYdMI2S6uxSZWBGnf/AGr2ehqenhfVKvyZxtR5M0o/U54likuOzouRWEhBAA01Gg11oOBwCOgYsJzarOsTHrz8qt+jfDrjrnkIjBrR0H1laRrsNNeeulG6EYC4cYLaMqHPkzZcw1kTDGDWtve7FbkmR/mdsSAojbbcedB6NqxsY20oHbCQWYADKzTE7sRpI18qhYm2QrZiSQ5B7TGYnx08qvOj+DuNhQbeQBbhaGBnWAe3MZY3G9LbS6jJT44KHCYNVcdcpVWUkZgwBPLYT6Va9C7K/O2dj+zU9Xm7yCB5QJq/6UcQuYgWQ6WG2S2U6wZZA5awOzWWw7G31sKRcR+0wPsjUEHTKQdffWrDKGPKpSXCES3Tg0azj9lr5DNdKWrYlGzEqrzHs+I+zWRspdFx1aBABhoQ6nQge+rriPGGS1ZBQbghgwMmN8sCDrNRMWOtZbpjrAAR9Nh9RzzKXzTrtGlNy5tPmwyt09zr6qzZqISwZYbP+qvjo6/A9A6O21sYplUqB80thoEyxZp2JhtqrunFhlwn0YMkAMVEExprGsxI91ZzC9LnW7cfql7ahIEjKoGw0O51mj47idy/h2S8HzhptrbY5dhE5T2m33rLLJGK46mKMZuXm6FraxaoMJbMhiuYR7MSJ9/960vEMBeujJZKqRrmzlGUzoRAMiJ9a836UcV+nsNbVgLSDsurITOp0YA7c63fAulFoXDcv4gW0KAC11d4wx3JuG0J8hpTJ5FtaO7k1EPDlBs814vi1smELOZMtBVZMg9+YR5Vn7lsqYI8dZ2PvrVdLMUl686q4ayrsbaB2yamZC6EHWlgb6BACV005H0mk447upx5yroF4VhWCuty0wEjtlWBUwdA3Ke7wqFi8L9IQoJA7hroNTFejmyxUqe0szEqRPfEnWlhE6kkoioSCJK6gHfLO0+FZftaapoHiyxdyi/yMU+HNzCo0Sbcr5rMjXw299QheQ9XlWCDDDQSY+Nbf5omQLlAUSNPHXWd6r/+GrEgy+WcxBYb+BjT3zTPtkBKruZXDX8l4MNN9xtMjlXF3EdgAeRrT/8AC6fVY5p0Yjl3QNDQ8dwHsuOrli8q6/VEjSOQ8qjx4PoxiaszeF4letBhbfKCddvzrTji4tqFU5/Bdp7zVPb4I0Nn9pmKLAOhWTJkAZSNvfV3wXgzN2NIQAudNAT8aya3NDHDczpaOLlJosOAX7TvmxREgyJkqoj6qjd55nlVpY47buXzZdyuDZMpXJ2bhkHtKfZE8x3cpNVVno3edjC5VB1dtB7u/wB1QsZwK+mYuCArRHONO0RHZUzz9NDXDU45Mjlv5r16fgbcipUV3SSwg4jiECrqSVECAdCNBpEUXFsD1OJCy1qGCkwGgyFkaqJ7vGqnHOWvLdnXrFtyNIAUKO/ktWvVqlpxJMSQDBjWRBjeTXrtMn4ST7L/AAeeyup2iz+UwC4tm+YF9hlfLMRAI0PISdfGm+TaxZ/5rPH0tkJr45geWnKqvi3W3ixugoFWApEGOzOnIdqZqV0MGQXV3Uga90gikO1idjN9Oyp4fjUw5eybdtlugjMw7SGIgHbWqlLwVxy0BJJ5+B5ULiS5XKg5gJAPvPdzq74XhevQo1pmGihgpMEgbNGh8KfwyFwXfQ+++I4jae4whbTgfvdmCPEnMW/21v8AF4eAqYmyjx2VcK5LAHTVQfOKw/DbrcLyW2VGvXQ7hxqyKr5VVjtBiez4zXoWAF4WQ95Xhtey7ArP2lzbe+ROteX+NwjGanu56V+51tI/6fuVNzo3gT2gHDb5VZ/gApaKy3Ti1h1sjDraYOLiXc7Zu0pVhoWAI1EQO6t62GtrnuH2QJLZuXhrPwmsnxjALjr+RJw5S1m+kG/aIQk/VLZjI1gAGs3wuTyZk5NtL6jNQnsaiZjolwy5cxlqLjICjNmDH2VaIOuxJiPOrDiHBUF3ELllyGEjN2mMxziqvh2Ou4dwVQhlRrZ7SgGXmSS0GCNPOj3ukji51nW2bTkQTmzE7alQCJHfXqMkcjfl4OZB41e7llb0dzjCPIOTrFK90w2aDtyipPyfJm4lhzmibmYjbRSSQe/RZoNnphcsgBLgBJJYBAAcx1kKBmnuO07UPhmOxQFxsPbYvcbdEm4m/aUxKb7iKepKKEbbdkTjFgrfvIRtecie4kkfAitLwI3reDz20BQZyZDcjrt5VS8P4bi3vOWs3GdSHfMyKyzqCSxnXfTWrvCW8Zcwv/Lm4LT5uybqwdTm0hdzPOlZHGS5aLOJHxmLVrKvswJbzOU6GdeelU/AFKwTbZutcamApykmJMbzVlxNr9pcuIsEFwV2Rg0DWQpJPfM0GzxfFizZsi2GtoRlDWD2iAdCSO1oSfGnZcimvKLhjcepIv4pWVlCdpbqwkAkEONO4TETXV7iIOIk2LwZbbKQcpEGNdD2hpyq04PwPq7Ix2ILCGjqQDqCZXKsZgQ59knYVDxvTC26lLuFtHTkXBU8iAYIPdFY1DnhG3VTWVxk+qik/b9iq6NcG+cXTp2Zn70AEqD3wR6in6RnDO7G12MpG6MuYhtFJiBl799dKm8B47bt2WtjMXF3rEuBkBP0QSMpXUGP8IoGG4iDZFu4t5QGBi0EhhmBOdixYneIjWKfJN8mZoquI4lGdW6zOZHtHMREaHvHKa9VXpvhXKrbNxzA1RCVBA1EmIiN9hWE45aw1821w6NbUEm41zKpAMa6mW/vWq4B0Kv3MLFu4MuUgBuxOYHWQrTvvNXjUvmIlOS56nluOv8AW37txtnuOTG2rGNuXfRcFhQVmYk6gbT4eFa6/wDJHjkAFs2W7OoNwTm12lR2aDb+TniKgD5sW8VvWI+Lg0yFXyROVxpGl+b/AL6ev60RbTDYtH7oY/2qM9sqYYEHuIIphXFPXErrxz7X3gppust/YHuJFDGJf7RPnr+NOLw5qp9R+BFFlZY4y+ZWdhk/eHvB/KuXWdrkfeX9CaQZDyYeRB/IU/VqdnH+4EH4SPjQZ5aLTy6w/nsKxg2dlUMp15GPga0Nm1asWyWgF2JaNWYzogjkBy/CqA48YReuYZt1UgjKDA35zrVbw3H3bjG4CByFxtQg7lHf6nauPrlPLLj5V/crj0mLHezg3WI4wUEtZnkFkDIPX2vjUW7iBEWw6vieyGLTFyNSddRkWY5ZfGs1i8bate0xdu6dW8XcTEn6q69/fV70ZxAuKL1wguR2RyRe5e4nSfId1U+H6CWbIl93uxOqccUNy6mX6Q9AFtFW6x2VmkjQDMORHl499QrvBCVK5+cjf3edetYnDrettbbUER/ceNYPGYQIxtlnQrpoAZ7tztFeoySyYVUXwcfHp56iT29Sr4/gmxNwXSEz5VWAWUAqAJjXkBpNE4TbfDo9trVu4Ln7xBXTcNuCJ8amGy0Qt1feG/SurWGvD7D/AHWn9aStRNKi8tFnj1iZfH8HTqWDoJBLdYM2cdwJnLl91ROHcYXI+Fe7ca2FJVEchC0iZUwPHXTSrrpTgMVdtC2krLdrNpI8xuOdU3CeC3cFc60Il5hDBmUELlmQVbv7x8NKfizJrzsIwlFcx5+pDwvFALlsmy+S3pM7IJOVe4VrOH/K9fkZsPbKaD22zHxmIHlVNjen2HuYhg2GyWTAJB7St9YwN1nbmBVJxzh4sXuwwazdHWWmBkFSdQD+6dPKKVl02LUS/rQvjj+eoLI4LYj1XAfKPgrv7cDDmZls7AkbQUQj1isb004vbxL9fh7zgQlsqcoJIdlzbyJVqylxAyEVo73QwsiFWUNlBMg7x3+dJh8P02mkpQVe9kz1M3GrDWOiGHGrB3Pez7+cRU5eAYZdeoTTv1/qmqO7wfFoZR58Qx38iaQwWMDIXdmWRmCt9XnoImm0398y8+ppeCLktKVGWRPZjmZ/T4UK1xR0xV12eBkUazptvpoPGs5bsuqG5fuXwjNlS3bJDMJ7tgIp16gu5JXIQMouu4Laa6lt/PSrKFNtlqa7mh4bxO5nxlxWGpEkRrFuj9FOI3VwloAKRl7p3JNY25atpbuXHRYDEC25GcSuhA8PA7VY8F4yhVbaIRCiNiNtZI1HmSKmWO15Q3SXc0mJ4tc+c2NF0W5ssDZRrrXHG+L9qwXcKBck8gOw/wCvxrJ8RbEXLsjsBQQDGi6jSZbu51D+aOtwO19cw1zdYSRPu03oWB9w3S9TT8X481xrSoYAuBgbugmDrk9o+ZArjitu26lsVddnyEIYVV7+yFO082mqtMIrDV2ud8Qw9zQJqFi8iDW2x37BKiNOawSJ86vHEuzDcxrqWEQPcRrj3LZKtmAAbXXKDJ0E1I4v0fyWbNwdVmuMqhLOYrBUkSSSXOkHbeo96whIttKMBvErrrBMyD+lBu8HvAjIucTMoRBPhzB8e406UXdpkpkjE4kSA+GW2qghymgOo1B1ykHTnv6WfRfphi8FZCo8Wi2bKUDGCdyxGmg2mqPH4y+CudSmVSqhhsOcDbeomBxTlltWx2ni3l1MyQNByOu+1Vja6B2PWeN9IsStkYm/ZsuMoIZkkidR7Dgins/KvdyjPaszHLrP1NH6fWSnDnWIOQL+A/OvE87jQk6abnanzZSEeD2GyboELnjugx6HSna/rD21J8sp/lgVGmacVxrPX0H+jP219GH5Gn+bA+y6HzlT/MI+NR6VRZNB3wbgSUMd41HqNKCKdHIMgkHvBipeHxFx2C6PP2wD/NuPWpSt0iG3FWyp4rbLWmAEyVG3PMP71W4hBh7cBmVyO0UYifAjYjlrW+4paS2ihAZAJIWYLEDXWSY2E7SaxFrh5v4j6RlVVGaDMTOg0B8/dW9Y1jx1Lk4s8r1Oby8Bej1gqmd+0zbZpMLyjmJ8PCrJb5QygC94k5T7jMHyqUcA/wBWH+4Qfhv8KiXrZUwwIPcRH41i3yi7XB1vBxyhsfJruD8TWBmdQSJAmT5GOfhUXpWqXMjKV6wHKQSBIgnnz0/GoeHw6LbVkH00Ge1lmTsWymDEaCKjY+SgLABidhsPKuhk82K36HCwLZqkoPvRF+auPqGO8CR6ihzSQkbaHwo4xj82n70N/UDXL4PScnFu+y7EjyJoy4xucHzAPxia4GIHO2p8pU/Ax8K6DWzydfeG/Sp9w/FHnvygdHwpOJtKAjH6RV2Vj9YDuJ38fOsfhrxBAkwNhyE7wOUxXu3zdHBGdSCIIdSJHjuPjXnXSX5PbyMXwq9ahM5EZS6eQmWX41swZeKkcfW6VJ74e6Ke0fSvTujlx7uHRsykiVIJE6HxO8RXmpwN2yRbv22tuVDZWEGDMH4H0NbHoX+zuDkGH9P9qZqEnjsx6bBHJl2TRo7mFufYaPDXv51EsyAC0yNwZO/50WY20ooxj/aJ89fxrn2b5fCMb6Ng3uztt40NrKOxzKk/agSNB6bfCpHzqd1U/wC0D+mKGTbO9v8AhYg/Gam/qIl8ImvlkRlwFlWLdVbbN9pQTrz/AL1HtcKtq09qO7MY18BVkLdqQe2D7j+YpfNlO10e8MD+EfGr+JOqszy+G6iPTkqOIcB6z2HNtu8HQ90928UAcBYQS4zqACdQT+IjSNRV4cE/1WRvJhJ90z8KZrF4EyjR3wd/GpWWaVCJ6fPHrH+exm24PdaQyKVJkSf8M+NVWN4diLbAAXspk9i40ROuhnWa2xv+YPiK4JBBEkRzX/zUxzNCLlB8oyeIe7bJbKxXYDqbbg9md3EjYDQ1QY69nfPaZid4VAoXTkFJ/wAmvSzbkGWMflQL2GV9GXyg/pTFqFdtBvPPziMQ4yunWL3ONR5H863XyY8AAY4pkKBdEUlSM3NpHdtVjgUtWxlNuQTJkAj41b2uK21UKoKoPqgAD4Vpjmg1YXaCcaHW2nDbOCo9K8LxlgI5UuSQSDpzkzyr3leN4ZxlcMsbE7H0rP8AEeiGDvXGudc4zcla3H8yk1eOSMu5ZNIkDiDH2wtz7w1/iEN8af6Fvt2z4Q6/GCPjUSKUVyrPW7V2Jn+nk/s2S54KYb+FoPpUa5ZZTDAqe4gj8a4qZZ4hcURmlfssAw9GmjgnzIrsTiFSJ3JgAbk9wFX7lcKnaIDkS3evcKzvGuPW8Pds32sqcuaVTmTlhgrGAVj41ExN08RYjDuq/WcXWyksTprEctp5VuwQjGO/ucfWZck8nhdiSeJtimYKxW2u5G7HunlUqzaCiFED/PWueH8Cu4a3ldDqSSwEqfJhoaMKy5sjlI6GkwxhBUuTk1P4a91iQrMVAkg6j0On/iq7E3ltqWc5VG51qV0e6ZYW2CudSGMk5gp8oaJowxuXPQnVyaxtR6llatCZYa+O/qKj44oWAZmEDSAG9dRVy2Nwt4BrV+3J2BYAnvA76oOKQLpAIMAc55Vt1Eqx8HG0ONvOlLihhgwfZuIfCcp9Gj8a5u4K4upRo74keo0oFd2rrKeyxXyJH4VzbR6BKSfU5FcXsRbT23RfvMB+Jqr4/ieIsSbdxGT7IRM/8RGY+5hWP4hdcqev68XAdjOWPMnQ+6nQwqXcz5dU4cbX/g9DTH2f+7b/AI1/WpNrEISAHUk7Qw18u+vIYVvrn/cD+ImnWwwMqQT+6RP6077J9TOvibX3TafKLh/2L8+0k92xH5130Ex8dYpCmQGhgDqJB13G/Kszi+H3iubJfFkWxczXc4X2RMMRlOpIFSuiOIPzhB3kj3FZ/KavsrE42ZnlvVKddf8Aw9Da8nO3/CzD8ZpotH6zr5gN8QR+FDYVwawWdzaG+bA7XEPmSp/mAHxpHBXOSk+Kww9VmgkVzRwRT9R7ildCCPPSuZqTbxlwbO0d0yPQ6U/zwn2kRvNQD6pBo4C2Ra6W4RsSPI0c3LZ3tkfdf8mB/GmNq0dnYfeTT1Un8KKDd6oYY659on72v4zS+dT7SIf9sf0xT/M59m5bP+7L/WBTNgLg+oxHeBmHqJFTyV8j6i623Mm2Qf3WP4MDXDWbJ+tcX3A//YfhQWBGhpjUC5aXDLrFBbmDB9m8vvzCfUR8a4Xh136pV/Iq39JmuK5NSmZ5fDcD7HVzCuo7Snw0I+JAoZbwotvEMvssw8iaL/qNz7c+YBPqRRYiXwjH2b/P9jgU9cg11UHUHFdCuRTioJMv07wxIR4JXVT4Hl6/lROgWAKWS20uRP2hpHp+tXHGrd17LLZy5mEdru5xynzrN8L4Hjl/63VA6e1m/l1ArTGW7HtbowSxuGo8RJu0brD4p09hmXyOnpzpY/jtu2hfEIjAc1GVye4ZdCfMVlG4Pjf/AHn8tRcR0Tv3SDdxIaNpDGPITVIqPeXA2cpteWDv2/2RekfSRb7RYa7atRBV8up1ntIJjwNZ/wCaNyhh+6Z+G9ay10DH1r59yf8A6p8V0EIE2b0nucR6Mu3pWqObFHhGCem1E/NJfqQ+jXGLWDhnsJfcgMM5YBDJBGUc4A18alcAxvVln9tHiSCSya65lO++4qkxQ6pjbxFs5wIOu/cQefnVr0f4al8fRXSpHtAg5lH4MKZLY489DNBZlkuHVdjX2byuJRgR4V3NGwXAY1W+lxoywYRvKG39afE4G5b9tGXxI09djXOnFJ+Xod3DkcoreqfoBBroNXFKqDiu4n0dw9/Urkb7SaH3jY++srxPodety1si6o100b+Hn7jW8BroNTIZpRM+XS48nLXPqjP9HenZZRh70W1K5BB+jiIylTogjT9KMbGEwboLdlHuFJZusfQNMBVDRmjU0uMdGLN8lvYfvWIJ8RsfOs3ieE3MPGcgodS+QtkPcSJMd2lacUscn/gxZ4ZoVaTrueg2MVhnAHbQ7aMG9VaD8aKcGh9i8h8HlD8dPjWW6M4iyQVtXHckyxZGWY2idFHvnXlqDemkZVGMqRtwOc47n+jslNw27EhCw70hx6rNRWBBg6Hxp1YjUSD4VJXid3YtmHc4Df1A0rgd5iJTTU355bPt2V80LIfTUfCl1dhtnuJ95Qw9VM/Cig3eqIU00VN/0wn2Llp/AOAf4Wg0K/grqe1bcDvymPXaimG+L7kaKSsRsSD4aUs1NQWJIx9z7ZI/ehv6ppHGA+1btnxAKn+UgfCo1NFTbI2ok57J3R1+6wb4ED8ab5vaPs3Y++hHxXNUaKY0WG30ZKPDmPstbb7rrPoSD8KGeHXv+1c/gb8YqPThjyJo4DzepeDidm7pftZW/wC5b0PvXnTvwLMM2HuLdHdsw9xqmiu7bFTKkg94MGrbk+orY18r/wBHVy2ymGUqe4iDXINW1rjrEZb6LdXxADe5qIOHYe9+wuZG+xc/Jv8AzRsvoHiOPzL/AEU80+apGN4bdte2pA79x61FqjQxNPodzTg1xTioJOpoGPt3XUC1dFo8zkzn3SQBRqdTR0Bq1R53xjgOJF1pFy9/8ke1p3ST4VN6P8ZXCA27th1JMloMnzB5a8q3U0zQd9ae8+5VJGRaTbLfB8/XkhcP4nbvqWtkkDeQQR6/lVlhsfdt+w7Ad3L0OlAC+FIik3zwattqpE7/AFFW/a2UbxXsN8ND6U/UWH9m41s91xZH8S/pVfFKKm/UjYl04J78HuxKgXF77ZDfAa/CoLqQYIIPcaSOVMqSD3gwfWp68ZuRD5bg7rihvjv8aOGHnX1K8Guian9dh39q21s96NmH8LfrS/0xW/ZXkbwbsN/NofWjb6B4iXXgrq5qXieH3bftowHfEj1GlRqrRZST6HM0jTkUxoJGpU9NQA0UWziXT2HZfIkfCh01SQ1ZMPFXPtrbufeQT/EIPxpddYPtWnTxR5/lYfnUOuTU7mV2ImjCWW9i+B4XEZf5hmFN/o906oFuDvtsrfAGfhUIikDzqbQVLszq9YZTDKy/eBH40I1NtcVvKIFxiO5jmHo00ZOIB9HsWm8VBQ/yn8qlRT6FZTcVcuhVzTTVndTDE69Zb8iHA9xAPxrj5jaO2JSP3kcH0g/jQ4NOiIZoyVq/yZGpUqVVGCpjT0qO4HoPD/8A04+7WCve0fOlSpubqZNL1kJd6VNSpJsOxSFKlUAOKalSoJHNIUqVADGkaVKgBGuRSpUANTmlSoINr0V/ZGszxv8AatSpU/L0Rkw/8siAaalSpBsEaVKlQAz0lp6VSBzXL0qVBDGpmpUqAOTSpUqkkRpqVKpIP//Z">
            <a:hlinkClick r:id="rId5"/>
          </p:cNvPr>
          <p:cNvSpPr>
            <a:spLocks noChangeAspect="1" noChangeArrowheads="1"/>
          </p:cNvSpPr>
          <p:nvPr/>
        </p:nvSpPr>
        <p:spPr bwMode="auto">
          <a:xfrm>
            <a:off x="207433" y="-808038"/>
            <a:ext cx="3606800" cy="16859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0" name="AutoShape 4" descr="data:image/jpeg;base64,/9j/4AAQSkZJRgABAQAAAQABAAD/2wCEAAkGBxQTEhUUExQWFhQXGBwXGRgXGRccGhgYHhcXHx0dHBccHiggGBslHBQdITEhJSkrLi4uGB8zODgsNygtLisBCgoKDg0OGxAQGzEmICYsNC8vLC8vNDQsLCwsLCwsLCwsLDQsNDAsLCwsLCwsLCwsLCwsLCwsLCwsLCwsLCwsLP/AABEIALEBHAMBIgACEQEDEQH/xAAbAAABBQEBAAAAAAAAAAAAAAADAAEEBQYCB//EAEQQAAIBAgQCBwMJBwIFBQAAAAECEQADBBIhMQVBBhMiUWFxkTKBoQcUI0JScrHB0TNikqKy4fAVghYkQ1PxNFRjwuL/xAAaAQACAwEBAAAAAAAAAAAAAAAAAwECBAUG/8QAMhEAAgIBAwIEAwcEAwAAAAAAAAECEQMEEiExQRMiUYEFMmEUQnGRoeHwI7HB0TNS8f/aAAwDAQACEQMRAD8A0MUookUor0FnnzjLSy0SKUUWQDy0+WiRSiiwB5aWWiZaUUWRQPLT5a7iniiwBxSy0SKWWiwBxSii5aWWpsAWWllouWllosAUUstEy0stFgDy0stEy0stFgCy0stFy02WiwB5abLRctKKLAFlpZaJFKKLJBxTRRYpstFgCilFFy02WiwB5abLRctLLRYAstNlouWllosAWWlko+Sq3C8XW4GNu3ddVYoWVdMymDGtUnkjBXJ0MhjlP5VZbZafLRQlP1dVsigOWny0bq66FuiyKI+WllqT1dN1dFhRHy0+Wj5KYrRYUBy0stGWDtT5KLCgOWllo+SnyVNhQDLSy0bLSAB2o3BQDLSijm3TZKLCgMUoouSlkosKBRTRRslLJRYUBilFGyU2SiwoFlpoo2SlkosKA5aUUXJT5KmwoDlpiKPkqLjrwQEkwKrKdKyYxt0dmllqEl+chXUGTRFuGDHfVVlTLvGyRlpZKHZub/5pUbHcctW2CCXuMYCLEz4yYUac6nxEV8Nk3JTSO8etQ7NnryRdcRsbVsmP9z6M/kIHnULoxwWwUuMbNs/TXAJUGAHIA1G2lRHKpfKWeJx+YncRxahCqlWuP2VUMJJOn515xevYnBMbDogYEkiA0Se8VcdL7psY6ybFtZXKFRVHbbeMo33FC4txm47hri2kcjVWNoEankwJHkaTqIRnUZPnqdDSp442u5vDxheSt8K4/wBYPK2Pe39q8ofpTiuTR5W0/MUA9IsUf+pc9wQflXOeXUv7y/nsafB0q+6/57nrT8ZYCSEA7zMetU2O6eInssrn9xZH8RMV5picbeuRnLN95pj3bUMHvBOsUJ5fvTZDjhXywXuavH/KFim/ZlbY8FVj6kQPStF0b+UK3chMUBbbbrB7B+8P+n8R5V5qLg7j3bc64ZlOx8KbHLKPcTPDCXb8j3h8aD7MEHYgyD76h42+SgA9f88q8l4L0iu4ZhlIZJ9hj2T5fYPlXo6cVW5aVspUMoYDcgnlPOmvPa5ErT0yZw3ForQ1xQ20MQDJ86u7l5QskjyryXj+FxN15W3kQAktcuACJ8Rp5UbgHSUdUqXs5dZGYCVidPE+dLeplFVFFnplJ22b/F8TKeJJqOvEnAJ11286rHuqyhgQZ5ii4VCVMagH00pcNROb54LvDCKJIxjQPU+O9c/PmVYGmu9CvsFY+B0ig5yY+FJyZsl0my0cUa6E6zxJ9yTV/YvBlk6VkL16HEaVMsYxtp07qdj1Lhx1F5NOpdDQWsYhnWI766XFIdmqhsN2WL7a8vT1oGLxCpbZjIy7qRBGncYjU86d9qklboX9lT6GiTEyYoa4wSJI1rK3+kotMUvAW3jMIYOGQjkV7iDStcdt3bashZWBJbPAGWPq+ExQ9X6clvsb5vg2qMp2INMzAaSJ7prIYXiBnsnM0aQw7jzp+G8TNxbV1SDlWGKpGpA0JHtvMnwmqy+IRjw1+P0JhoHJN3+5bXekKLeW2yMEZ+rW7plNyYyxMjXvq4fQ140nEw7XUFlW+nzrdOjTM7RM8pnQDavQrfTAJdRXQkkDs6aE7nMSBp+dXhqnTbCekVxUe6LzFYtUHee6lZxiMCe4SaquIcRt3bui5HjtISuYa6GAY1FU3HuInD4d2A1kCfE/2FLWrluvsD0aXHc14xSsDl5VjuOY83HyLOUH1rjo3evOEJBAuA5jmBCx7MDkCDO9RcRdtrJzFn1MKJ01MmNANOdUnneVUhsdP4MuS76OXO0FPMEgTt/kbUXjHF7WHTKxm5m9kEZomJgnQeJqrs4KycNbv2yRnjOWulgxBE6QCsGOcQYpdKrUdXfYKLYeLggSzFBBj62wq2PN/TddiJaf+qlJ9ThuJu4UW2HbYrkQmQACe3cUSvdC+tDxHELdq1YvdXlHWNKAGS+RxHfJ8al3+jLMvX4doZcr2xopZtZGh0GU+VUPE+lr2AxFhS4aFzzNtjMmI1Mk+OtLxajfKpM05dIodPzFwHpLiixcrb6s3CACY7TRpI1ML3A6mtZf4hdwmDCWLC3rrl7nWB2ZVlmdhkCgyAYGusVgODYtzYNxrLSb4uF1tAqAASSARtBnu2rUYNy4ZLWcs+ZrEJmGaDMqfZXtakHQmp8SSuvxIeCLpy/D2KbivX8QtjFL1Nrq2z63CCQq65QR3rtM1xa4yqgZ7KyQD2rZb6oG+fbSffVA+PxS2zhSrC5IQKEObyCganxiaqcdwbEIwF4MrEZgHmSvI77aUZZeI7fUnGnBUlwekj5NcT/3bXq3h4Vw3ya4iSOttbfvfpW84Rx8XSilcpI3ggT3GedF4HhHz3czw0nsEPJGweWYxPhpXP3au2lTr6DmsCVswj/JjiZ0u2T/ABDkfCozfJnjREGy2+zsD8VrY8R6ZpaukTNsP1TFVJKkoCHDTDiTGUA+fKqHgnTIK7y9woylQzCPpeTZTsO+aXinrcnRfoWyQwwXJRN0Bx4j6EHfa5b/AFqKehmPEf8ALPsdih/Othxfj74ew6Li1u3GMgo0lPDODoCNd/Ki9GelWIa2jPrbUhWZssG3rLlic0r5Rpz5Mnl1ML+VpfjyVjig66owS9F8ULiK2FvCSBPVsQJIkkgEAV6jxDox1MTZJXabecgeceyPE6VQcb6e3fnT/NXR7NoKCAs55GrZu6THuqufpjxC3le7fuLYYmH7JDAbx2fGm4ZzyrzqhWVeHzHlBelttMqWw5TMRmLFyAgB+0YJmNPGgcJtWss2rGcQZuPoJG+hmfcBVTxXjuJvi3c+blUQg9ZkdgRz1ICkEVZ4HF2rtsoQCCSdM3MydRqB31d5pYlx+fU0YoQky04a6E3JYW1QKSwKhZJI1DDTQCp2HxVlVKri7cNvLWZpcK6LNewWJu4a2oW42ZEzaN1YAhTGxKn1qjwfRE3MzPcS0ZLdWhFwBdDuYPOp3SfmbFZIpydIvr2BQrna+FX7RC5fWYp14X2QVvLECDkmffn1qsv5bnDwtx2trBiE1lWkAHNqWHgAO+pd7pPbtDDdQn0YXq2W2CzqDA7RnU6d43NUW6tyJ8NXTRC4zgntuhzZg0iQCAPDUnXWrzB2kS4DfS2bMhIUuLinYMTmAcMeQGkioeC46jvdS7bsdkZLRZWJzt7OZ5KiO7So3DeBXFZ/nh60M5IVojNtOm47pq8b7FNsU/MuC06b4vD2rBWwri6GXUM2kEEwcxE155xPpYzG4kZ2uwBmJLCIghsxg6bait6Oh167ZvWrXVW7VxldHcFnWIlV10Ux8TvVafkru2Ldx1u2r10r2Q1ogrvORs5hjO5FZcvxHSxybJT56d+v9i0cbrhcGQ4b0axWLxKB4JuqWzXCZCqcvMe1IgVsOOcJwNqwz2y4vLFuSXAZhqRDaTE7VB6I4tsO1vM7HM9xcjk/RE5TGuxO58/Oi9N+kN9s2FNrrGAD9lCzCJzMIWVBgCe6dabvt9R6xrZZO6F2Ue2wDlbqK1xTCsxYEAQYNyANMo07RkVe8NwwsC6HDlUtlw6W0CKTqSFJJnXfQ15jwvFBsO9wQlyw8K4aLgLAajlA13q+4R0nzK7Yu9aFtAQcpPWuTIlxbBJXtTtBIFOljS8zRlhO+LoymBxiF1L5skyQogkTuD8a2WAxFi4xKmGRMxaFLMoHahphdBO06b1h8TjkhrVm2bduPbJLELETqAefPaaqLGKNpitq4WVgVb2lBHcR3HatVpUy+lyxxze+NlwuNIu585zTOZmkkzzJ3q14rxR8Vct2hbLZoGVYk3BuRJgad9ZC7xKdraj3CR8KsOEXbjLcuW79u0yaw5h20mF01GkR40iVMhyTL9b2Iw6m3cdkVTkFvMSF13nXfw0rrieOVbWQZszEGFBAYc8xG/kfCqjE9Nr1wk3URiQJ5bCPEjaoNriFxrqkAht8kASDqQonUnyq2GKckpfoVyS44NhgujN7DWRiYzWTqEdsrhX0kJrzIPKqLiPBcVbvW1um5cV4IydY8KTHsEAqRMbR41or/SsrYdGwHVZgy9u46ypB9lSp7Q092giqG30gY2k6gEXB2rjBmBZpkAmdh3DSl5W8aaS7/oDd1sVv0/ueu8PwS4SyEzEhebbzWb6ZWVOKwt1Sobdgw0YKQNdRyJ+FUP8Ax9fdWtvhFuOBJdbjBh+8MugjwqFjfn2OS3dbJlsoZY3FVjP2tNDp3bVgw6WayqXqdTPqYSxPho9MxOMwdxrGEe4LK3lLALA5RlzciSTy+rVX0Q4HfwuLdjeV8NDKpLKWOojYAqdNeXnvXlj2sXfuW7iWbjZICHVhIMznI7++tXwheJXb83bR3l1W5btdZpMZtdYGpGuhrpbHCNLoZJTm10dAunfGjb4nd+aqGuBUzFFzkGNSNDkOoB3qixHT6+WOdbbnabltHYDuzFaHZa5av4q7btw1zrLYhgTbzN2iNe1oImsqyLPtH+H+9UcF3EeJL1PTsfxfH2bubrAxBVQcoAfWPY5iRHhWgwfyh3mKYe3ZX54ZV2fRNJnKASfKTWO4lx5r+RzlUrrCggTIMc51FVT8YZcSMRbUI85jBJEnffbfanxkkzLOFpBOkPSLFG4bd6OyzaMokH3f541Fs4wsAbinKDqFMTI8iB6VadJr3W4lLt2CWRWkABdQOXujWahYtx9TUTB08DR8raRKe5JshYLFANmyC4qnWQQp8GhhVz0p4sj2sKgw3Up1bMxUA9YzFTPLQcpJiRUXh4leqVBMk6c9Ofp8avbQXGWbGHa4lrqLbKmcGHLMDEkwpEUnJFtxa6fsXjLhozfDMZYRStxrpBGotwJ00nQ7H8a9V6HdFkuYey923nQ/S20uBZCsZXrG0z6QYgDUTPLB8G6NK73AbmYI2SVGjQNY8N62nRvp8zXHsPZJCuVV1U5QoJCqxHsQBoYPjXJ+K+O8daf3rrX0NuB38z/Cz0C5jUtwjZRygTEeke4Vg+lnB8MzN1CKtw6s1uU56yq6Ekc4Hvq8x/Si1aOcqCmhfMB7wpGpPnVT0pw5Rmv20YYY9rrGHsye12Pa0PMx6Vy/h+inBPLkdfTu/Y0uUYySS5/Qo140mHw7YV8W1i25k5VuMY0kLkMqrd+xg95rOYDiNi2zSz9WgJVkX2mnTRogGZMkUDpBi7d++SEClEVIYzMTuT58tKqvmRJFtNOsKqFJABzEACe7xr1+ntYEl3XucnNXitmhDWRnLYxCjoXVVBGV42KbAnYwTvziuOBcUwi9ZbxQcK69l7W4aOYGhEgVT9KuEDD4u5ZVGVUIIUksQCB9YjtazrFVqYPrC2RWYIpcgnZRvv8AhS4pRVEtuTuy0XG3L9xLIcIm5LMAFCzGvM6nxr0/odh8RiLa3sRAtAHIo1NyNM0HZdJ3M+Fed9Eej2Hvpdu336tUGUCQuZiCd94Gm3fWs4T8oNx1t2LlpFAi3nQ5YgR7EEchtWL4j9peLbp1y+rvovoNwbN3nfBtcVx0WxA100AOungNtJ9KnYPFm9bDFmXyOn8S5l9da8zvF7eOshIzy1xXftSsHMGXwEj316Df4iiE5cqnnDoAO7sPDAc+yTtXk9ZoZadxi3bas60MscibgiFx/o6t+0wUI7HtBiyTIPcEEnxNSOiPDxg7bO4Uuwl3zqxAGy6bAeZrkcet/OVtrcUgiSyxk00hm1OfQmNtFB8aLp/xlMltVZc5aNBrlA1ls2onlHvohDLJLFfD5BeZ1IoulOAw64nFm3atMosJiAAqghsz5hqpAJ8tomqXifTQPYQ2sHZtMpgsmWWSZysothSJA8uVXXG7TXMLbNo3M9xHDAMNVUgmU+sCSRNYdMI2S6uxSZWBGnf/AGr2ehqenhfVKvyZxtR5M0o/U54likuOzouRWEhBAA01Gg11oOBwCOgYsJzarOsTHrz8qt+jfDrjrnkIjBrR0H1laRrsNNeeulG6EYC4cYLaMqHPkzZcw1kTDGDWtve7FbkmR/mdsSAojbbcedB6NqxsY20oHbCQWYADKzTE7sRpI18qhYm2QrZiSQ5B7TGYnx08qvOj+DuNhQbeQBbhaGBnWAe3MZY3G9LbS6jJT44KHCYNVcdcpVWUkZgwBPLYT6Va9C7K/O2dj+zU9Xm7yCB5QJq/6UcQuYgWQ6WG2S2U6wZZA5awOzWWw7G31sKRcR+0wPsjUEHTKQdffWrDKGPKpSXCES3Tg0azj9lr5DNdKWrYlGzEqrzHs+I+zWRspdFx1aBABhoQ6nQge+rriPGGS1ZBQbghgwMmN8sCDrNRMWOtZbpjrAAR9Nh9RzzKXzTrtGlNy5tPmwyt09zr6qzZqISwZYbP+qvjo6/A9A6O21sYplUqB80thoEyxZp2JhtqrunFhlwn0YMkAMVEExprGsxI91ZzC9LnW7cfql7ahIEjKoGw0O51mj47idy/h2S8HzhptrbY5dhE5T2m33rLLJGK46mKMZuXm6FraxaoMJbMhiuYR7MSJ9/960vEMBeujJZKqRrmzlGUzoRAMiJ9a836UcV+nsNbVgLSDsurITOp0YA7c63fAulFoXDcv4gW0KAC11d4wx3JuG0J8hpTJ5FtaO7k1EPDlBs814vi1smELOZMtBVZMg9+YR5Vn7lsqYI8dZ2PvrVdLMUl686q4ayrsbaB2yamZC6EHWlgb6BACV005H0mk447upx5yroF4VhWCuty0wEjtlWBUwdA3Ke7wqFi8L9IQoJA7hroNTFejmyxUqe0szEqRPfEnWlhE6kkoioSCJK6gHfLO0+FZftaapoHiyxdyi/yMU+HNzCo0Sbcr5rMjXw299QheQ9XlWCDDDQSY+Nbf5omQLlAUSNPHXWd6r/+GrEgy+WcxBYb+BjT3zTPtkBKruZXDX8l4MNN9xtMjlXF3EdgAeRrT/8AC6fVY5p0Yjl3QNDQ8dwHsuOrli8q6/VEjSOQ8qjx4PoxiaszeF4letBhbfKCddvzrTji4tqFU5/Bdp7zVPb4I0Nn9pmKLAOhWTJkAZSNvfV3wXgzN2NIQAudNAT8aya3NDHDczpaOLlJosOAX7TvmxREgyJkqoj6qjd55nlVpY47buXzZdyuDZMpXJ2bhkHtKfZE8x3cpNVVno3edjC5VB1dtB7u/wB1QsZwK+mYuCArRHONO0RHZUzz9NDXDU45Mjlv5r16fgbcipUV3SSwg4jiECrqSVECAdCNBpEUXFsD1OJCy1qGCkwGgyFkaqJ7vGqnHOWvLdnXrFtyNIAUKO/ktWvVqlpxJMSQDBjWRBjeTXrtMn4ST7L/AAeeyup2iz+UwC4tm+YF9hlfLMRAI0PISdfGm+TaxZ/5rPH0tkJr45geWnKqvi3W3ixugoFWApEGOzOnIdqZqV0MGQXV3Uga90gikO1idjN9Oyp4fjUw5eybdtlugjMw7SGIgHbWqlLwVxy0BJJ5+B5ULiS5XKg5gJAPvPdzq74XhevQo1pmGihgpMEgbNGh8KfwyFwXfQ+++I4jae4whbTgfvdmCPEnMW/21v8AF4eAqYmyjx2VcK5LAHTVQfOKw/DbrcLyW2VGvXQ7hxqyKr5VVjtBiez4zXoWAF4WQ95Xhtey7ArP2lzbe+ROteX+NwjGanu56V+51tI/6fuVNzo3gT2gHDb5VZ/gApaKy3Ti1h1sjDraYOLiXc7Zu0pVhoWAI1EQO6t62GtrnuH2QJLZuXhrPwmsnxjALjr+RJw5S1m+kG/aIQk/VLZjI1gAGs3wuTyZk5NtL6jNQnsaiZjolwy5cxlqLjICjNmDH2VaIOuxJiPOrDiHBUF3ELllyGEjN2mMxziqvh2Ou4dwVQhlRrZ7SgGXmSS0GCNPOj3ukji51nW2bTkQTmzE7alQCJHfXqMkcjfl4OZB41e7llb0dzjCPIOTrFK90w2aDtyipPyfJm4lhzmibmYjbRSSQe/RZoNnphcsgBLgBJJYBAAcx1kKBmnuO07UPhmOxQFxsPbYvcbdEm4m/aUxKb7iKepKKEbbdkTjFgrfvIRtecie4kkfAitLwI3reDz20BQZyZDcjrt5VS8P4bi3vOWs3GdSHfMyKyzqCSxnXfTWrvCW8Zcwv/Lm4LT5uybqwdTm0hdzPOlZHGS5aLOJHxmLVrKvswJbzOU6GdeelU/AFKwTbZutcamApykmJMbzVlxNr9pcuIsEFwV2Rg0DWQpJPfM0GzxfFizZsi2GtoRlDWD2iAdCSO1oSfGnZcimvKLhjcepIv4pWVlCdpbqwkAkEONO4TETXV7iIOIk2LwZbbKQcpEGNdD2hpyq04PwPq7Ix2ILCGjqQDqCZXKsZgQ59knYVDxvTC26lLuFtHTkXBU8iAYIPdFY1DnhG3VTWVxk+qik/b9iq6NcG+cXTp2Zn70AEqD3wR6in6RnDO7G12MpG6MuYhtFJiBl799dKm8B47bt2WtjMXF3rEuBkBP0QSMpXUGP8IoGG4iDZFu4t5QGBi0EhhmBOdixYneIjWKfJN8mZoquI4lGdW6zOZHtHMREaHvHKa9VXpvhXKrbNxzA1RCVBA1EmIiN9hWE45aw1821w6NbUEm41zKpAMa6mW/vWq4B0Kv3MLFu4MuUgBuxOYHWQrTvvNXjUvmIlOS56nluOv8AW37txtnuOTG2rGNuXfRcFhQVmYk6gbT4eFa6/wDJHjkAFs2W7OoNwTm12lR2aDb+TniKgD5sW8VvWI+Lg0yFXyROVxpGl+b/AL6ev60RbTDYtH7oY/2qM9sqYYEHuIIphXFPXErrxz7X3gppust/YHuJFDGJf7RPnr+NOLw5qp9R+BFFlZY4y+ZWdhk/eHvB/KuXWdrkfeX9CaQZDyYeRB/IU/VqdnH+4EH4SPjQZ5aLTy6w/nsKxg2dlUMp15GPga0Nm1asWyWgF2JaNWYzogjkBy/CqA48YReuYZt1UgjKDA35zrVbw3H3bjG4CByFxtQg7lHf6nauPrlPLLj5V/crj0mLHezg3WI4wUEtZnkFkDIPX2vjUW7iBEWw6vieyGLTFyNSddRkWY5ZfGs1i8bate0xdu6dW8XcTEn6q69/fV70ZxAuKL1wguR2RyRe5e4nSfId1U+H6CWbIl93uxOqccUNy6mX6Q9AFtFW6x2VmkjQDMORHl499QrvBCVK5+cjf3edetYnDrettbbUER/ceNYPGYQIxtlnQrpoAZ7tztFeoySyYVUXwcfHp56iT29Sr4/gmxNwXSEz5VWAWUAqAJjXkBpNE4TbfDo9trVu4Ln7xBXTcNuCJ8amGy0Qt1feG/SurWGvD7D/AHWn9aStRNKi8tFnj1iZfH8HTqWDoJBLdYM2cdwJnLl91ROHcYXI+Fe7ca2FJVEchC0iZUwPHXTSrrpTgMVdtC2krLdrNpI8xuOdU3CeC3cFc60Il5hDBmUELlmQVbv7x8NKfizJrzsIwlFcx5+pDwvFALlsmy+S3pM7IJOVe4VrOH/K9fkZsPbKaD22zHxmIHlVNjen2HuYhg2GyWTAJB7St9YwN1nbmBVJxzh4sXuwwazdHWWmBkFSdQD+6dPKKVl02LUS/rQvjj+eoLI4LYj1XAfKPgrv7cDDmZls7AkbQUQj1isb004vbxL9fh7zgQlsqcoJIdlzbyJVqylxAyEVo73QwsiFWUNlBMg7x3+dJh8P02mkpQVe9kz1M3GrDWOiGHGrB3Pez7+cRU5eAYZdeoTTv1/qmqO7wfFoZR58Qx38iaQwWMDIXdmWRmCt9XnoImm0398y8+ppeCLktKVGWRPZjmZ/T4UK1xR0xV12eBkUazptvpoPGs5bsuqG5fuXwjNlS3bJDMJ7tgIp16gu5JXIQMouu4Laa6lt/PSrKFNtlqa7mh4bxO5nxlxWGpEkRrFuj9FOI3VwloAKRl7p3JNY25atpbuXHRYDEC25GcSuhA8PA7VY8F4yhVbaIRCiNiNtZI1HmSKmWO15Q3SXc0mJ4tc+c2NF0W5ssDZRrrXHG+L9qwXcKBck8gOw/wCvxrJ8RbEXLsjsBQQDGi6jSZbu51D+aOtwO19cw1zdYSRPu03oWB9w3S9TT8X481xrSoYAuBgbugmDrk9o+ZArjitu26lsVddnyEIYVV7+yFO082mqtMIrDV2ud8Qw9zQJqFi8iDW2x37BKiNOawSJ86vHEuzDcxrqWEQPcRrj3LZKtmAAbXXKDJ0E1I4v0fyWbNwdVmuMqhLOYrBUkSSSXOkHbeo96whIttKMBvErrrBMyD+lBu8HvAjIucTMoRBPhzB8e406UXdpkpkjE4kSA+GW2qghymgOo1B1ykHTnv6WfRfphi8FZCo8Wi2bKUDGCdyxGmg2mqPH4y+CudSmVSqhhsOcDbeomBxTlltWx2ni3l1MyQNByOu+1Vja6B2PWeN9IsStkYm/ZsuMoIZkkidR7Dgins/KvdyjPaszHLrP1NH6fWSnDnWIOQL+A/OvE87jQk6abnanzZSEeD2GyboELnjugx6HSna/rD21J8sp/lgVGmacVxrPX0H+jP219GH5Gn+bA+y6HzlT/MI+NR6VRZNB3wbgSUMd41HqNKCKdHIMgkHvBipeHxFx2C6PP2wD/NuPWpSt0iG3FWyp4rbLWmAEyVG3PMP71W4hBh7cBmVyO0UYifAjYjlrW+4paS2ihAZAJIWYLEDXWSY2E7SaxFrh5v4j6RlVVGaDMTOg0B8/dW9Y1jx1Lk4s8r1Oby8Bej1gqmd+0zbZpMLyjmJ8PCrJb5QygC94k5T7jMHyqUcA/wBWH+4Qfhv8KiXrZUwwIPcRH41i3yi7XB1vBxyhsfJruD8TWBmdQSJAmT5GOfhUXpWqXMjKV6wHKQSBIgnnz0/GoeHw6LbVkH00Ge1lmTsWymDEaCKjY+SgLABidhsPKuhk82K36HCwLZqkoPvRF+auPqGO8CR6ihzSQkbaHwo4xj82n70N/UDXL4PScnFu+y7EjyJoy4xucHzAPxia4GIHO2p8pU/Ax8K6DWzydfeG/Sp9w/FHnvygdHwpOJtKAjH6RV2Vj9YDuJ38fOsfhrxBAkwNhyE7wOUxXu3zdHBGdSCIIdSJHjuPjXnXSX5PbyMXwq9ahM5EZS6eQmWX41swZeKkcfW6VJ74e6Ke0fSvTujlx7uHRsykiVIJE6HxO8RXmpwN2yRbv22tuVDZWEGDMH4H0NbHoX+zuDkGH9P9qZqEnjsx6bBHJl2TRo7mFufYaPDXv51EsyAC0yNwZO/50WY20ooxj/aJ89fxrn2b5fCMb6Ng3uztt40NrKOxzKk/agSNB6bfCpHzqd1U/wC0D+mKGTbO9v8AhYg/Gam/qIl8ImvlkRlwFlWLdVbbN9pQTrz/AL1HtcKtq09qO7MY18BVkLdqQe2D7j+YpfNlO10e8MD+EfGr+JOqszy+G6iPTkqOIcB6z2HNtu8HQ90928UAcBYQS4zqACdQT+IjSNRV4cE/1WRvJhJ90z8KZrF4EyjR3wd/GpWWaVCJ6fPHrH+exm24PdaQyKVJkSf8M+NVWN4diLbAAXspk9i40ROuhnWa2xv+YPiK4JBBEkRzX/zUxzNCLlB8oyeIe7bJbKxXYDqbbg9md3EjYDQ1QY69nfPaZid4VAoXTkFJ/wAmvSzbkGWMflQL2GV9GXyg/pTFqFdtBvPPziMQ4yunWL3ONR5H863XyY8AAY4pkKBdEUlSM3NpHdtVjgUtWxlNuQTJkAj41b2uK21UKoKoPqgAD4Vpjmg1YXaCcaHW2nDbOCo9K8LxlgI5UuSQSDpzkzyr3leN4ZxlcMsbE7H0rP8AEeiGDvXGudc4zcla3H8yk1eOSMu5ZNIkDiDH2wtz7w1/iEN8af6Fvt2z4Q6/GCPjUSKUVyrPW7V2Jn+nk/s2S54KYb+FoPpUa5ZZTDAqe4gj8a4qZZ4hcURmlfssAw9GmjgnzIrsTiFSJ3JgAbk9wFX7lcKnaIDkS3evcKzvGuPW8Pds32sqcuaVTmTlhgrGAVj41ExN08RYjDuq/WcXWyksTprEctp5VuwQjGO/ucfWZck8nhdiSeJtimYKxW2u5G7HunlUqzaCiFED/PWueH8Cu4a3ldDqSSwEqfJhoaMKy5sjlI6GkwxhBUuTk1P4a91iQrMVAkg6j0On/iq7E3ltqWc5VG51qV0e6ZYW2CudSGMk5gp8oaJowxuXPQnVyaxtR6llatCZYa+O/qKj44oWAZmEDSAG9dRVy2Nwt4BrV+3J2BYAnvA76oOKQLpAIMAc55Vt1Eqx8HG0ONvOlLihhgwfZuIfCcp9Gj8a5u4K4upRo74keo0oFd2rrKeyxXyJH4VzbR6BKSfU5FcXsRbT23RfvMB+Jqr4/ieIsSbdxGT7IRM/8RGY+5hWP4hdcqev68XAdjOWPMnQ+6nQwqXcz5dU4cbX/g9DTH2f+7b/AI1/WpNrEISAHUk7Qw18u+vIYVvrn/cD+ImnWwwMqQT+6RP6077J9TOvibX3TafKLh/2L8+0k92xH5130Ex8dYpCmQGhgDqJB13G/Kszi+H3iubJfFkWxczXc4X2RMMRlOpIFSuiOIPzhB3kj3FZ/KavsrE42ZnlvVKddf8Aw9Da8nO3/CzD8ZpotH6zr5gN8QR+FDYVwawWdzaG+bA7XEPmSp/mAHxpHBXOSk+Kww9VmgkVzRwRT9R7ildCCPPSuZqTbxlwbO0d0yPQ6U/zwn2kRvNQD6pBo4C2Ra6W4RsSPI0c3LZ3tkfdf8mB/GmNq0dnYfeTT1Un8KKDd6oYY659on72v4zS+dT7SIf9sf0xT/M59m5bP+7L/WBTNgLg+oxHeBmHqJFTyV8j6i623Mm2Qf3WP4MDXDWbJ+tcX3A//YfhQWBGhpjUC5aXDLrFBbmDB9m8vvzCfUR8a4Xh136pV/Iq39JmuK5NSmZ5fDcD7HVzCuo7Snw0I+JAoZbwotvEMvssw8iaL/qNz7c+YBPqRRYiXwjH2b/P9jgU9cg11UHUHFdCuRTioJMv07wxIR4JXVT4Hl6/lROgWAKWS20uRP2hpHp+tXHGrd17LLZy5mEdru5xynzrN8L4Hjl/63VA6e1m/l1ArTGW7HtbowSxuGo8RJu0brD4p09hmXyOnpzpY/jtu2hfEIjAc1GVye4ZdCfMVlG4Pjf/AHn8tRcR0Tv3SDdxIaNpDGPITVIqPeXA2cpteWDv2/2RekfSRb7RYa7atRBV8up1ntIJjwNZ/wCaNyhh+6Z+G9ay10DH1r59yf8A6p8V0EIE2b0nucR6Mu3pWqObFHhGCem1E/NJfqQ+jXGLWDhnsJfcgMM5YBDJBGUc4A18alcAxvVln9tHiSCSya65lO++4qkxQ6pjbxFs5wIOu/cQefnVr0f4al8fRXSpHtAg5lH4MKZLY489DNBZlkuHVdjX2byuJRgR4V3NGwXAY1W+lxoywYRvKG39afE4G5b9tGXxI09djXOnFJ+Xod3DkcoreqfoBBroNXFKqDiu4n0dw9/Urkb7SaH3jY++srxPodety1si6o100b+Hn7jW8BroNTIZpRM+XS48nLXPqjP9HenZZRh70W1K5BB+jiIylTogjT9KMbGEwboLdlHuFJZusfQNMBVDRmjU0uMdGLN8lvYfvWIJ8RsfOs3ieE3MPGcgodS+QtkPcSJMd2lacUscn/gxZ4ZoVaTrueg2MVhnAHbQ7aMG9VaD8aKcGh9i8h8HlD8dPjWW6M4iyQVtXHckyxZGWY2idFHvnXlqDemkZVGMqRtwOc47n+jslNw27EhCw70hx6rNRWBBg6Hxp1YjUSD4VJXid3YtmHc4Df1A0rgd5iJTTU355bPt2V80LIfTUfCl1dhtnuJ95Qw9VM/Cig3eqIU00VN/0wn2Llp/AOAf4Wg0K/grqe1bcDvymPXaimG+L7kaKSsRsSD4aUs1NQWJIx9z7ZI/ehv6ppHGA+1btnxAKn+UgfCo1NFTbI2ok57J3R1+6wb4ED8ab5vaPs3Y++hHxXNUaKY0WG30ZKPDmPstbb7rrPoSD8KGeHXv+1c/gb8YqPThjyJo4DzepeDidm7pftZW/wC5b0PvXnTvwLMM2HuLdHdsw9xqmiu7bFTKkg94MGrbk+orY18r/wBHVy2ymGUqe4iDXINW1rjrEZb6LdXxADe5qIOHYe9+wuZG+xc/Jv8AzRsvoHiOPzL/AEU80+apGN4bdte2pA79x61FqjQxNPodzTg1xTioJOpoGPt3XUC1dFo8zkzn3SQBRqdTR0Bq1R53xjgOJF1pFy9/8ke1p3ST4VN6P8ZXCA27th1JMloMnzB5a8q3U0zQd9ae8+5VJGRaTbLfB8/XkhcP4nbvqWtkkDeQQR6/lVlhsfdt+w7Ad3L0OlAC+FIik3zwattqpE7/AFFW/a2UbxXsN8ND6U/UWH9m41s91xZH8S/pVfFKKm/UjYl04J78HuxKgXF77ZDfAa/CoLqQYIIPcaSOVMqSD3gwfWp68ZuRD5bg7rihvjv8aOGHnX1K8Guian9dh39q21s96NmH8LfrS/0xW/ZXkbwbsN/NofWjb6B4iXXgrq5qXieH3bftowHfEj1GlRqrRZST6HM0jTkUxoJGpU9NQA0UWziXT2HZfIkfCh01SQ1ZMPFXPtrbufeQT/EIPxpddYPtWnTxR5/lYfnUOuTU7mV2ImjCWW9i+B4XEZf5hmFN/o906oFuDvtsrfAGfhUIikDzqbQVLszq9YZTDKy/eBH40I1NtcVvKIFxiO5jmHo00ZOIB9HsWm8VBQ/yn8qlRT6FZTcVcuhVzTTVndTDE69Zb8iHA9xAPxrj5jaO2JSP3kcH0g/jQ4NOiIZoyVq/yZGpUqVVGCpjT0qO4HoPD/8A04+7WCve0fOlSpubqZNL1kJd6VNSpJsOxSFKlUAOKalSoJHNIUqVADGkaVKgBGuRSpUANTmlSoINr0V/ZGszxv8AatSpU/L0Rkw/8siAaalSpBsEaVKlQAz0lp6VSBzXL0qVBDGpmpUqAOTSpUqkkRpqVKpIP//Z">
            <a:hlinkClick r:id="rId5"/>
          </p:cNvPr>
          <p:cNvSpPr>
            <a:spLocks noChangeAspect="1" noChangeArrowheads="1"/>
          </p:cNvSpPr>
          <p:nvPr/>
        </p:nvSpPr>
        <p:spPr bwMode="auto">
          <a:xfrm>
            <a:off x="207433" y="-808038"/>
            <a:ext cx="3606800" cy="16859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2" name="AutoShape 6" descr="data:image/jpeg;base64,/9j/4AAQSkZJRgABAQAAAQABAAD/2wCEAAkGBxQTEhUUExQWFhQXGBwXGRgXGRccGhgYHhcXHx0dHBccHiggGBslHBQdITEhJSkrLi4uGB8zODgsNygtLisBCgoKDg0OGxAQGzEmICYsNC8vLC8vNDQsLCwsLCwsLCwsLDQsNDAsLCwsLCwsLCwsLCwsLCwsLCwsLCwsLCwsLP/AABEIALEBHAMBIgACEQEDEQH/xAAbAAABBQEBAAAAAAAAAAAAAAADAAEEBQYCB//EAEQQAAIBAgQCBwMJBwIFBQAAAAECEQADBBIhMQVBBhMiUWFxkTKBoQcUI0JScrHB0TNikqKy4fAVghYkQ1PxNFRjwuL/xAAaAQACAwEBAAAAAAAAAAAAAAAAAwECBAUG/8QAMhEAAgIBAwIEAwcEAwAAAAAAAAECEQMEEiExQRMiUYEFMmEUQnGRoeHwI7HB0TNS8f/aAAwDAQACEQMRAD8A0MUookUor0FnnzjLSy0SKUUWQDy0+WiRSiiwB5aWWiZaUUWRQPLT5a7iniiwBxSy0SKWWiwBxSii5aWWpsAWWllouWllosAUUstEy0stFgDy0stEy0stFgCy0stFy02WiwB5abLRctKKLAFlpZaJFKKLJBxTRRYpstFgCilFFy02WiwB5abLRctLLRYAstNlouWllosAWWlko+Sq3C8XW4GNu3ddVYoWVdMymDGtUnkjBXJ0MhjlP5VZbZafLRQlP1dVsigOWny0bq66FuiyKI+WllqT1dN1dFhRHy0+Wj5KYrRYUBy0stGWDtT5KLCgOWllo+SnyVNhQDLSy0bLSAB2o3BQDLSijm3TZKLCgMUoouSlkosKBRTRRslLJRYUBilFGyU2SiwoFlpoo2SlkosKA5aUUXJT5KmwoDlpiKPkqLjrwQEkwKrKdKyYxt0dmllqEl+chXUGTRFuGDHfVVlTLvGyRlpZKHZub/5pUbHcctW2CCXuMYCLEz4yYUac6nxEV8Nk3JTSO8etQ7NnryRdcRsbVsmP9z6M/kIHnULoxwWwUuMbNs/TXAJUGAHIA1G2lRHKpfKWeJx+YncRxahCqlWuP2VUMJJOn515xevYnBMbDogYEkiA0Se8VcdL7psY6ybFtZXKFRVHbbeMo33FC4txm47hri2kcjVWNoEankwJHkaTqIRnUZPnqdDSp442u5vDxheSt8K4/wBYPK2Pe39q8ofpTiuTR5W0/MUA9IsUf+pc9wQflXOeXUv7y/nsafB0q+6/57nrT8ZYCSEA7zMetU2O6eInssrn9xZH8RMV5picbeuRnLN95pj3bUMHvBOsUJ5fvTZDjhXywXuavH/KFim/ZlbY8FVj6kQPStF0b+UK3chMUBbbbrB7B+8P+n8R5V5qLg7j3bc64ZlOx8KbHLKPcTPDCXb8j3h8aD7MEHYgyD76h42+SgA9f88q8l4L0iu4ZhlIZJ9hj2T5fYPlXo6cVW5aVspUMoYDcgnlPOmvPa5ErT0yZw3ForQ1xQ20MQDJ86u7l5QskjyryXj+FxN15W3kQAktcuACJ8Rp5UbgHSUdUqXs5dZGYCVidPE+dLeplFVFFnplJ22b/F8TKeJJqOvEnAJ11286rHuqyhgQZ5ii4VCVMagH00pcNROb54LvDCKJIxjQPU+O9c/PmVYGmu9CvsFY+B0ig5yY+FJyZsl0my0cUa6E6zxJ9yTV/YvBlk6VkL16HEaVMsYxtp07qdj1Lhx1F5NOpdDQWsYhnWI766XFIdmqhsN2WL7a8vT1oGLxCpbZjIy7qRBGncYjU86d9qklboX9lT6GiTEyYoa4wSJI1rK3+kotMUvAW3jMIYOGQjkV7iDStcdt3bashZWBJbPAGWPq+ExQ9X6clvsb5vg2qMp2INMzAaSJ7prIYXiBnsnM0aQw7jzp+G8TNxbV1SDlWGKpGpA0JHtvMnwmqy+IRjw1+P0JhoHJN3+5bXekKLeW2yMEZ+rW7plNyYyxMjXvq4fQ140nEw7XUFlW+nzrdOjTM7RM8pnQDavQrfTAJdRXQkkDs6aE7nMSBp+dXhqnTbCekVxUe6LzFYtUHee6lZxiMCe4SaquIcRt3bui5HjtISuYa6GAY1FU3HuInD4d2A1kCfE/2FLWrluvsD0aXHc14xSsDl5VjuOY83HyLOUH1rjo3evOEJBAuA5jmBCx7MDkCDO9RcRdtrJzFn1MKJ01MmNANOdUnneVUhsdP4MuS76OXO0FPMEgTt/kbUXjHF7WHTKxm5m9kEZomJgnQeJqrs4KycNbv2yRnjOWulgxBE6QCsGOcQYpdKrUdXfYKLYeLggSzFBBj62wq2PN/TddiJaf+qlJ9ThuJu4UW2HbYrkQmQACe3cUSvdC+tDxHELdq1YvdXlHWNKAGS+RxHfJ8al3+jLMvX4doZcr2xopZtZGh0GU+VUPE+lr2AxFhS4aFzzNtjMmI1Mk+OtLxajfKpM05dIodPzFwHpLiixcrb6s3CACY7TRpI1ML3A6mtZf4hdwmDCWLC3rrl7nWB2ZVlmdhkCgyAYGusVgODYtzYNxrLSb4uF1tAqAASSARtBnu2rUYNy4ZLWcs+ZrEJmGaDMqfZXtakHQmp8SSuvxIeCLpy/D2KbivX8QtjFL1Nrq2z63CCQq65QR3rtM1xa4yqgZ7KyQD2rZb6oG+fbSffVA+PxS2zhSrC5IQKEObyCganxiaqcdwbEIwF4MrEZgHmSvI77aUZZeI7fUnGnBUlwekj5NcT/3bXq3h4Vw3ya4iSOttbfvfpW84Rx8XSilcpI3ggT3GedF4HhHz3czw0nsEPJGweWYxPhpXP3au2lTr6DmsCVswj/JjiZ0u2T/ABDkfCozfJnjREGy2+zsD8VrY8R6ZpaukTNsP1TFVJKkoCHDTDiTGUA+fKqHgnTIK7y9woylQzCPpeTZTsO+aXinrcnRfoWyQwwXJRN0Bx4j6EHfa5b/AFqKehmPEf8ALPsdih/Othxfj74ew6Li1u3GMgo0lPDODoCNd/Ki9GelWIa2jPrbUhWZssG3rLlic0r5Rpz5Mnl1ML+VpfjyVjig66owS9F8ULiK2FvCSBPVsQJIkkgEAV6jxDox1MTZJXabecgeceyPE6VQcb6e3fnT/NXR7NoKCAs55GrZu6THuqufpjxC3le7fuLYYmH7JDAbx2fGm4ZzyrzqhWVeHzHlBelttMqWw5TMRmLFyAgB+0YJmNPGgcJtWss2rGcQZuPoJG+hmfcBVTxXjuJvi3c+blUQg9ZkdgRz1ICkEVZ4HF2rtsoQCCSdM3MydRqB31d5pYlx+fU0YoQky04a6E3JYW1QKSwKhZJI1DDTQCp2HxVlVKri7cNvLWZpcK6LNewWJu4a2oW42ZEzaN1YAhTGxKn1qjwfRE3MzPcS0ZLdWhFwBdDuYPOp3SfmbFZIpydIvr2BQrna+FX7RC5fWYp14X2QVvLECDkmffn1qsv5bnDwtx2trBiE1lWkAHNqWHgAO+pd7pPbtDDdQn0YXq2W2CzqDA7RnU6d43NUW6tyJ8NXTRC4zgntuhzZg0iQCAPDUnXWrzB2kS4DfS2bMhIUuLinYMTmAcMeQGkioeC46jvdS7bsdkZLRZWJzt7OZ5KiO7So3DeBXFZ/nh60M5IVojNtOm47pq8b7FNsU/MuC06b4vD2rBWwri6GXUM2kEEwcxE155xPpYzG4kZ2uwBmJLCIghsxg6bait6Oh167ZvWrXVW7VxldHcFnWIlV10Ux8TvVafkru2Ldx1u2r10r2Q1ogrvORs5hjO5FZcvxHSxybJT56d+v9i0cbrhcGQ4b0axWLxKB4JuqWzXCZCqcvMe1IgVsOOcJwNqwz2y4vLFuSXAZhqRDaTE7VB6I4tsO1vM7HM9xcjk/RE5TGuxO58/Oi9N+kN9s2FNrrGAD9lCzCJzMIWVBgCe6dabvt9R6xrZZO6F2Ue2wDlbqK1xTCsxYEAQYNyANMo07RkVe8NwwsC6HDlUtlw6W0CKTqSFJJnXfQ15jwvFBsO9wQlyw8K4aLgLAajlA13q+4R0nzK7Yu9aFtAQcpPWuTIlxbBJXtTtBIFOljS8zRlhO+LoymBxiF1L5skyQogkTuD8a2WAxFi4xKmGRMxaFLMoHahphdBO06b1h8TjkhrVm2bduPbJLELETqAefPaaqLGKNpitq4WVgVb2lBHcR3HatVpUy+lyxxze+NlwuNIu585zTOZmkkzzJ3q14rxR8Vct2hbLZoGVYk3BuRJgad9ZC7xKdraj3CR8KsOEXbjLcuW79u0yaw5h20mF01GkR40iVMhyTL9b2Iw6m3cdkVTkFvMSF13nXfw0rrieOVbWQZszEGFBAYc8xG/kfCqjE9Nr1wk3URiQJ5bCPEjaoNriFxrqkAht8kASDqQonUnyq2GKckpfoVyS44NhgujN7DWRiYzWTqEdsrhX0kJrzIPKqLiPBcVbvW1um5cV4IydY8KTHsEAqRMbR41or/SsrYdGwHVZgy9u46ypB9lSp7Q092giqG30gY2k6gEXB2rjBmBZpkAmdh3DSl5W8aaS7/oDd1sVv0/ueu8PwS4SyEzEhebbzWb6ZWVOKwt1Sobdgw0YKQNdRyJ+FUP8Ax9fdWtvhFuOBJdbjBh+8MugjwqFjfn2OS3dbJlsoZY3FVjP2tNDp3bVgw6WayqXqdTPqYSxPho9MxOMwdxrGEe4LK3lLALA5RlzciSTy+rVX0Q4HfwuLdjeV8NDKpLKWOojYAqdNeXnvXlj2sXfuW7iWbjZICHVhIMznI7++tXwheJXb83bR3l1W5btdZpMZtdYGpGuhrpbHCNLoZJTm10dAunfGjb4nd+aqGuBUzFFzkGNSNDkOoB3qixHT6+WOdbbnabltHYDuzFaHZa5av4q7btw1zrLYhgTbzN2iNe1oImsqyLPtH+H+9UcF3EeJL1PTsfxfH2bubrAxBVQcoAfWPY5iRHhWgwfyh3mKYe3ZX54ZV2fRNJnKASfKTWO4lx5r+RzlUrrCggTIMc51FVT8YZcSMRbUI85jBJEnffbfanxkkzLOFpBOkPSLFG4bd6OyzaMokH3f541Fs4wsAbinKDqFMTI8iB6VadJr3W4lLt2CWRWkABdQOXujWahYtx9TUTB08DR8raRKe5JshYLFANmyC4qnWQQp8GhhVz0p4sj2sKgw3Up1bMxUA9YzFTPLQcpJiRUXh4leqVBMk6c9Ofp8avbQXGWbGHa4lrqLbKmcGHLMDEkwpEUnJFtxa6fsXjLhozfDMZYRStxrpBGotwJ00nQ7H8a9V6HdFkuYey923nQ/S20uBZCsZXrG0z6QYgDUTPLB8G6NK73AbmYI2SVGjQNY8N62nRvp8zXHsPZJCuVV1U5QoJCqxHsQBoYPjXJ+K+O8daf3rrX0NuB38z/Cz0C5jUtwjZRygTEeke4Vg+lnB8MzN1CKtw6s1uU56yq6Ekc4Hvq8x/Si1aOcqCmhfMB7wpGpPnVT0pw5Rmv20YYY9rrGHsye12Pa0PMx6Vy/h+inBPLkdfTu/Y0uUYySS5/Qo140mHw7YV8W1i25k5VuMY0kLkMqrd+xg95rOYDiNi2zSz9WgJVkX2mnTRogGZMkUDpBi7d++SEClEVIYzMTuT58tKqvmRJFtNOsKqFJABzEACe7xr1+ntYEl3XucnNXitmhDWRnLYxCjoXVVBGV42KbAnYwTvziuOBcUwi9ZbxQcK69l7W4aOYGhEgVT9KuEDD4u5ZVGVUIIUksQCB9YjtazrFVqYPrC2RWYIpcgnZRvv8AhS4pRVEtuTuy0XG3L9xLIcIm5LMAFCzGvM6nxr0/odh8RiLa3sRAtAHIo1NyNM0HZdJ3M+Fed9Eej2Hvpdu336tUGUCQuZiCd94Gm3fWs4T8oNx1t2LlpFAi3nQ5YgR7EEchtWL4j9peLbp1y+rvovoNwbN3nfBtcVx0WxA100AOungNtJ9KnYPFm9bDFmXyOn8S5l9da8zvF7eOshIzy1xXftSsHMGXwEj316Df4iiE5cqnnDoAO7sPDAc+yTtXk9ZoZadxi3bas60MscibgiFx/o6t+0wUI7HtBiyTIPcEEnxNSOiPDxg7bO4Uuwl3zqxAGy6bAeZrkcet/OVtrcUgiSyxk00hm1OfQmNtFB8aLp/xlMltVZc5aNBrlA1ls2onlHvohDLJLFfD5BeZ1IoulOAw64nFm3atMosJiAAqghsz5hqpAJ8tomqXifTQPYQ2sHZtMpgsmWWSZysothSJA8uVXXG7TXMLbNo3M9xHDAMNVUgmU+sCSRNYdMI2S6uxSZWBGnf/AGr2ehqenhfVKvyZxtR5M0o/U54likuOzouRWEhBAA01Gg11oOBwCOgYsJzarOsTHrz8qt+jfDrjrnkIjBrR0H1laRrsNNeeulG6EYC4cYLaMqHPkzZcw1kTDGDWtve7FbkmR/mdsSAojbbcedB6NqxsY20oHbCQWYADKzTE7sRpI18qhYm2QrZiSQ5B7TGYnx08qvOj+DuNhQbeQBbhaGBnWAe3MZY3G9LbS6jJT44KHCYNVcdcpVWUkZgwBPLYT6Va9C7K/O2dj+zU9Xm7yCB5QJq/6UcQuYgWQ6WG2S2U6wZZA5awOzWWw7G31sKRcR+0wPsjUEHTKQdffWrDKGPKpSXCES3Tg0azj9lr5DNdKWrYlGzEqrzHs+I+zWRspdFx1aBABhoQ6nQge+rriPGGS1ZBQbghgwMmN8sCDrNRMWOtZbpjrAAR9Nh9RzzKXzTrtGlNy5tPmwyt09zr6qzZqISwZYbP+qvjo6/A9A6O21sYplUqB80thoEyxZp2JhtqrunFhlwn0YMkAMVEExprGsxI91ZzC9LnW7cfql7ahIEjKoGw0O51mj47idy/h2S8HzhptrbY5dhE5T2m33rLLJGK46mKMZuXm6FraxaoMJbMhiuYR7MSJ9/960vEMBeujJZKqRrmzlGUzoRAMiJ9a836UcV+nsNbVgLSDsurITOp0YA7c63fAulFoXDcv4gW0KAC11d4wx3JuG0J8hpTJ5FtaO7k1EPDlBs814vi1smELOZMtBVZMg9+YR5Vn7lsqYI8dZ2PvrVdLMUl686q4ayrsbaB2yamZC6EHWlgb6BACV005H0mk447upx5yroF4VhWCuty0wEjtlWBUwdA3Ke7wqFi8L9IQoJA7hroNTFejmyxUqe0szEqRPfEnWlhE6kkoioSCJK6gHfLO0+FZftaapoHiyxdyi/yMU+HNzCo0Sbcr5rMjXw299QheQ9XlWCDDDQSY+Nbf5omQLlAUSNPHXWd6r/+GrEgy+WcxBYb+BjT3zTPtkBKruZXDX8l4MNN9xtMjlXF3EdgAeRrT/8AC6fVY5p0Yjl3QNDQ8dwHsuOrli8q6/VEjSOQ8qjx4PoxiaszeF4letBhbfKCddvzrTji4tqFU5/Bdp7zVPb4I0Nn9pmKLAOhWTJkAZSNvfV3wXgzN2NIQAudNAT8aya3NDHDczpaOLlJosOAX7TvmxREgyJkqoj6qjd55nlVpY47buXzZdyuDZMpXJ2bhkHtKfZE8x3cpNVVno3edjC5VB1dtB7u/wB1QsZwK+mYuCArRHONO0RHZUzz9NDXDU45Mjlv5r16fgbcipUV3SSwg4jiECrqSVECAdCNBpEUXFsD1OJCy1qGCkwGgyFkaqJ7vGqnHOWvLdnXrFtyNIAUKO/ktWvVqlpxJMSQDBjWRBjeTXrtMn4ST7L/AAeeyup2iz+UwC4tm+YF9hlfLMRAI0PISdfGm+TaxZ/5rPH0tkJr45geWnKqvi3W3ixugoFWApEGOzOnIdqZqV0MGQXV3Uga90gikO1idjN9Oyp4fjUw5eybdtlugjMw7SGIgHbWqlLwVxy0BJJ5+B5ULiS5XKg5gJAPvPdzq74XhevQo1pmGihgpMEgbNGh8KfwyFwXfQ+++I4jae4whbTgfvdmCPEnMW/21v8AF4eAqYmyjx2VcK5LAHTVQfOKw/DbrcLyW2VGvXQ7hxqyKr5VVjtBiez4zXoWAF4WQ95Xhtey7ArP2lzbe+ROteX+NwjGanu56V+51tI/6fuVNzo3gT2gHDb5VZ/gApaKy3Ti1h1sjDraYOLiXc7Zu0pVhoWAI1EQO6t62GtrnuH2QJLZuXhrPwmsnxjALjr+RJw5S1m+kG/aIQk/VLZjI1gAGs3wuTyZk5NtL6jNQnsaiZjolwy5cxlqLjICjNmDH2VaIOuxJiPOrDiHBUF3ELllyGEjN2mMxziqvh2Ou4dwVQhlRrZ7SgGXmSS0GCNPOj3ukji51nW2bTkQTmzE7alQCJHfXqMkcjfl4OZB41e7llb0dzjCPIOTrFK90w2aDtyipPyfJm4lhzmibmYjbRSSQe/RZoNnphcsgBLgBJJYBAAcx1kKBmnuO07UPhmOxQFxsPbYvcbdEm4m/aUxKb7iKepKKEbbdkTjFgrfvIRtecie4kkfAitLwI3reDz20BQZyZDcjrt5VS8P4bi3vOWs3GdSHfMyKyzqCSxnXfTWrvCW8Zcwv/Lm4LT5uybqwdTm0hdzPOlZHGS5aLOJHxmLVrKvswJbzOU6GdeelU/AFKwTbZutcamApykmJMbzVlxNr9pcuIsEFwV2Rg0DWQpJPfM0GzxfFizZsi2GtoRlDWD2iAdCSO1oSfGnZcimvKLhjcepIv4pWVlCdpbqwkAkEONO4TETXV7iIOIk2LwZbbKQcpEGNdD2hpyq04PwPq7Ix2ILCGjqQDqCZXKsZgQ59knYVDxvTC26lLuFtHTkXBU8iAYIPdFY1DnhG3VTWVxk+qik/b9iq6NcG+cXTp2Zn70AEqD3wR6in6RnDO7G12MpG6MuYhtFJiBl799dKm8B47bt2WtjMXF3rEuBkBP0QSMpXUGP8IoGG4iDZFu4t5QGBi0EhhmBOdixYneIjWKfJN8mZoquI4lGdW6zOZHtHMREaHvHKa9VXpvhXKrbNxzA1RCVBA1EmIiN9hWE45aw1821w6NbUEm41zKpAMa6mW/vWq4B0Kv3MLFu4MuUgBuxOYHWQrTvvNXjUvmIlOS56nluOv8AW37txtnuOTG2rGNuXfRcFhQVmYk6gbT4eFa6/wDJHjkAFs2W7OoNwTm12lR2aDb+TniKgD5sW8VvWI+Lg0yFXyROVxpGl+b/AL6ev60RbTDYtH7oY/2qM9sqYYEHuIIphXFPXErrxz7X3gppust/YHuJFDGJf7RPnr+NOLw5qp9R+BFFlZY4y+ZWdhk/eHvB/KuXWdrkfeX9CaQZDyYeRB/IU/VqdnH+4EH4SPjQZ5aLTy6w/nsKxg2dlUMp15GPga0Nm1asWyWgF2JaNWYzogjkBy/CqA48YReuYZt1UgjKDA35zrVbw3H3bjG4CByFxtQg7lHf6nauPrlPLLj5V/crj0mLHezg3WI4wUEtZnkFkDIPX2vjUW7iBEWw6vieyGLTFyNSddRkWY5ZfGs1i8bate0xdu6dW8XcTEn6q69/fV70ZxAuKL1wguR2RyRe5e4nSfId1U+H6CWbIl93uxOqccUNy6mX6Q9AFtFW6x2VmkjQDMORHl499QrvBCVK5+cjf3edetYnDrettbbUER/ceNYPGYQIxtlnQrpoAZ7tztFeoySyYVUXwcfHp56iT29Sr4/gmxNwXSEz5VWAWUAqAJjXkBpNE4TbfDo9trVu4Ln7xBXTcNuCJ8amGy0Qt1feG/SurWGvD7D/AHWn9aStRNKi8tFnj1iZfH8HTqWDoJBLdYM2cdwJnLl91ROHcYXI+Fe7ca2FJVEchC0iZUwPHXTSrrpTgMVdtC2krLdrNpI8xuOdU3CeC3cFc60Il5hDBmUELlmQVbv7x8NKfizJrzsIwlFcx5+pDwvFALlsmy+S3pM7IJOVe4VrOH/K9fkZsPbKaD22zHxmIHlVNjen2HuYhg2GyWTAJB7St9YwN1nbmBVJxzh4sXuwwazdHWWmBkFSdQD+6dPKKVl02LUS/rQvjj+eoLI4LYj1XAfKPgrv7cDDmZls7AkbQUQj1isb004vbxL9fh7zgQlsqcoJIdlzbyJVqylxAyEVo73QwsiFWUNlBMg7x3+dJh8P02mkpQVe9kz1M3GrDWOiGHGrB3Pez7+cRU5eAYZdeoTTv1/qmqO7wfFoZR58Qx38iaQwWMDIXdmWRmCt9XnoImm0398y8+ppeCLktKVGWRPZjmZ/T4UK1xR0xV12eBkUazptvpoPGs5bsuqG5fuXwjNlS3bJDMJ7tgIp16gu5JXIQMouu4Laa6lt/PSrKFNtlqa7mh4bxO5nxlxWGpEkRrFuj9FOI3VwloAKRl7p3JNY25atpbuXHRYDEC25GcSuhA8PA7VY8F4yhVbaIRCiNiNtZI1HmSKmWO15Q3SXc0mJ4tc+c2NF0W5ssDZRrrXHG+L9qwXcKBck8gOw/wCvxrJ8RbEXLsjsBQQDGi6jSZbu51D+aOtwO19cw1zdYSRPu03oWB9w3S9TT8X481xrSoYAuBgbugmDrk9o+ZArjitu26lsVddnyEIYVV7+yFO082mqtMIrDV2ud8Qw9zQJqFi8iDW2x37BKiNOawSJ86vHEuzDcxrqWEQPcRrj3LZKtmAAbXXKDJ0E1I4v0fyWbNwdVmuMqhLOYrBUkSSSXOkHbeo96whIttKMBvErrrBMyD+lBu8HvAjIucTMoRBPhzB8e406UXdpkpkjE4kSA+GW2qghymgOo1B1ykHTnv6WfRfphi8FZCo8Wi2bKUDGCdyxGmg2mqPH4y+CudSmVSqhhsOcDbeomBxTlltWx2ni3l1MyQNByOu+1Vja6B2PWeN9IsStkYm/ZsuMoIZkkidR7Dgins/KvdyjPaszHLrP1NH6fWSnDnWIOQL+A/OvE87jQk6abnanzZSEeD2GyboELnjugx6HSna/rD21J8sp/lgVGmacVxrPX0H+jP219GH5Gn+bA+y6HzlT/MI+NR6VRZNB3wbgSUMd41HqNKCKdHIMgkHvBipeHxFx2C6PP2wD/NuPWpSt0iG3FWyp4rbLWmAEyVG3PMP71W4hBh7cBmVyO0UYifAjYjlrW+4paS2ihAZAJIWYLEDXWSY2E7SaxFrh5v4j6RlVVGaDMTOg0B8/dW9Y1jx1Lk4s8r1Oby8Bej1gqmd+0zbZpMLyjmJ8PCrJb5QygC94k5T7jMHyqUcA/wBWH+4Qfhv8KiXrZUwwIPcRH41i3yi7XB1vBxyhsfJruD8TWBmdQSJAmT5GOfhUXpWqXMjKV6wHKQSBIgnnz0/GoeHw6LbVkH00Ge1lmTsWymDEaCKjY+SgLABidhsPKuhk82K36HCwLZqkoPvRF+auPqGO8CR6ihzSQkbaHwo4xj82n70N/UDXL4PScnFu+y7EjyJoy4xucHzAPxia4GIHO2p8pU/Ax8K6DWzydfeG/Sp9w/FHnvygdHwpOJtKAjH6RV2Vj9YDuJ38fOsfhrxBAkwNhyE7wOUxXu3zdHBGdSCIIdSJHjuPjXnXSX5PbyMXwq9ahM5EZS6eQmWX41swZeKkcfW6VJ74e6Ke0fSvTujlx7uHRsykiVIJE6HxO8RXmpwN2yRbv22tuVDZWEGDMH4H0NbHoX+zuDkGH9P9qZqEnjsx6bBHJl2TRo7mFufYaPDXv51EsyAC0yNwZO/50WY20ooxj/aJ89fxrn2b5fCMb6Ng3uztt40NrKOxzKk/agSNB6bfCpHzqd1U/wC0D+mKGTbO9v8AhYg/Gam/qIl8ImvlkRlwFlWLdVbbN9pQTrz/AL1HtcKtq09qO7MY18BVkLdqQe2D7j+YpfNlO10e8MD+EfGr+JOqszy+G6iPTkqOIcB6z2HNtu8HQ90928UAcBYQS4zqACdQT+IjSNRV4cE/1WRvJhJ90z8KZrF4EyjR3wd/GpWWaVCJ6fPHrH+exm24PdaQyKVJkSf8M+NVWN4diLbAAXspk9i40ROuhnWa2xv+YPiK4JBBEkRzX/zUxzNCLlB8oyeIe7bJbKxXYDqbbg9md3EjYDQ1QY69nfPaZid4VAoXTkFJ/wAmvSzbkGWMflQL2GV9GXyg/pTFqFdtBvPPziMQ4yunWL3ONR5H863XyY8AAY4pkKBdEUlSM3NpHdtVjgUtWxlNuQTJkAj41b2uK21UKoKoPqgAD4Vpjmg1YXaCcaHW2nDbOCo9K8LxlgI5UuSQSDpzkzyr3leN4ZxlcMsbE7H0rP8AEeiGDvXGudc4zcla3H8yk1eOSMu5ZNIkDiDH2wtz7w1/iEN8af6Fvt2z4Q6/GCPjUSKUVyrPW7V2Jn+nk/s2S54KYb+FoPpUa5ZZTDAqe4gj8a4qZZ4hcURmlfssAw9GmjgnzIrsTiFSJ3JgAbk9wFX7lcKnaIDkS3evcKzvGuPW8Pds32sqcuaVTmTlhgrGAVj41ExN08RYjDuq/WcXWyksTprEctp5VuwQjGO/ucfWZck8nhdiSeJtimYKxW2u5G7HunlUqzaCiFED/PWueH8Cu4a3ldDqSSwEqfJhoaMKy5sjlI6GkwxhBUuTk1P4a91iQrMVAkg6j0On/iq7E3ltqWc5VG51qV0e6ZYW2CudSGMk5gp8oaJowxuXPQnVyaxtR6llatCZYa+O/qKj44oWAZmEDSAG9dRVy2Nwt4BrV+3J2BYAnvA76oOKQLpAIMAc55Vt1Eqx8HG0ONvOlLihhgwfZuIfCcp9Gj8a5u4K4upRo74keo0oFd2rrKeyxXyJH4VzbR6BKSfU5FcXsRbT23RfvMB+Jqr4/ieIsSbdxGT7IRM/8RGY+5hWP4hdcqev68XAdjOWPMnQ+6nQwqXcz5dU4cbX/g9DTH2f+7b/AI1/WpNrEISAHUk7Qw18u+vIYVvrn/cD+ImnWwwMqQT+6RP6077J9TOvibX3TafKLh/2L8+0k92xH5130Ex8dYpCmQGhgDqJB13G/Kszi+H3iubJfFkWxczXc4X2RMMRlOpIFSuiOIPzhB3kj3FZ/KavsrE42ZnlvVKddf8Aw9Da8nO3/CzD8ZpotH6zr5gN8QR+FDYVwawWdzaG+bA7XEPmSp/mAHxpHBXOSk+Kww9VmgkVzRwRT9R7ildCCPPSuZqTbxlwbO0d0yPQ6U/zwn2kRvNQD6pBo4C2Ra6W4RsSPI0c3LZ3tkfdf8mB/GmNq0dnYfeTT1Un8KKDd6oYY659on72v4zS+dT7SIf9sf0xT/M59m5bP+7L/WBTNgLg+oxHeBmHqJFTyV8j6i623Mm2Qf3WP4MDXDWbJ+tcX3A//YfhQWBGhpjUC5aXDLrFBbmDB9m8vvzCfUR8a4Xh136pV/Iq39JmuK5NSmZ5fDcD7HVzCuo7Snw0I+JAoZbwotvEMvssw8iaL/qNz7c+YBPqRRYiXwjH2b/P9jgU9cg11UHUHFdCuRTioJMv07wxIR4JXVT4Hl6/lROgWAKWS20uRP2hpHp+tXHGrd17LLZy5mEdru5xynzrN8L4Hjl/63VA6e1m/l1ArTGW7HtbowSxuGo8RJu0brD4p09hmXyOnpzpY/jtu2hfEIjAc1GVye4ZdCfMVlG4Pjf/AHn8tRcR0Tv3SDdxIaNpDGPITVIqPeXA2cpteWDv2/2RekfSRb7RYa7atRBV8up1ntIJjwNZ/wCaNyhh+6Z+G9ay10DH1r59yf8A6p8V0EIE2b0nucR6Mu3pWqObFHhGCem1E/NJfqQ+jXGLWDhnsJfcgMM5YBDJBGUc4A18alcAxvVln9tHiSCSya65lO++4qkxQ6pjbxFs5wIOu/cQefnVr0f4al8fRXSpHtAg5lH4MKZLY489DNBZlkuHVdjX2byuJRgR4V3NGwXAY1W+lxoywYRvKG39afE4G5b9tGXxI09djXOnFJ+Xod3DkcoreqfoBBroNXFKqDiu4n0dw9/Urkb7SaH3jY++srxPodety1si6o100b+Hn7jW8BroNTIZpRM+XS48nLXPqjP9HenZZRh70W1K5BB+jiIylTogjT9KMbGEwboLdlHuFJZusfQNMBVDRmjU0uMdGLN8lvYfvWIJ8RsfOs3ieE3MPGcgodS+QtkPcSJMd2lacUscn/gxZ4ZoVaTrueg2MVhnAHbQ7aMG9VaD8aKcGh9i8h8HlD8dPjWW6M4iyQVtXHckyxZGWY2idFHvnXlqDemkZVGMqRtwOc47n+jslNw27EhCw70hx6rNRWBBg6Hxp1YjUSD4VJXid3YtmHc4Df1A0rgd5iJTTU355bPt2V80LIfTUfCl1dhtnuJ95Qw9VM/Cig3eqIU00VN/0wn2Llp/AOAf4Wg0K/grqe1bcDvymPXaimG+L7kaKSsRsSD4aUs1NQWJIx9z7ZI/ehv6ppHGA+1btnxAKn+UgfCo1NFTbI2ok57J3R1+6wb4ED8ab5vaPs3Y++hHxXNUaKY0WG30ZKPDmPstbb7rrPoSD8KGeHXv+1c/gb8YqPThjyJo4DzepeDidm7pftZW/wC5b0PvXnTvwLMM2HuLdHdsw9xqmiu7bFTKkg94MGrbk+orY18r/wBHVy2ymGUqe4iDXINW1rjrEZb6LdXxADe5qIOHYe9+wuZG+xc/Jv8AzRsvoHiOPzL/AEU80+apGN4bdte2pA79x61FqjQxNPodzTg1xTioJOpoGPt3XUC1dFo8zkzn3SQBRqdTR0Bq1R53xjgOJF1pFy9/8ke1p3ST4VN6P8ZXCA27th1JMloMnzB5a8q3U0zQd9ae8+5VJGRaTbLfB8/XkhcP4nbvqWtkkDeQQR6/lVlhsfdt+w7Ad3L0OlAC+FIik3zwattqpE7/AFFW/a2UbxXsN8ND6U/UWH9m41s91xZH8S/pVfFKKm/UjYl04J78HuxKgXF77ZDfAa/CoLqQYIIPcaSOVMqSD3gwfWp68ZuRD5bg7rihvjv8aOGHnX1K8Guian9dh39q21s96NmH8LfrS/0xW/ZXkbwbsN/NofWjb6B4iXXgrq5qXieH3bftowHfEj1GlRqrRZST6HM0jTkUxoJGpU9NQA0UWziXT2HZfIkfCh01SQ1ZMPFXPtrbufeQT/EIPxpddYPtWnTxR5/lYfnUOuTU7mV2ImjCWW9i+B4XEZf5hmFN/o906oFuDvtsrfAGfhUIikDzqbQVLszq9YZTDKy/eBH40I1NtcVvKIFxiO5jmHo00ZOIB9HsWm8VBQ/yn8qlRT6FZTcVcuhVzTTVndTDE69Zb8iHA9xAPxrj5jaO2JSP3kcH0g/jQ4NOiIZoyVq/yZGpUqVVGCpjT0qO4HoPD/8A04+7WCve0fOlSpubqZNL1kJd6VNSpJsOxSFKlUAOKalSoJHNIUqVADGkaVKgBGuRSpUANTmlSoINr0V/ZGszxv8AatSpU/L0Rkw/8siAaalSpBsEaVKlQAz0lp6VSBzXL0qVBDGpmpUqAOTSpUqkkRpqVKpIP//Z">
            <a:hlinkClick r:id="rId5"/>
          </p:cNvPr>
          <p:cNvSpPr>
            <a:spLocks noChangeAspect="1" noChangeArrowheads="1"/>
          </p:cNvSpPr>
          <p:nvPr/>
        </p:nvSpPr>
        <p:spPr bwMode="auto">
          <a:xfrm>
            <a:off x="207433" y="-808038"/>
            <a:ext cx="3606800" cy="16859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4" name="AutoShape 8" descr="data:image/jpeg;base64,/9j/4AAQSkZJRgABAQAAAQABAAD/2wCEAAkGBxQTEhUUExQWFhQXGBwXGRgXGRccGhgYHhcXHx0dHBccHiggGBslHBQdITEhJSkrLi4uGB8zODgsNygtLisBCgoKDg0OGxAQGzEmICYsNC8vLC8vNDQsLCwsLCwsLCwsLDQsNDAsLCwsLCwsLCwsLCwsLCwsLCwsLCwsLCwsLP/AABEIALEBHAMBIgACEQEDEQH/xAAbAAABBQEBAAAAAAAAAAAAAAADAAEEBQYCB//EAEQQAAIBAgQCBwMJBwIFBQAAAAECEQADBBIhMQVBBhMiUWFxkTKBoQcUI0JScrHB0TNikqKy4fAVghYkQ1PxNFRjwuL/xAAaAQACAwEBAAAAAAAAAAAAAAAAAwECBAUG/8QAMhEAAgIBAwIEAwcEAwAAAAAAAAECEQMEEiExQRMiUYEFMmEUQnGRoeHwI7HB0TNS8f/aAAwDAQACEQMRAD8A0MUookUor0FnnzjLSy0SKUUWQDy0+WiRSiiwB5aWWiZaUUWRQPLT5a7iniiwBxSy0SKWWiwBxSii5aWWpsAWWllouWllosAUUstEy0stFgDy0stEy0stFgCy0stFy02WiwB5abLRctKKLAFlpZaJFKKLJBxTRRYpstFgCilFFy02WiwB5abLRctLLRYAstNlouWllosAWWlko+Sq3C8XW4GNu3ddVYoWVdMymDGtUnkjBXJ0MhjlP5VZbZafLRQlP1dVsigOWny0bq66FuiyKI+WllqT1dN1dFhRHy0+Wj5KYrRYUBy0stGWDtT5KLCgOWllo+SnyVNhQDLSy0bLSAB2o3BQDLSijm3TZKLCgMUoouSlkosKBRTRRslLJRYUBilFGyU2SiwoFlpoo2SlkosKA5aUUXJT5KmwoDlpiKPkqLjrwQEkwKrKdKyYxt0dmllqEl+chXUGTRFuGDHfVVlTLvGyRlpZKHZub/5pUbHcctW2CCXuMYCLEz4yYUac6nxEV8Nk3JTSO8etQ7NnryRdcRsbVsmP9z6M/kIHnULoxwWwUuMbNs/TXAJUGAHIA1G2lRHKpfKWeJx+YncRxahCqlWuP2VUMJJOn515xevYnBMbDogYEkiA0Se8VcdL7psY6ybFtZXKFRVHbbeMo33FC4txm47hri2kcjVWNoEankwJHkaTqIRnUZPnqdDSp442u5vDxheSt8K4/wBYPK2Pe39q8ofpTiuTR5W0/MUA9IsUf+pc9wQflXOeXUv7y/nsafB0q+6/57nrT8ZYCSEA7zMetU2O6eInssrn9xZH8RMV5picbeuRnLN95pj3bUMHvBOsUJ5fvTZDjhXywXuavH/KFim/ZlbY8FVj6kQPStF0b+UK3chMUBbbbrB7B+8P+n8R5V5qLg7j3bc64ZlOx8KbHLKPcTPDCXb8j3h8aD7MEHYgyD76h42+SgA9f88q8l4L0iu4ZhlIZJ9hj2T5fYPlXo6cVW5aVspUMoYDcgnlPOmvPa5ErT0yZw3ForQ1xQ20MQDJ86u7l5QskjyryXj+FxN15W3kQAktcuACJ8Rp5UbgHSUdUqXs5dZGYCVidPE+dLeplFVFFnplJ22b/F8TKeJJqOvEnAJ11286rHuqyhgQZ5ii4VCVMagH00pcNROb54LvDCKJIxjQPU+O9c/PmVYGmu9CvsFY+B0ig5yY+FJyZsl0my0cUa6E6zxJ9yTV/YvBlk6VkL16HEaVMsYxtp07qdj1Lhx1F5NOpdDQWsYhnWI766XFIdmqhsN2WL7a8vT1oGLxCpbZjIy7qRBGncYjU86d9qklboX9lT6GiTEyYoa4wSJI1rK3+kotMUvAW3jMIYOGQjkV7iDStcdt3bashZWBJbPAGWPq+ExQ9X6clvsb5vg2qMp2INMzAaSJ7prIYXiBnsnM0aQw7jzp+G8TNxbV1SDlWGKpGpA0JHtvMnwmqy+IRjw1+P0JhoHJN3+5bXekKLeW2yMEZ+rW7plNyYyxMjXvq4fQ140nEw7XUFlW+nzrdOjTM7RM8pnQDavQrfTAJdRXQkkDs6aE7nMSBp+dXhqnTbCekVxUe6LzFYtUHee6lZxiMCe4SaquIcRt3bui5HjtISuYa6GAY1FU3HuInD4d2A1kCfE/2FLWrluvsD0aXHc14xSsDl5VjuOY83HyLOUH1rjo3evOEJBAuA5jmBCx7MDkCDO9RcRdtrJzFn1MKJ01MmNANOdUnneVUhsdP4MuS76OXO0FPMEgTt/kbUXjHF7WHTKxm5m9kEZomJgnQeJqrs4KycNbv2yRnjOWulgxBE6QCsGOcQYpdKrUdXfYKLYeLggSzFBBj62wq2PN/TddiJaf+qlJ9ThuJu4UW2HbYrkQmQACe3cUSvdC+tDxHELdq1YvdXlHWNKAGS+RxHfJ8al3+jLMvX4doZcr2xopZtZGh0GU+VUPE+lr2AxFhS4aFzzNtjMmI1Mk+OtLxajfKpM05dIodPzFwHpLiixcrb6s3CACY7TRpI1ML3A6mtZf4hdwmDCWLC3rrl7nWB2ZVlmdhkCgyAYGusVgODYtzYNxrLSb4uF1tAqAASSARtBnu2rUYNy4ZLWcs+ZrEJmGaDMqfZXtakHQmp8SSuvxIeCLpy/D2KbivX8QtjFL1Nrq2z63CCQq65QR3rtM1xa4yqgZ7KyQD2rZb6oG+fbSffVA+PxS2zhSrC5IQKEObyCganxiaqcdwbEIwF4MrEZgHmSvI77aUZZeI7fUnGnBUlwekj5NcT/3bXq3h4Vw3ya4iSOttbfvfpW84Rx8XSilcpI3ggT3GedF4HhHz3czw0nsEPJGweWYxPhpXP3au2lTr6DmsCVswj/JjiZ0u2T/ABDkfCozfJnjREGy2+zsD8VrY8R6ZpaukTNsP1TFVJKkoCHDTDiTGUA+fKqHgnTIK7y9woylQzCPpeTZTsO+aXinrcnRfoWyQwwXJRN0Bx4j6EHfa5b/AFqKehmPEf8ALPsdih/Othxfj74ew6Li1u3GMgo0lPDODoCNd/Ki9GelWIa2jPrbUhWZssG3rLlic0r5Rpz5Mnl1ML+VpfjyVjig66owS9F8ULiK2FvCSBPVsQJIkkgEAV6jxDox1MTZJXabecgeceyPE6VQcb6e3fnT/NXR7NoKCAs55GrZu6THuqufpjxC3le7fuLYYmH7JDAbx2fGm4ZzyrzqhWVeHzHlBelttMqWw5TMRmLFyAgB+0YJmNPGgcJtWss2rGcQZuPoJG+hmfcBVTxXjuJvi3c+blUQg9ZkdgRz1ICkEVZ4HF2rtsoQCCSdM3MydRqB31d5pYlx+fU0YoQky04a6E3JYW1QKSwKhZJI1DDTQCp2HxVlVKri7cNvLWZpcK6LNewWJu4a2oW42ZEzaN1YAhTGxKn1qjwfRE3MzPcS0ZLdWhFwBdDuYPOp3SfmbFZIpydIvr2BQrna+FX7RC5fWYp14X2QVvLECDkmffn1qsv5bnDwtx2trBiE1lWkAHNqWHgAO+pd7pPbtDDdQn0YXq2W2CzqDA7RnU6d43NUW6tyJ8NXTRC4zgntuhzZg0iQCAPDUnXWrzB2kS4DfS2bMhIUuLinYMTmAcMeQGkioeC46jvdS7bsdkZLRZWJzt7OZ5KiO7So3DeBXFZ/nh60M5IVojNtOm47pq8b7FNsU/MuC06b4vD2rBWwri6GXUM2kEEwcxE155xPpYzG4kZ2uwBmJLCIghsxg6bait6Oh167ZvWrXVW7VxldHcFnWIlV10Ux8TvVafkru2Ldx1u2r10r2Q1ogrvORs5hjO5FZcvxHSxybJT56d+v9i0cbrhcGQ4b0axWLxKB4JuqWzXCZCqcvMe1IgVsOOcJwNqwz2y4vLFuSXAZhqRDaTE7VB6I4tsO1vM7HM9xcjk/RE5TGuxO58/Oi9N+kN9s2FNrrGAD9lCzCJzMIWVBgCe6dabvt9R6xrZZO6F2Ue2wDlbqK1xTCsxYEAQYNyANMo07RkVe8NwwsC6HDlUtlw6W0CKTqSFJJnXfQ15jwvFBsO9wQlyw8K4aLgLAajlA13q+4R0nzK7Yu9aFtAQcpPWuTIlxbBJXtTtBIFOljS8zRlhO+LoymBxiF1L5skyQogkTuD8a2WAxFi4xKmGRMxaFLMoHahphdBO06b1h8TjkhrVm2bduPbJLELETqAefPaaqLGKNpitq4WVgVb2lBHcR3HatVpUy+lyxxze+NlwuNIu585zTOZmkkzzJ3q14rxR8Vct2hbLZoGVYk3BuRJgad9ZC7xKdraj3CR8KsOEXbjLcuW79u0yaw5h20mF01GkR40iVMhyTL9b2Iw6m3cdkVTkFvMSF13nXfw0rrieOVbWQZszEGFBAYc8xG/kfCqjE9Nr1wk3URiQJ5bCPEjaoNriFxrqkAht8kASDqQonUnyq2GKckpfoVyS44NhgujN7DWRiYzWTqEdsrhX0kJrzIPKqLiPBcVbvW1um5cV4IydY8KTHsEAqRMbR41or/SsrYdGwHVZgy9u46ypB9lSp7Q092giqG30gY2k6gEXB2rjBmBZpkAmdh3DSl5W8aaS7/oDd1sVv0/ueu8PwS4SyEzEhebbzWb6ZWVOKwt1Sobdgw0YKQNdRyJ+FUP8Ax9fdWtvhFuOBJdbjBh+8MugjwqFjfn2OS3dbJlsoZY3FVjP2tNDp3bVgw6WayqXqdTPqYSxPho9MxOMwdxrGEe4LK3lLALA5RlzciSTy+rVX0Q4HfwuLdjeV8NDKpLKWOojYAqdNeXnvXlj2sXfuW7iWbjZICHVhIMznI7++tXwheJXb83bR3l1W5btdZpMZtdYGpGuhrpbHCNLoZJTm10dAunfGjb4nd+aqGuBUzFFzkGNSNDkOoB3qixHT6+WOdbbnabltHYDuzFaHZa5av4q7btw1zrLYhgTbzN2iNe1oImsqyLPtH+H+9UcF3EeJL1PTsfxfH2bubrAxBVQcoAfWPY5iRHhWgwfyh3mKYe3ZX54ZV2fRNJnKASfKTWO4lx5r+RzlUrrCggTIMc51FVT8YZcSMRbUI85jBJEnffbfanxkkzLOFpBOkPSLFG4bd6OyzaMokH3f541Fs4wsAbinKDqFMTI8iB6VadJr3W4lLt2CWRWkABdQOXujWahYtx9TUTB08DR8raRKe5JshYLFANmyC4qnWQQp8GhhVz0p4sj2sKgw3Up1bMxUA9YzFTPLQcpJiRUXh4leqVBMk6c9Ofp8avbQXGWbGHa4lrqLbKmcGHLMDEkwpEUnJFtxa6fsXjLhozfDMZYRStxrpBGotwJ00nQ7H8a9V6HdFkuYey923nQ/S20uBZCsZXrG0z6QYgDUTPLB8G6NK73AbmYI2SVGjQNY8N62nRvp8zXHsPZJCuVV1U5QoJCqxHsQBoYPjXJ+K+O8daf3rrX0NuB38z/Cz0C5jUtwjZRygTEeke4Vg+lnB8MzN1CKtw6s1uU56yq6Ekc4Hvq8x/Si1aOcqCmhfMB7wpGpPnVT0pw5Rmv20YYY9rrGHsye12Pa0PMx6Vy/h+inBPLkdfTu/Y0uUYySS5/Qo140mHw7YV8W1i25k5VuMY0kLkMqrd+xg95rOYDiNi2zSz9WgJVkX2mnTRogGZMkUDpBi7d++SEClEVIYzMTuT58tKqvmRJFtNOsKqFJABzEACe7xr1+ntYEl3XucnNXitmhDWRnLYxCjoXVVBGV42KbAnYwTvziuOBcUwi9ZbxQcK69l7W4aOYGhEgVT9KuEDD4u5ZVGVUIIUksQCB9YjtazrFVqYPrC2RWYIpcgnZRvv8AhS4pRVEtuTuy0XG3L9xLIcIm5LMAFCzGvM6nxr0/odh8RiLa3sRAtAHIo1NyNM0HZdJ3M+Fed9Eej2Hvpdu336tUGUCQuZiCd94Gm3fWs4T8oNx1t2LlpFAi3nQ5YgR7EEchtWL4j9peLbp1y+rvovoNwbN3nfBtcVx0WxA100AOungNtJ9KnYPFm9bDFmXyOn8S5l9da8zvF7eOshIzy1xXftSsHMGXwEj316Df4iiE5cqnnDoAO7sPDAc+yTtXk9ZoZadxi3bas60MscibgiFx/o6t+0wUI7HtBiyTIPcEEnxNSOiPDxg7bO4Uuwl3zqxAGy6bAeZrkcet/OVtrcUgiSyxk00hm1OfQmNtFB8aLp/xlMltVZc5aNBrlA1ls2onlHvohDLJLFfD5BeZ1IoulOAw64nFm3atMosJiAAqghsz5hqpAJ8tomqXifTQPYQ2sHZtMpgsmWWSZysothSJA8uVXXG7TXMLbNo3M9xHDAMNVUgmU+sCSRNYdMI2S6uxSZWBGnf/AGr2ehqenhfVKvyZxtR5M0o/U54likuOzouRWEhBAA01Gg11oOBwCOgYsJzarOsTHrz8qt+jfDrjrnkIjBrR0H1laRrsNNeeulG6EYC4cYLaMqHPkzZcw1kTDGDWtve7FbkmR/mdsSAojbbcedB6NqxsY20oHbCQWYADKzTE7sRpI18qhYm2QrZiSQ5B7TGYnx08qvOj+DuNhQbeQBbhaGBnWAe3MZY3G9LbS6jJT44KHCYNVcdcpVWUkZgwBPLYT6Va9C7K/O2dj+zU9Xm7yCB5QJq/6UcQuYgWQ6WG2S2U6wZZA5awOzWWw7G31sKRcR+0wPsjUEHTKQdffWrDKGPKpSXCES3Tg0azj9lr5DNdKWrYlGzEqrzHs+I+zWRspdFx1aBABhoQ6nQge+rriPGGS1ZBQbghgwMmN8sCDrNRMWOtZbpjrAAR9Nh9RzzKXzTrtGlNy5tPmwyt09zr6qzZqISwZYbP+qvjo6/A9A6O21sYplUqB80thoEyxZp2JhtqrunFhlwn0YMkAMVEExprGsxI91ZzC9LnW7cfql7ahIEjKoGw0O51mj47idy/h2S8HzhptrbY5dhE5T2m33rLLJGK46mKMZuXm6FraxaoMJbMhiuYR7MSJ9/960vEMBeujJZKqRrmzlGUzoRAMiJ9a836UcV+nsNbVgLSDsurITOp0YA7c63fAulFoXDcv4gW0KAC11d4wx3JuG0J8hpTJ5FtaO7k1EPDlBs814vi1smELOZMtBVZMg9+YR5Vn7lsqYI8dZ2PvrVdLMUl686q4ayrsbaB2yamZC6EHWlgb6BACV005H0mk447upx5yroF4VhWCuty0wEjtlWBUwdA3Ke7wqFi8L9IQoJA7hroNTFejmyxUqe0szEqRPfEnWlhE6kkoioSCJK6gHfLO0+FZftaapoHiyxdyi/yMU+HNzCo0Sbcr5rMjXw299QheQ9XlWCDDDQSY+Nbf5omQLlAUSNPHXWd6r/+GrEgy+WcxBYb+BjT3zTPtkBKruZXDX8l4MNN9xtMjlXF3EdgAeRrT/8AC6fVY5p0Yjl3QNDQ8dwHsuOrli8q6/VEjSOQ8qjx4PoxiaszeF4letBhbfKCddvzrTji4tqFU5/Bdp7zVPb4I0Nn9pmKLAOhWTJkAZSNvfV3wXgzN2NIQAudNAT8aya3NDHDczpaOLlJosOAX7TvmxREgyJkqoj6qjd55nlVpY47buXzZdyuDZMpXJ2bhkHtKfZE8x3cpNVVno3edjC5VB1dtB7u/wB1QsZwK+mYuCArRHONO0RHZUzz9NDXDU45Mjlv5r16fgbcipUV3SSwg4jiECrqSVECAdCNBpEUXFsD1OJCy1qGCkwGgyFkaqJ7vGqnHOWvLdnXrFtyNIAUKO/ktWvVqlpxJMSQDBjWRBjeTXrtMn4ST7L/AAeeyup2iz+UwC4tm+YF9hlfLMRAI0PISdfGm+TaxZ/5rPH0tkJr45geWnKqvi3W3ixugoFWApEGOzOnIdqZqV0MGQXV3Uga90gikO1idjN9Oyp4fjUw5eybdtlugjMw7SGIgHbWqlLwVxy0BJJ5+B5ULiS5XKg5gJAPvPdzq74XhevQo1pmGihgpMEgbNGh8KfwyFwXfQ+++I4jae4whbTgfvdmCPEnMW/21v8AF4eAqYmyjx2VcK5LAHTVQfOKw/DbrcLyW2VGvXQ7hxqyKr5VVjtBiez4zXoWAF4WQ95Xhtey7ArP2lzbe+ROteX+NwjGanu56V+51tI/6fuVNzo3gT2gHDb5VZ/gApaKy3Ti1h1sjDraYOLiXc7Zu0pVhoWAI1EQO6t62GtrnuH2QJLZuXhrPwmsnxjALjr+RJw5S1m+kG/aIQk/VLZjI1gAGs3wuTyZk5NtL6jNQnsaiZjolwy5cxlqLjICjNmDH2VaIOuxJiPOrDiHBUF3ELllyGEjN2mMxziqvh2Ou4dwVQhlRrZ7SgGXmSS0GCNPOj3ukji51nW2bTkQTmzE7alQCJHfXqMkcjfl4OZB41e7llb0dzjCPIOTrFK90w2aDtyipPyfJm4lhzmibmYjbRSSQe/RZoNnphcsgBLgBJJYBAAcx1kKBmnuO07UPhmOxQFxsPbYvcbdEm4m/aUxKb7iKepKKEbbdkTjFgrfvIRtecie4kkfAitLwI3reDz20BQZyZDcjrt5VS8P4bi3vOWs3GdSHfMyKyzqCSxnXfTWrvCW8Zcwv/Lm4LT5uybqwdTm0hdzPOlZHGS5aLOJHxmLVrKvswJbzOU6GdeelU/AFKwTbZutcamApykmJMbzVlxNr9pcuIsEFwV2Rg0DWQpJPfM0GzxfFizZsi2GtoRlDWD2iAdCSO1oSfGnZcimvKLhjcepIv4pWVlCdpbqwkAkEONO4TETXV7iIOIk2LwZbbKQcpEGNdD2hpyq04PwPq7Ix2ILCGjqQDqCZXKsZgQ59knYVDxvTC26lLuFtHTkXBU8iAYIPdFY1DnhG3VTWVxk+qik/b9iq6NcG+cXTp2Zn70AEqD3wR6in6RnDO7G12MpG6MuYhtFJiBl799dKm8B47bt2WtjMXF3rEuBkBP0QSMpXUGP8IoGG4iDZFu4t5QGBi0EhhmBOdixYneIjWKfJN8mZoquI4lGdW6zOZHtHMREaHvHKa9VXpvhXKrbNxzA1RCVBA1EmIiN9hWE45aw1821w6NbUEm41zKpAMa6mW/vWq4B0Kv3MLFu4MuUgBuxOYHWQrTvvNXjUvmIlOS56nluOv8AW37txtnuOTG2rGNuXfRcFhQVmYk6gbT4eFa6/wDJHjkAFs2W7OoNwTm12lR2aDb+TniKgD5sW8VvWI+Lg0yFXyROVxpGl+b/AL6ev60RbTDYtH7oY/2qM9sqYYEHuIIphXFPXErrxz7X3gppust/YHuJFDGJf7RPnr+NOLw5qp9R+BFFlZY4y+ZWdhk/eHvB/KuXWdrkfeX9CaQZDyYeRB/IU/VqdnH+4EH4SPjQZ5aLTy6w/nsKxg2dlUMp15GPga0Nm1asWyWgF2JaNWYzogjkBy/CqA48YReuYZt1UgjKDA35zrVbw3H3bjG4CByFxtQg7lHf6nauPrlPLLj5V/crj0mLHezg3WI4wUEtZnkFkDIPX2vjUW7iBEWw6vieyGLTFyNSddRkWY5ZfGs1i8bate0xdu6dW8XcTEn6q69/fV70ZxAuKL1wguR2RyRe5e4nSfId1U+H6CWbIl93uxOqccUNy6mX6Q9AFtFW6x2VmkjQDMORHl499QrvBCVK5+cjf3edetYnDrettbbUER/ceNYPGYQIxtlnQrpoAZ7tztFeoySyYVUXwcfHp56iT29Sr4/gmxNwXSEz5VWAWUAqAJjXkBpNE4TbfDo9trVu4Ln7xBXTcNuCJ8amGy0Qt1feG/SurWGvD7D/AHWn9aStRNKi8tFnj1iZfH8HTqWDoJBLdYM2cdwJnLl91ROHcYXI+Fe7ca2FJVEchC0iZUwPHXTSrrpTgMVdtC2krLdrNpI8xuOdU3CeC3cFc60Il5hDBmUELlmQVbv7x8NKfizJrzsIwlFcx5+pDwvFALlsmy+S3pM7IJOVe4VrOH/K9fkZsPbKaD22zHxmIHlVNjen2HuYhg2GyWTAJB7St9YwN1nbmBVJxzh4sXuwwazdHWWmBkFSdQD+6dPKKVl02LUS/rQvjj+eoLI4LYj1XAfKPgrv7cDDmZls7AkbQUQj1isb004vbxL9fh7zgQlsqcoJIdlzbyJVqylxAyEVo73QwsiFWUNlBMg7x3+dJh8P02mkpQVe9kz1M3GrDWOiGHGrB3Pez7+cRU5eAYZdeoTTv1/qmqO7wfFoZR58Qx38iaQwWMDIXdmWRmCt9XnoImm0398y8+ppeCLktKVGWRPZjmZ/T4UK1xR0xV12eBkUazptvpoPGs5bsuqG5fuXwjNlS3bJDMJ7tgIp16gu5JXIQMouu4Laa6lt/PSrKFNtlqa7mh4bxO5nxlxWGpEkRrFuj9FOI3VwloAKRl7p3JNY25atpbuXHRYDEC25GcSuhA8PA7VY8F4yhVbaIRCiNiNtZI1HmSKmWO15Q3SXc0mJ4tc+c2NF0W5ssDZRrrXHG+L9qwXcKBck8gOw/wCvxrJ8RbEXLsjsBQQDGi6jSZbu51D+aOtwO19cw1zdYSRPu03oWB9w3S9TT8X481xrSoYAuBgbugmDrk9o+ZArjitu26lsVddnyEIYVV7+yFO082mqtMIrDV2ud8Qw9zQJqFi8iDW2x37BKiNOawSJ86vHEuzDcxrqWEQPcRrj3LZKtmAAbXXKDJ0E1I4v0fyWbNwdVmuMqhLOYrBUkSSSXOkHbeo96whIttKMBvErrrBMyD+lBu8HvAjIucTMoRBPhzB8e406UXdpkpkjE4kSA+GW2qghymgOo1B1ykHTnv6WfRfphi8FZCo8Wi2bKUDGCdyxGmg2mqPH4y+CudSmVSqhhsOcDbeomBxTlltWx2ni3l1MyQNByOu+1Vja6B2PWeN9IsStkYm/ZsuMoIZkkidR7Dgins/KvdyjPaszHLrP1NH6fWSnDnWIOQL+A/OvE87jQk6abnanzZSEeD2GyboELnjugx6HSna/rD21J8sp/lgVGmacVxrPX0H+jP219GH5Gn+bA+y6HzlT/MI+NR6VRZNB3wbgSUMd41HqNKCKdHIMgkHvBipeHxFx2C6PP2wD/NuPWpSt0iG3FWyp4rbLWmAEyVG3PMP71W4hBh7cBmVyO0UYifAjYjlrW+4paS2ihAZAJIWYLEDXWSY2E7SaxFrh5v4j6RlVVGaDMTOg0B8/dW9Y1jx1Lk4s8r1Oby8Bej1gqmd+0zbZpMLyjmJ8PCrJb5QygC94k5T7jMHyqUcA/wBWH+4Qfhv8KiXrZUwwIPcRH41i3yi7XB1vBxyhsfJruD8TWBmdQSJAmT5GOfhUXpWqXMjKV6wHKQSBIgnnz0/GoeHw6LbVkH00Ge1lmTsWymDEaCKjY+SgLABidhsPKuhk82K36HCwLZqkoPvRF+auPqGO8CR6ihzSQkbaHwo4xj82n70N/UDXL4PScnFu+y7EjyJoy4xucHzAPxia4GIHO2p8pU/Ax8K6DWzydfeG/Sp9w/FHnvygdHwpOJtKAjH6RV2Vj9YDuJ38fOsfhrxBAkwNhyE7wOUxXu3zdHBGdSCIIdSJHjuPjXnXSX5PbyMXwq9ahM5EZS6eQmWX41swZeKkcfW6VJ74e6Ke0fSvTujlx7uHRsykiVIJE6HxO8RXmpwN2yRbv22tuVDZWEGDMH4H0NbHoX+zuDkGH9P9qZqEnjsx6bBHJl2TRo7mFufYaPDXv51EsyAC0yNwZO/50WY20ooxj/aJ89fxrn2b5fCMb6Ng3uztt40NrKOxzKk/agSNB6bfCpHzqd1U/wC0D+mKGTbO9v8AhYg/Gam/qIl8ImvlkRlwFlWLdVbbN9pQTrz/AL1HtcKtq09qO7MY18BVkLdqQe2D7j+YpfNlO10e8MD+EfGr+JOqszy+G6iPTkqOIcB6z2HNtu8HQ90928UAcBYQS4zqACdQT+IjSNRV4cE/1WRvJhJ90z8KZrF4EyjR3wd/GpWWaVCJ6fPHrH+exm24PdaQyKVJkSf8M+NVWN4diLbAAXspk9i40ROuhnWa2xv+YPiK4JBBEkRzX/zUxzNCLlB8oyeIe7bJbKxXYDqbbg9md3EjYDQ1QY69nfPaZid4VAoXTkFJ/wAmvSzbkGWMflQL2GV9GXyg/pTFqFdtBvPPziMQ4yunWL3ONR5H863XyY8AAY4pkKBdEUlSM3NpHdtVjgUtWxlNuQTJkAj41b2uK21UKoKoPqgAD4Vpjmg1YXaCcaHW2nDbOCo9K8LxlgI5UuSQSDpzkzyr3leN4ZxlcMsbE7H0rP8AEeiGDvXGudc4zcla3H8yk1eOSMu5ZNIkDiDH2wtz7w1/iEN8af6Fvt2z4Q6/GCPjUSKUVyrPW7V2Jn+nk/s2S54KYb+FoPpUa5ZZTDAqe4gj8a4qZZ4hcURmlfssAw9GmjgnzIrsTiFSJ3JgAbk9wFX7lcKnaIDkS3evcKzvGuPW8Pds32sqcuaVTmTlhgrGAVj41ExN08RYjDuq/WcXWyksTprEctp5VuwQjGO/ucfWZck8nhdiSeJtimYKxW2u5G7HunlUqzaCiFED/PWueH8Cu4a3ldDqSSwEqfJhoaMKy5sjlI6GkwxhBUuTk1P4a91iQrMVAkg6j0On/iq7E3ltqWc5VG51qV0e6ZYW2CudSGMk5gp8oaJowxuXPQnVyaxtR6llatCZYa+O/qKj44oWAZmEDSAG9dRVy2Nwt4BrV+3J2BYAnvA76oOKQLpAIMAc55Vt1Eqx8HG0ONvOlLihhgwfZuIfCcp9Gj8a5u4K4upRo74keo0oFd2rrKeyxXyJH4VzbR6BKSfU5FcXsRbT23RfvMB+Jqr4/ieIsSbdxGT7IRM/8RGY+5hWP4hdcqev68XAdjOWPMnQ+6nQwqXcz5dU4cbX/g9DTH2f+7b/AI1/WpNrEISAHUk7Qw18u+vIYVvrn/cD+ImnWwwMqQT+6RP6077J9TOvibX3TafKLh/2L8+0k92xH5130Ex8dYpCmQGhgDqJB13G/Kszi+H3iubJfFkWxczXc4X2RMMRlOpIFSuiOIPzhB3kj3FZ/KavsrE42ZnlvVKddf8Aw9Da8nO3/CzD8ZpotH6zr5gN8QR+FDYVwawWdzaG+bA7XEPmSp/mAHxpHBXOSk+Kww9VmgkVzRwRT9R7ildCCPPSuZqTbxlwbO0d0yPQ6U/zwn2kRvNQD6pBo4C2Ra6W4RsSPI0c3LZ3tkfdf8mB/GmNq0dnYfeTT1Un8KKDd6oYY659on72v4zS+dT7SIf9sf0xT/M59m5bP+7L/WBTNgLg+oxHeBmHqJFTyV8j6i623Mm2Qf3WP4MDXDWbJ+tcX3A//YfhQWBGhpjUC5aXDLrFBbmDB9m8vvzCfUR8a4Xh136pV/Iq39JmuK5NSmZ5fDcD7HVzCuo7Snw0I+JAoZbwotvEMvssw8iaL/qNz7c+YBPqRRYiXwjH2b/P9jgU9cg11UHUHFdCuRTioJMv07wxIR4JXVT4Hl6/lROgWAKWS20uRP2hpHp+tXHGrd17LLZy5mEdru5xynzrN8L4Hjl/63VA6e1m/l1ArTGW7HtbowSxuGo8RJu0brD4p09hmXyOnpzpY/jtu2hfEIjAc1GVye4ZdCfMVlG4Pjf/AHn8tRcR0Tv3SDdxIaNpDGPITVIqPeXA2cpteWDv2/2RekfSRb7RYa7atRBV8up1ntIJjwNZ/wCaNyhh+6Z+G9ay10DH1r59yf8A6p8V0EIE2b0nucR6Mu3pWqObFHhGCem1E/NJfqQ+jXGLWDhnsJfcgMM5YBDJBGUc4A18alcAxvVln9tHiSCSya65lO++4qkxQ6pjbxFs5wIOu/cQefnVr0f4al8fRXSpHtAg5lH4MKZLY489DNBZlkuHVdjX2byuJRgR4V3NGwXAY1W+lxoywYRvKG39afE4G5b9tGXxI09djXOnFJ+Xod3DkcoreqfoBBroNXFKqDiu4n0dw9/Urkb7SaH3jY++srxPodety1si6o100b+Hn7jW8BroNTIZpRM+XS48nLXPqjP9HenZZRh70W1K5BB+jiIylTogjT9KMbGEwboLdlHuFJZusfQNMBVDRmjU0uMdGLN8lvYfvWIJ8RsfOs3ieE3MPGcgodS+QtkPcSJMd2lacUscn/gxZ4ZoVaTrueg2MVhnAHbQ7aMG9VaD8aKcGh9i8h8HlD8dPjWW6M4iyQVtXHckyxZGWY2idFHvnXlqDemkZVGMqRtwOc47n+jslNw27EhCw70hx6rNRWBBg6Hxp1YjUSD4VJXid3YtmHc4Df1A0rgd5iJTTU355bPt2V80LIfTUfCl1dhtnuJ95Qw9VM/Cig3eqIU00VN/0wn2Llp/AOAf4Wg0K/grqe1bcDvymPXaimG+L7kaKSsRsSD4aUs1NQWJIx9z7ZI/ehv6ppHGA+1btnxAKn+UgfCo1NFTbI2ok57J3R1+6wb4ED8ab5vaPs3Y++hHxXNUaKY0WG30ZKPDmPstbb7rrPoSD8KGeHXv+1c/gb8YqPThjyJo4DzepeDidm7pftZW/wC5b0PvXnTvwLMM2HuLdHdsw9xqmiu7bFTKkg94MGrbk+orY18r/wBHVy2ymGUqe4iDXINW1rjrEZb6LdXxADe5qIOHYe9+wuZG+xc/Jv8AzRsvoHiOPzL/AEU80+apGN4bdte2pA79x61FqjQxNPodzTg1xTioJOpoGPt3XUC1dFo8zkzn3SQBRqdTR0Bq1R53xjgOJF1pFy9/8ke1p3ST4VN6P8ZXCA27th1JMloMnzB5a8q3U0zQd9ae8+5VJGRaTbLfB8/XkhcP4nbvqWtkkDeQQR6/lVlhsfdt+w7Ad3L0OlAC+FIik3zwattqpE7/AFFW/a2UbxXsN8ND6U/UWH9m41s91xZH8S/pVfFKKm/UjYl04J78HuxKgXF77ZDfAa/CoLqQYIIPcaSOVMqSD3gwfWp68ZuRD5bg7rihvjv8aOGHnX1K8Guian9dh39q21s96NmH8LfrS/0xW/ZXkbwbsN/NofWjb6B4iXXgrq5qXieH3bftowHfEj1GlRqrRZST6HM0jTkUxoJGpU9NQA0UWziXT2HZfIkfCh01SQ1ZMPFXPtrbufeQT/EIPxpddYPtWnTxR5/lYfnUOuTU7mV2ImjCWW9i+B4XEZf5hmFN/o906oFuDvtsrfAGfhUIikDzqbQVLszq9YZTDKy/eBH40I1NtcVvKIFxiO5jmHo00ZOIB9HsWm8VBQ/yn8qlRT6FZTcVcuhVzTTVndTDE69Zb8iHA9xAPxrj5jaO2JSP3kcH0g/jQ4NOiIZoyVq/yZGpUqVVGCpjT0qO4HoPD/8A04+7WCve0fOlSpubqZNL1kJd6VNSpJsOxSFKlUAOKalSoJHNIUqVADGkaVKgBGuRSpUANTmlSoINr0V/ZGszxv8AatSpU/L0Rkw/8siAaalSpBsEaVKlQAz0lp6VSBzXL0qVBDGpmpUqAOTSpUqkkRpqVKpIP//Z">
            <a:hlinkClick r:id="rId5"/>
          </p:cNvPr>
          <p:cNvSpPr>
            <a:spLocks noChangeAspect="1" noChangeArrowheads="1"/>
          </p:cNvSpPr>
          <p:nvPr/>
        </p:nvSpPr>
        <p:spPr bwMode="auto">
          <a:xfrm>
            <a:off x="207433" y="-808038"/>
            <a:ext cx="3606800" cy="16859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6927349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99491" y="221241"/>
            <a:ext cx="10030692" cy="1938992"/>
          </a:xfrm>
          <a:prstGeom prst="rect">
            <a:avLst/>
          </a:prstGeom>
          <a:noFill/>
        </p:spPr>
        <p:txBody>
          <a:bodyPr wrap="square" rtlCol="0">
            <a:spAutoFit/>
          </a:bodyPr>
          <a:lstStyle/>
          <a:p>
            <a:pPr algn="ctr"/>
            <a:r>
              <a:rPr lang="en-US" sz="4000" dirty="0" smtClean="0"/>
              <a:t>FIXED OR GROWTH MINDSET:</a:t>
            </a:r>
          </a:p>
          <a:p>
            <a:pPr algn="ctr"/>
            <a:r>
              <a:rPr lang="en-US" sz="4000" dirty="0" smtClean="0"/>
              <a:t>PERFORMANCE BASED ON</a:t>
            </a:r>
          </a:p>
          <a:p>
            <a:pPr algn="ctr"/>
            <a:r>
              <a:rPr lang="en-US" sz="4000" dirty="0" smtClean="0"/>
              <a:t>CAPACITY OR EFFORT</a:t>
            </a:r>
            <a:endParaRPr lang="en-US" sz="4000" dirty="0"/>
          </a:p>
        </p:txBody>
      </p:sp>
      <p:sp>
        <p:nvSpPr>
          <p:cNvPr id="2" name="TextBox 1"/>
          <p:cNvSpPr txBox="1"/>
          <p:nvPr/>
        </p:nvSpPr>
        <p:spPr>
          <a:xfrm>
            <a:off x="1298486" y="3157037"/>
            <a:ext cx="4293471" cy="4013406"/>
          </a:xfrm>
          <a:prstGeom prst="rect">
            <a:avLst/>
          </a:prstGeom>
          <a:noFill/>
        </p:spPr>
        <p:txBody>
          <a:bodyPr wrap="square" rtlCol="0">
            <a:spAutoFit/>
          </a:bodyPr>
          <a:lstStyle/>
          <a:p>
            <a:pPr marL="342900" lvl="0" indent="-342900">
              <a:lnSpc>
                <a:spcPct val="90000"/>
              </a:lnSpc>
              <a:spcBef>
                <a:spcPct val="20000"/>
              </a:spcBef>
              <a:buClr>
                <a:srgbClr val="4F271C"/>
              </a:buClr>
            </a:pPr>
            <a:r>
              <a:rPr lang="en-US" sz="2800" dirty="0" smtClean="0">
                <a:solidFill>
                  <a:prstClr val="black"/>
                </a:solidFill>
                <a:latin typeface="Optima" charset="0"/>
              </a:rPr>
              <a:t>	</a:t>
            </a:r>
            <a:r>
              <a:rPr lang="en-US" sz="3200" dirty="0" smtClean="0">
                <a:solidFill>
                  <a:srgbClr val="FF0000"/>
                </a:solidFill>
                <a:latin typeface="Optima" charset="0"/>
              </a:rPr>
              <a:t>IS OUR PERFORMANCE BASED ON INNATE CAPACITY OR MALLEABLE BASED ON OUR EFFORT? </a:t>
            </a:r>
            <a:endParaRPr lang="en-US" sz="3200" dirty="0">
              <a:solidFill>
                <a:srgbClr val="FF0000"/>
              </a:solidFill>
              <a:latin typeface="Optima" charset="0"/>
            </a:endParaRPr>
          </a:p>
          <a:p>
            <a:pPr marL="342900" lvl="0" indent="-342900">
              <a:lnSpc>
                <a:spcPct val="90000"/>
              </a:lnSpc>
              <a:spcBef>
                <a:spcPct val="20000"/>
              </a:spcBef>
              <a:buClr>
                <a:srgbClr val="4F271C"/>
              </a:buClr>
            </a:pPr>
            <a:r>
              <a:rPr lang="en-US" sz="3200" dirty="0" smtClean="0">
                <a:solidFill>
                  <a:srgbClr val="FF0000"/>
                </a:solidFill>
                <a:latin typeface="Optima" charset="0"/>
              </a:rPr>
              <a:t>	WHAT DO YOU BELIEVE?</a:t>
            </a:r>
            <a:endParaRPr lang="en-US" sz="3200" dirty="0">
              <a:solidFill>
                <a:srgbClr val="FF0000"/>
              </a:solidFill>
              <a:latin typeface="Optima" charset="0"/>
            </a:endParaRPr>
          </a:p>
          <a:p>
            <a:r>
              <a:rPr lang="en-US" dirty="0" smtClean="0"/>
              <a:t> </a:t>
            </a:r>
            <a:endParaRPr lang="en-US" dirty="0"/>
          </a:p>
        </p:txBody>
      </p:sp>
      <p:pic>
        <p:nvPicPr>
          <p:cNvPr id="4" name="Picture 3" descr="Slide1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1944" y="2145851"/>
            <a:ext cx="6138237" cy="4603678"/>
          </a:xfrm>
          <a:prstGeom prst="rect">
            <a:avLst/>
          </a:prstGeom>
        </p:spPr>
      </p:pic>
    </p:spTree>
    <p:extLst>
      <p:ext uri="{BB962C8B-B14F-4D97-AF65-F5344CB8AC3E}">
        <p14:creationId xmlns:p14="http://schemas.microsoft.com/office/powerpoint/2010/main" val="32354137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dissolv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http://ewsatc.files.wordpress.com/2010/10/growth-mindset.png"/>
          <p:cNvPicPr>
            <a:picLocks noChangeAspect="1" noChangeArrowheads="1"/>
          </p:cNvPicPr>
          <p:nvPr/>
        </p:nvPicPr>
        <p:blipFill>
          <a:blip r:embed="rId2" cstate="print"/>
          <a:srcRect/>
          <a:stretch>
            <a:fillRect/>
          </a:stretch>
        </p:blipFill>
        <p:spPr bwMode="auto">
          <a:xfrm>
            <a:off x="3140364" y="831021"/>
            <a:ext cx="7555344" cy="5167285"/>
          </a:xfrm>
          <a:prstGeom prst="rect">
            <a:avLst/>
          </a:prstGeom>
          <a:noFill/>
        </p:spPr>
      </p:pic>
      <p:sp>
        <p:nvSpPr>
          <p:cNvPr id="3" name="TextBox 2"/>
          <p:cNvSpPr txBox="1"/>
          <p:nvPr/>
        </p:nvSpPr>
        <p:spPr>
          <a:xfrm>
            <a:off x="1699491" y="24"/>
            <a:ext cx="10030692" cy="830997"/>
          </a:xfrm>
          <a:prstGeom prst="rect">
            <a:avLst/>
          </a:prstGeom>
          <a:noFill/>
        </p:spPr>
        <p:txBody>
          <a:bodyPr wrap="square" rtlCol="0">
            <a:spAutoFit/>
          </a:bodyPr>
          <a:lstStyle/>
          <a:p>
            <a:pPr algn="ctr"/>
            <a:r>
              <a:rPr lang="en-US" sz="4800" dirty="0" smtClean="0"/>
              <a:t>The Power of Effort</a:t>
            </a:r>
            <a:endParaRPr lang="en-US" sz="4800" dirty="0"/>
          </a:p>
        </p:txBody>
      </p:sp>
    </p:spTree>
    <p:extLst>
      <p:ext uri="{BB962C8B-B14F-4D97-AF65-F5344CB8AC3E}">
        <p14:creationId xmlns:p14="http://schemas.microsoft.com/office/powerpoint/2010/main" val="323541379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2977" y="1283730"/>
            <a:ext cx="9997440" cy="1143000"/>
          </a:xfrm>
        </p:spPr>
        <p:txBody>
          <a:bodyPr>
            <a:normAutofit fontScale="90000"/>
          </a:bodyPr>
          <a:lstStyle/>
          <a:p>
            <a:pPr algn="ctr"/>
            <a:r>
              <a:rPr lang="en-US" dirty="0" smtClean="0"/>
              <a:t>WHAT ROLE DO TEACHERS PLAY IN MINDSET?</a:t>
            </a:r>
            <a:br>
              <a:rPr lang="en-US" dirty="0" smtClean="0"/>
            </a:br>
            <a:r>
              <a:rPr lang="en-US" dirty="0" smtClean="0"/>
              <a:t>The E School and I School </a:t>
            </a:r>
            <a:br>
              <a:rPr lang="en-US" dirty="0" smtClean="0"/>
            </a:br>
            <a:r>
              <a:rPr lang="en-US" dirty="0" smtClean="0"/>
              <a:t>of Turning?</a:t>
            </a:r>
            <a:endParaRPr lang="en-US" dirty="0"/>
          </a:p>
        </p:txBody>
      </p:sp>
      <p:pic>
        <p:nvPicPr>
          <p:cNvPr id="4" name="Picture 3" descr="BALLE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5847" y="3177418"/>
            <a:ext cx="4952999" cy="3424646"/>
          </a:xfrm>
          <a:prstGeom prst="rect">
            <a:avLst/>
          </a:prstGeom>
        </p:spPr>
      </p:pic>
    </p:spTree>
    <p:extLst>
      <p:ext uri="{BB962C8B-B14F-4D97-AF65-F5344CB8AC3E}">
        <p14:creationId xmlns:p14="http://schemas.microsoft.com/office/powerpoint/2010/main" val="214781398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21222" y="1396999"/>
            <a:ext cx="9446895" cy="1397002"/>
          </a:xfrm>
        </p:spPr>
        <p:txBody>
          <a:bodyPr>
            <a:normAutofit fontScale="92500"/>
          </a:bodyPr>
          <a:lstStyle/>
          <a:p>
            <a:pPr algn="ctr"/>
            <a:endParaRPr lang="en-US" sz="3100" dirty="0"/>
          </a:p>
          <a:p>
            <a:pPr algn="ctr"/>
            <a:r>
              <a:rPr lang="en-US" dirty="0" smtClean="0">
                <a:solidFill>
                  <a:schemeClr val="tx1"/>
                </a:solidFill>
              </a:rPr>
              <a:t>LEARN BY DOING:  JOHN DEWEY—SEE IF YOU CAN DIFFERENTIATE A PERFORMANCE GOAL FROM A MASTERY GOAL</a:t>
            </a:r>
            <a:endParaRPr lang="en-US" dirty="0" smtClean="0"/>
          </a:p>
          <a:p>
            <a:pPr algn="ctr"/>
            <a:endParaRPr lang="en-US" b="1" dirty="0"/>
          </a:p>
        </p:txBody>
      </p:sp>
      <p:sp>
        <p:nvSpPr>
          <p:cNvPr id="2" name="Title 1"/>
          <p:cNvSpPr>
            <a:spLocks noGrp="1"/>
          </p:cNvSpPr>
          <p:nvPr>
            <p:ph type="ctrTitle"/>
          </p:nvPr>
        </p:nvSpPr>
        <p:spPr>
          <a:xfrm>
            <a:off x="2021204" y="120568"/>
            <a:ext cx="9875520" cy="1403457"/>
          </a:xfrm>
        </p:spPr>
        <p:txBody>
          <a:bodyPr>
            <a:normAutofit fontScale="90000"/>
          </a:bodyPr>
          <a:lstStyle/>
          <a:p>
            <a:pPr algn="ctr"/>
            <a:r>
              <a:rPr lang="en-US" sz="3600" dirty="0" smtClean="0"/>
              <a:t>STRESS THAT ARISES FROM PERFORMANCE GOALS…</a:t>
            </a:r>
            <a:br>
              <a:rPr lang="en-US" sz="3600" dirty="0" smtClean="0"/>
            </a:br>
            <a:r>
              <a:rPr lang="en-US" sz="3600" dirty="0" smtClean="0"/>
              <a:t>PERFORMANCE VS. MASTERY GOALS</a:t>
            </a:r>
            <a:endParaRPr lang="en-US" sz="3600" dirty="0"/>
          </a:p>
        </p:txBody>
      </p:sp>
      <p:sp>
        <p:nvSpPr>
          <p:cNvPr id="4" name="TextBox 3"/>
          <p:cNvSpPr txBox="1"/>
          <p:nvPr/>
        </p:nvSpPr>
        <p:spPr>
          <a:xfrm>
            <a:off x="2021207" y="2862034"/>
            <a:ext cx="8191500" cy="1200328"/>
          </a:xfrm>
          <a:prstGeom prst="rect">
            <a:avLst/>
          </a:prstGeom>
          <a:noFill/>
        </p:spPr>
        <p:txBody>
          <a:bodyPr wrap="square" rtlCol="0">
            <a:spAutoFit/>
          </a:bodyPr>
          <a:lstStyle/>
          <a:p>
            <a:pPr marL="484632" indent="-457200">
              <a:buFont typeface="Wingdings" charset="2"/>
              <a:buChar char="v"/>
            </a:pPr>
            <a:r>
              <a:rPr lang="en-US" sz="2400" dirty="0" smtClean="0"/>
              <a:t>WE</a:t>
            </a:r>
            <a:r>
              <a:rPr lang="en-US" sz="2400" dirty="0"/>
              <a:t> </a:t>
            </a:r>
            <a:r>
              <a:rPr lang="en-US" sz="2400" dirty="0" smtClean="0"/>
              <a:t>SEND MIXED MESSAGES—NUMBERS DON’T MATTER—YET THEY OFTEN ARE THE ONLY THING THAT MATTERS. (COLLEGE ACCEPTANCE, RECRUTING)</a:t>
            </a:r>
            <a:endParaRPr lang="en-US" sz="2400" dirty="0"/>
          </a:p>
        </p:txBody>
      </p:sp>
      <p:sp>
        <p:nvSpPr>
          <p:cNvPr id="5" name="TextBox 4"/>
          <p:cNvSpPr txBox="1"/>
          <p:nvPr/>
        </p:nvSpPr>
        <p:spPr>
          <a:xfrm>
            <a:off x="2021221" y="4217807"/>
            <a:ext cx="8805545" cy="1200328"/>
          </a:xfrm>
          <a:prstGeom prst="rect">
            <a:avLst/>
          </a:prstGeom>
          <a:noFill/>
        </p:spPr>
        <p:txBody>
          <a:bodyPr wrap="square" rtlCol="0">
            <a:spAutoFit/>
          </a:bodyPr>
          <a:lstStyle/>
          <a:p>
            <a:pPr marL="484632" indent="-457200">
              <a:buFont typeface="Wingdings" charset="2"/>
              <a:buChar char="v"/>
            </a:pPr>
            <a:r>
              <a:rPr lang="en-US" sz="2400" dirty="0" smtClean="0"/>
              <a:t>THIS PRESSURE PERMEATES IN MASSPEQUA, A CULTURE BUILT ON SUCCESS-LOSE IN COUNTIES YOU ARE A FAILURE—NOT ON HONOR ROLL--</a:t>
            </a:r>
            <a:endParaRPr lang="en-US" sz="2400" dirty="0"/>
          </a:p>
        </p:txBody>
      </p:sp>
      <p:sp>
        <p:nvSpPr>
          <p:cNvPr id="6" name="TextBox 5"/>
          <p:cNvSpPr txBox="1"/>
          <p:nvPr/>
        </p:nvSpPr>
        <p:spPr>
          <a:xfrm>
            <a:off x="2021221" y="5291135"/>
            <a:ext cx="9446895" cy="1446550"/>
          </a:xfrm>
          <a:prstGeom prst="rect">
            <a:avLst/>
          </a:prstGeom>
          <a:noFill/>
        </p:spPr>
        <p:txBody>
          <a:bodyPr wrap="square" rtlCol="0">
            <a:spAutoFit/>
          </a:bodyPr>
          <a:lstStyle/>
          <a:p>
            <a:pPr algn="ctr"/>
            <a:r>
              <a:rPr lang="en-US" sz="4400" dirty="0" smtClean="0"/>
              <a:t>DESTROYS CHILDREN:</a:t>
            </a:r>
          </a:p>
          <a:p>
            <a:pPr algn="ctr"/>
            <a:r>
              <a:rPr lang="en-US" sz="4400" dirty="0" smtClean="0"/>
              <a:t> PARENTS CAN BE WORST CULPRITS </a:t>
            </a:r>
            <a:endParaRPr lang="en-US" sz="4400" dirty="0"/>
          </a:p>
        </p:txBody>
      </p:sp>
    </p:spTree>
    <p:extLst>
      <p:ext uri="{BB962C8B-B14F-4D97-AF65-F5344CB8AC3E}">
        <p14:creationId xmlns:p14="http://schemas.microsoft.com/office/powerpoint/2010/main" val="19418225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dissolv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 WE BELIEVE ABOUT MINDSET?</a:t>
            </a:r>
            <a:endParaRPr lang="en-US" dirty="0"/>
          </a:p>
        </p:txBody>
      </p:sp>
      <p:sp>
        <p:nvSpPr>
          <p:cNvPr id="3" name="Content Placeholder 2"/>
          <p:cNvSpPr>
            <a:spLocks noGrp="1"/>
          </p:cNvSpPr>
          <p:nvPr>
            <p:ph idx="1"/>
          </p:nvPr>
        </p:nvSpPr>
        <p:spPr/>
        <p:txBody>
          <a:bodyPr/>
          <a:lstStyle/>
          <a:p>
            <a:pPr marL="82296" indent="0">
              <a:buNone/>
            </a:pPr>
            <a:endParaRPr lang="en-US" dirty="0" smtClean="0"/>
          </a:p>
          <a:p>
            <a:endParaRPr lang="en-US" dirty="0" smtClean="0"/>
          </a:p>
          <a:p>
            <a:endParaRPr lang="en-US" dirty="0"/>
          </a:p>
        </p:txBody>
      </p:sp>
      <p:sp>
        <p:nvSpPr>
          <p:cNvPr id="4" name="TextBox 3"/>
          <p:cNvSpPr txBox="1"/>
          <p:nvPr/>
        </p:nvSpPr>
        <p:spPr>
          <a:xfrm>
            <a:off x="1914144" y="1455309"/>
            <a:ext cx="9997440" cy="5324535"/>
          </a:xfrm>
          <a:prstGeom prst="rect">
            <a:avLst/>
          </a:prstGeom>
          <a:noFill/>
        </p:spPr>
        <p:txBody>
          <a:bodyPr wrap="square" rtlCol="0">
            <a:spAutoFit/>
          </a:bodyPr>
          <a:lstStyle/>
          <a:p>
            <a:pPr marL="82296" indent="0" algn="ctr">
              <a:buNone/>
            </a:pPr>
            <a:r>
              <a:rPr lang="en-US" sz="3600" dirty="0" smtClean="0"/>
              <a:t>I THINK THERE IS AN EXPECTED ANSWER </a:t>
            </a:r>
          </a:p>
          <a:p>
            <a:pPr marL="82296" indent="0" algn="ctr">
              <a:buNone/>
            </a:pPr>
            <a:r>
              <a:rPr lang="en-US" sz="3600" dirty="0" smtClean="0"/>
              <a:t>THAT WE GIVE TO THAT QUESTION AND </a:t>
            </a:r>
          </a:p>
          <a:p>
            <a:pPr marL="82296" indent="0" algn="ctr">
              <a:buNone/>
            </a:pPr>
            <a:r>
              <a:rPr lang="en-US" sz="3600" dirty="0" smtClean="0"/>
              <a:t>ANOTHER ANSWER DEEP IN OUR HEARTS</a:t>
            </a:r>
          </a:p>
          <a:p>
            <a:pPr marL="82296" indent="0" algn="ctr">
              <a:buNone/>
            </a:pPr>
            <a:endParaRPr lang="en-US" sz="3600" dirty="0"/>
          </a:p>
          <a:p>
            <a:pPr marL="82296" indent="0" algn="ctr">
              <a:buNone/>
            </a:pPr>
            <a:r>
              <a:rPr lang="en-US" sz="2800" dirty="0" smtClean="0"/>
              <a:t>MY OCEANSIDE ROLE AS CHAIRPERSON AND THE AP</a:t>
            </a:r>
          </a:p>
          <a:p>
            <a:pPr marL="82296" indent="0" algn="ctr">
              <a:buNone/>
            </a:pPr>
            <a:r>
              <a:rPr lang="en-US" sz="2800" dirty="0" smtClean="0"/>
              <a:t>GATEKEEPER</a:t>
            </a:r>
          </a:p>
          <a:p>
            <a:pPr marL="82296" indent="0" algn="ctr">
              <a:buNone/>
            </a:pPr>
            <a:r>
              <a:rPr lang="en-US" sz="2800" dirty="0" smtClean="0"/>
              <a:t>TELL THE TRUTH ABOUT HARD WORK</a:t>
            </a:r>
          </a:p>
          <a:p>
            <a:pPr marL="82296" indent="0" algn="ctr">
              <a:buNone/>
            </a:pPr>
            <a:r>
              <a:rPr lang="en-US" sz="2800" dirty="0" smtClean="0"/>
              <a:t> AND EFFORT TO CHILDREN </a:t>
            </a:r>
          </a:p>
          <a:p>
            <a:pPr marL="82296" algn="ctr"/>
            <a:r>
              <a:rPr lang="en-US" sz="2800" dirty="0"/>
              <a:t>(IT’S NOT A BIRTHDAY PARTY)</a:t>
            </a:r>
          </a:p>
          <a:p>
            <a:pPr marL="82296" indent="0" algn="ctr">
              <a:buNone/>
            </a:pPr>
            <a:endParaRPr lang="en-US" sz="2800" dirty="0"/>
          </a:p>
          <a:p>
            <a:endParaRPr lang="en-US" sz="2800" dirty="0"/>
          </a:p>
        </p:txBody>
      </p:sp>
    </p:spTree>
    <p:extLst>
      <p:ext uri="{BB962C8B-B14F-4D97-AF65-F5344CB8AC3E}">
        <p14:creationId xmlns:p14="http://schemas.microsoft.com/office/powerpoint/2010/main" val="304586944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573399" y="785211"/>
            <a:ext cx="8229600" cy="1143000"/>
          </a:xfrm>
        </p:spPr>
        <p:txBody>
          <a:bodyPr>
            <a:normAutofit fontScale="90000"/>
          </a:bodyPr>
          <a:lstStyle/>
          <a:p>
            <a:pPr algn="ctr"/>
            <a:r>
              <a:rPr lang="en-US" b="1" dirty="0" smtClean="0">
                <a:solidFill>
                  <a:schemeClr val="tx1"/>
                </a:solidFill>
              </a:rPr>
              <a:t>	</a:t>
            </a:r>
            <a:r>
              <a:rPr lang="en-US" sz="4000" b="1" dirty="0" smtClean="0">
                <a:solidFill>
                  <a:schemeClr val="tx1"/>
                </a:solidFill>
              </a:rPr>
              <a:t>Who Gets to Graduate?</a:t>
            </a:r>
            <a:br>
              <a:rPr lang="en-US" sz="4000" b="1" dirty="0" smtClean="0">
                <a:solidFill>
                  <a:schemeClr val="tx1"/>
                </a:solidFill>
              </a:rPr>
            </a:br>
            <a:r>
              <a:rPr lang="en-US" sz="4000" b="1" dirty="0" smtClean="0">
                <a:solidFill>
                  <a:schemeClr val="tx1"/>
                </a:solidFill>
              </a:rPr>
              <a:t>NY Times: Paul Tough 5/15/14</a:t>
            </a:r>
            <a:r>
              <a:rPr lang="en-US" sz="4000" b="1" dirty="0">
                <a:solidFill>
                  <a:schemeClr val="tx1"/>
                </a:solidFill>
              </a:rPr>
              <a:t/>
            </a:r>
            <a:br>
              <a:rPr lang="en-US" sz="4000" b="1" dirty="0">
                <a:solidFill>
                  <a:schemeClr val="tx1"/>
                </a:solidFill>
              </a:rPr>
            </a:br>
            <a:r>
              <a:rPr lang="en-US" b="1" dirty="0" smtClean="0">
                <a:solidFill>
                  <a:schemeClr val="tx1"/>
                </a:solidFill>
              </a:rPr>
              <a:t>        </a:t>
            </a:r>
            <a:r>
              <a:rPr lang="en-US" b="1" dirty="0" smtClean="0">
                <a:solidFill>
                  <a:srgbClr val="FF0000"/>
                </a:solidFill>
              </a:rPr>
              <a:t>Vanessa’s Story</a:t>
            </a:r>
            <a:r>
              <a:rPr lang="en-US" b="1" dirty="0">
                <a:solidFill>
                  <a:srgbClr val="FF0000"/>
                </a:solidFill>
              </a:rPr>
              <a:t/>
            </a:r>
            <a:br>
              <a:rPr lang="en-US" b="1" dirty="0">
                <a:solidFill>
                  <a:srgbClr val="FF0000"/>
                </a:solidFill>
              </a:rPr>
            </a:br>
            <a:endParaRPr lang="en-US" b="1" dirty="0" smtClean="0">
              <a:solidFill>
                <a:srgbClr val="FF0000"/>
              </a:solidFill>
            </a:endParaRPr>
          </a:p>
        </p:txBody>
      </p:sp>
      <p:pic>
        <p:nvPicPr>
          <p:cNvPr id="3" name="Picture 2" descr="NYTmagwhogetstogra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4696" y="2312036"/>
            <a:ext cx="6955925" cy="3892507"/>
          </a:xfrm>
          <a:prstGeom prst="rect">
            <a:avLst/>
          </a:prstGeom>
        </p:spPr>
      </p:pic>
    </p:spTree>
    <p:extLst>
      <p:ext uri="{BB962C8B-B14F-4D97-AF65-F5344CB8AC3E}">
        <p14:creationId xmlns:p14="http://schemas.microsoft.com/office/powerpoint/2010/main" val="362772489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8154460" y="2857442"/>
            <a:ext cx="3099709" cy="1143000"/>
          </a:xfrm>
        </p:spPr>
        <p:txBody>
          <a:bodyPr>
            <a:normAutofit fontScale="90000"/>
          </a:bodyPr>
          <a:lstStyle/>
          <a:p>
            <a:pPr algn="ctr"/>
            <a:r>
              <a:rPr lang="en-US" b="1" dirty="0" smtClean="0">
                <a:solidFill>
                  <a:schemeClr val="tx1"/>
                </a:solidFill>
              </a:rPr>
              <a:t>	</a:t>
            </a:r>
            <a:r>
              <a:rPr lang="en-US" sz="4000" b="1" dirty="0" smtClean="0">
                <a:solidFill>
                  <a:schemeClr val="tx1"/>
                </a:solidFill>
              </a:rPr>
              <a:t>Vanessa’s Story May Be the Story for All Children of Poverty</a:t>
            </a:r>
            <a:r>
              <a:rPr lang="en-US" sz="4000" b="1" dirty="0">
                <a:solidFill>
                  <a:schemeClr val="tx1"/>
                </a:solidFill>
              </a:rPr>
              <a:t/>
            </a:r>
            <a:br>
              <a:rPr lang="en-US" sz="4000" b="1" dirty="0">
                <a:solidFill>
                  <a:schemeClr val="tx1"/>
                </a:solidFill>
              </a:rPr>
            </a:br>
            <a:r>
              <a:rPr lang="en-US" sz="4000" b="1" dirty="0" smtClean="0">
                <a:solidFill>
                  <a:schemeClr val="tx1"/>
                </a:solidFill>
              </a:rPr>
              <a:t/>
            </a:r>
            <a:br>
              <a:rPr lang="en-US" sz="4000" b="1" dirty="0" smtClean="0">
                <a:solidFill>
                  <a:schemeClr val="tx1"/>
                </a:solidFill>
              </a:rPr>
            </a:br>
            <a:r>
              <a:rPr lang="en-US" b="1" dirty="0" smtClean="0">
                <a:solidFill>
                  <a:schemeClr val="tx1"/>
                </a:solidFill>
              </a:rPr>
              <a:t>  </a:t>
            </a:r>
            <a:r>
              <a:rPr lang="en-US" b="1" dirty="0" smtClean="0">
                <a:solidFill>
                  <a:srgbClr val="FF0000"/>
                </a:solidFill>
              </a:rPr>
              <a:t>The Graduation Gap</a:t>
            </a:r>
            <a:r>
              <a:rPr lang="en-US" b="1" dirty="0">
                <a:solidFill>
                  <a:srgbClr val="FF0000"/>
                </a:solidFill>
              </a:rPr>
              <a:t/>
            </a:r>
            <a:br>
              <a:rPr lang="en-US" b="1" dirty="0">
                <a:solidFill>
                  <a:srgbClr val="FF0000"/>
                </a:solidFill>
              </a:rPr>
            </a:br>
            <a:endParaRPr lang="en-US" b="1" dirty="0" smtClean="0">
              <a:solidFill>
                <a:srgbClr val="FF0000"/>
              </a:solidFill>
            </a:endParaRPr>
          </a:p>
        </p:txBody>
      </p:sp>
      <p:pic>
        <p:nvPicPr>
          <p:cNvPr id="2" name="Picture 1" descr="1Graduation_chart1-blog4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8375" y="266700"/>
            <a:ext cx="5422900" cy="6324600"/>
          </a:xfrm>
          <a:prstGeom prst="rect">
            <a:avLst/>
          </a:prstGeom>
        </p:spPr>
      </p:pic>
    </p:spTree>
    <p:extLst>
      <p:ext uri="{BB962C8B-B14F-4D97-AF65-F5344CB8AC3E}">
        <p14:creationId xmlns:p14="http://schemas.microsoft.com/office/powerpoint/2010/main" val="399725362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ChangeArrowheads="1"/>
          </p:cNvSpPr>
          <p:nvPr/>
        </p:nvSpPr>
        <p:spPr bwMode="auto">
          <a:xfrm>
            <a:off x="1524003" y="43935"/>
            <a:ext cx="184666" cy="369332"/>
          </a:xfrm>
          <a:prstGeom prst="rect">
            <a:avLst/>
          </a:prstGeom>
          <a:noFill/>
          <a:ln w="9525">
            <a:noFill/>
            <a:miter lim="800000"/>
            <a:headEnd/>
            <a:tailEnd/>
          </a:ln>
        </p:spPr>
        <p:txBody>
          <a:bodyPr wrap="none" anchor="ctr">
            <a:spAutoFit/>
          </a:bodyPr>
          <a:lstStyle/>
          <a:p>
            <a:endParaRPr lang="en-US"/>
          </a:p>
        </p:txBody>
      </p:sp>
      <p:sp>
        <p:nvSpPr>
          <p:cNvPr id="40963" name="Rectangle 4"/>
          <p:cNvSpPr>
            <a:spLocks noChangeArrowheads="1"/>
          </p:cNvSpPr>
          <p:nvPr/>
        </p:nvSpPr>
        <p:spPr bwMode="auto">
          <a:xfrm>
            <a:off x="1524003" y="1748910"/>
            <a:ext cx="184666" cy="369332"/>
          </a:xfrm>
          <a:prstGeom prst="rect">
            <a:avLst/>
          </a:prstGeom>
          <a:noFill/>
          <a:ln w="9525">
            <a:noFill/>
            <a:miter lim="800000"/>
            <a:headEnd/>
            <a:tailEnd/>
          </a:ln>
        </p:spPr>
        <p:txBody>
          <a:bodyPr wrap="none" anchor="ctr">
            <a:spAutoFit/>
          </a:bodyPr>
          <a:lstStyle/>
          <a:p>
            <a:pPr eaLnBrk="0" hangingPunct="0"/>
            <a:endParaRPr lang="en-US"/>
          </a:p>
        </p:txBody>
      </p:sp>
      <p:sp>
        <p:nvSpPr>
          <p:cNvPr id="40964" name="Rectangle 5"/>
          <p:cNvSpPr>
            <a:spLocks noChangeArrowheads="1"/>
          </p:cNvSpPr>
          <p:nvPr/>
        </p:nvSpPr>
        <p:spPr bwMode="auto">
          <a:xfrm>
            <a:off x="1524003" y="6112091"/>
            <a:ext cx="209500" cy="615553"/>
          </a:xfrm>
          <a:prstGeom prst="rect">
            <a:avLst/>
          </a:prstGeom>
          <a:noFill/>
          <a:ln w="9525">
            <a:noFill/>
            <a:miter lim="800000"/>
            <a:headEnd/>
            <a:tailEnd/>
          </a:ln>
        </p:spPr>
        <p:txBody>
          <a:bodyPr wrap="none" anchor="ctr">
            <a:spAutoFit/>
          </a:bodyPr>
          <a:lstStyle/>
          <a:p>
            <a:pPr eaLnBrk="0" hangingPunct="0"/>
            <a:r>
              <a:rPr lang="en-US" sz="1600" b="1">
                <a:latin typeface="Comic Sans MS" pitchFamily="66" charset="0"/>
                <a:cs typeface="Times New Roman" pitchFamily="18" charset="0"/>
              </a:rPr>
              <a:t/>
            </a:r>
            <a:br>
              <a:rPr lang="en-US" sz="1600" b="1">
                <a:latin typeface="Comic Sans MS" pitchFamily="66" charset="0"/>
                <a:cs typeface="Times New Roman" pitchFamily="18" charset="0"/>
              </a:rPr>
            </a:br>
            <a:endParaRPr lang="en-US"/>
          </a:p>
        </p:txBody>
      </p:sp>
      <p:sp>
        <p:nvSpPr>
          <p:cNvPr id="40965" name="Rectangle 5"/>
          <p:cNvSpPr>
            <a:spLocks noChangeArrowheads="1"/>
          </p:cNvSpPr>
          <p:nvPr/>
        </p:nvSpPr>
        <p:spPr bwMode="auto">
          <a:xfrm>
            <a:off x="6991114" y="413267"/>
            <a:ext cx="4255295" cy="6001642"/>
          </a:xfrm>
          <a:prstGeom prst="rect">
            <a:avLst/>
          </a:prstGeom>
          <a:noFill/>
          <a:ln w="9525">
            <a:noFill/>
            <a:miter lim="800000"/>
            <a:headEnd/>
            <a:tailEnd/>
          </a:ln>
        </p:spPr>
        <p:txBody>
          <a:bodyPr wrap="square">
            <a:spAutoFit/>
          </a:bodyPr>
          <a:lstStyle/>
          <a:p>
            <a:pPr marL="342900" indent="-342900">
              <a:buFont typeface="Wingdings" charset="2"/>
              <a:buChar char="u"/>
            </a:pPr>
            <a:r>
              <a:rPr lang="en-US" sz="2400" dirty="0" smtClean="0"/>
              <a:t>Talk </a:t>
            </a:r>
            <a:r>
              <a:rPr lang="en-US" sz="2400" dirty="0"/>
              <a:t>About Effort not Performance</a:t>
            </a:r>
          </a:p>
          <a:p>
            <a:pPr marL="342900" indent="-342900">
              <a:buFont typeface="Wingdings" charset="2"/>
              <a:buChar char="u"/>
            </a:pPr>
            <a:r>
              <a:rPr lang="en-US" sz="2400" dirty="0"/>
              <a:t>Tell the Truth About Hard Work and Goals</a:t>
            </a:r>
          </a:p>
          <a:p>
            <a:pPr marL="342900" indent="-342900">
              <a:buFont typeface="Wingdings" charset="2"/>
              <a:buChar char="u"/>
            </a:pPr>
            <a:r>
              <a:rPr lang="en-US" sz="2400" dirty="0"/>
              <a:t>Celebrate Grit</a:t>
            </a:r>
          </a:p>
          <a:p>
            <a:pPr marL="342900" indent="-342900">
              <a:buFont typeface="Wingdings" charset="2"/>
              <a:buChar char="u"/>
            </a:pPr>
            <a:r>
              <a:rPr lang="en-US" sz="2400" dirty="0"/>
              <a:t>Stress Mastery Goals and Build in Passion for the Subject</a:t>
            </a:r>
          </a:p>
          <a:p>
            <a:pPr marL="342900" indent="-342900">
              <a:buFont typeface="Wingdings" charset="2"/>
              <a:buChar char="u"/>
            </a:pPr>
            <a:r>
              <a:rPr lang="en-US" sz="2400" dirty="0"/>
              <a:t>Mental Contrasting (Duckworth)</a:t>
            </a:r>
          </a:p>
          <a:p>
            <a:pPr marL="342900" indent="-342900">
              <a:buFont typeface="Wingdings" charset="2"/>
              <a:buChar char="u"/>
            </a:pPr>
            <a:r>
              <a:rPr lang="en-US" sz="2400" dirty="0"/>
              <a:t>Where and When Goals</a:t>
            </a:r>
          </a:p>
          <a:p>
            <a:pPr marL="342900" indent="-342900">
              <a:buFont typeface="Wingdings" charset="2"/>
              <a:buChar char="u"/>
            </a:pPr>
            <a:r>
              <a:rPr lang="en-US" sz="2400" dirty="0"/>
              <a:t>Create a culture of effort, hope and grit?</a:t>
            </a:r>
          </a:p>
          <a:p>
            <a:pPr marL="342900" indent="-342900">
              <a:buFont typeface="Wingdings" charset="2"/>
              <a:buChar char="u"/>
            </a:pPr>
            <a:r>
              <a:rPr lang="en-US" sz="2400" dirty="0"/>
              <a:t>Create Resources for Parents and Students to Help Us Build this </a:t>
            </a:r>
            <a:r>
              <a:rPr lang="en-US" sz="2400" dirty="0" smtClean="0"/>
              <a:t>Culture</a:t>
            </a:r>
            <a:endParaRPr lang="en-US" sz="2400" dirty="0"/>
          </a:p>
        </p:txBody>
      </p:sp>
      <p:pic>
        <p:nvPicPr>
          <p:cNvPr id="2" name="Picture 1" descr="insanity.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8518" y="1237863"/>
            <a:ext cx="4465132" cy="5489781"/>
          </a:xfrm>
          <a:prstGeom prst="rect">
            <a:avLst/>
          </a:prstGeom>
        </p:spPr>
      </p:pic>
      <p:sp>
        <p:nvSpPr>
          <p:cNvPr id="3" name="TextBox 2"/>
          <p:cNvSpPr txBox="1"/>
          <p:nvPr/>
        </p:nvSpPr>
        <p:spPr>
          <a:xfrm>
            <a:off x="1708671" y="310645"/>
            <a:ext cx="5186001" cy="1107996"/>
          </a:xfrm>
          <a:prstGeom prst="rect">
            <a:avLst/>
          </a:prstGeom>
          <a:noFill/>
        </p:spPr>
        <p:txBody>
          <a:bodyPr wrap="none" rtlCol="0">
            <a:spAutoFit/>
          </a:bodyPr>
          <a:lstStyle/>
          <a:p>
            <a:r>
              <a:rPr lang="en-US" sz="2400" b="1" i="1" dirty="0">
                <a:solidFill>
                  <a:schemeClr val="accent3"/>
                </a:solidFill>
              </a:rPr>
              <a:t>Changing the Conversations </a:t>
            </a:r>
            <a:r>
              <a:rPr lang="en-US" sz="2400" b="1" i="1" dirty="0" smtClean="0">
                <a:solidFill>
                  <a:schemeClr val="accent3"/>
                </a:solidFill>
              </a:rPr>
              <a:t> in Their  </a:t>
            </a:r>
          </a:p>
          <a:p>
            <a:r>
              <a:rPr lang="en-US" sz="2400" b="1" i="1" dirty="0" smtClean="0">
                <a:solidFill>
                  <a:schemeClr val="accent3"/>
                </a:solidFill>
              </a:rPr>
              <a:t>Heads </a:t>
            </a:r>
            <a:r>
              <a:rPr lang="en-US" sz="2400" b="1" i="1" dirty="0">
                <a:solidFill>
                  <a:schemeClr val="accent3"/>
                </a:solidFill>
              </a:rPr>
              <a:t>Will Be </a:t>
            </a:r>
            <a:r>
              <a:rPr lang="en-US" sz="2400" b="1" i="1" dirty="0" smtClean="0">
                <a:solidFill>
                  <a:schemeClr val="accent3"/>
                </a:solidFill>
              </a:rPr>
              <a:t>a Continuing Process!</a:t>
            </a:r>
            <a:endParaRPr lang="en-US" sz="2400" b="1" i="1" dirty="0">
              <a:solidFill>
                <a:schemeClr val="accent3"/>
              </a:solidFill>
            </a:endParaRPr>
          </a:p>
          <a:p>
            <a:endParaRPr lang="en-US" dirty="0"/>
          </a:p>
        </p:txBody>
      </p:sp>
    </p:spTree>
    <p:extLst>
      <p:ext uri="{BB962C8B-B14F-4D97-AF65-F5344CB8AC3E}">
        <p14:creationId xmlns:p14="http://schemas.microsoft.com/office/powerpoint/2010/main" val="35181274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7769" y="481013"/>
            <a:ext cx="9997440" cy="1143000"/>
          </a:xfrm>
        </p:spPr>
        <p:txBody>
          <a:bodyPr>
            <a:normAutofit fontScale="90000"/>
          </a:bodyPr>
          <a:lstStyle/>
          <a:p>
            <a:pPr algn="ctr"/>
            <a:r>
              <a:rPr lang="en-US" sz="6700" dirty="0" smtClean="0"/>
              <a:t>SELF-BELIEF</a:t>
            </a:r>
            <a:br>
              <a:rPr lang="en-US" sz="6700" dirty="0" smtClean="0"/>
            </a:br>
            <a:r>
              <a:rPr lang="en-US" dirty="0" smtClean="0"/>
              <a:t>Trumps Ability</a:t>
            </a:r>
            <a:endParaRPr lang="en-US" dirty="0"/>
          </a:p>
        </p:txBody>
      </p:sp>
      <p:sp>
        <p:nvSpPr>
          <p:cNvPr id="5" name="Rectangle 4"/>
          <p:cNvSpPr/>
          <p:nvPr/>
        </p:nvSpPr>
        <p:spPr>
          <a:xfrm>
            <a:off x="2713236" y="4980634"/>
            <a:ext cx="8113519" cy="1323439"/>
          </a:xfrm>
          <a:prstGeom prst="rect">
            <a:avLst/>
          </a:prstGeom>
        </p:spPr>
        <p:txBody>
          <a:bodyPr wrap="square">
            <a:spAutoFit/>
          </a:bodyPr>
          <a:lstStyle/>
          <a:p>
            <a:pPr algn="ctr"/>
            <a:r>
              <a:rPr lang="en-US" sz="4000" i="1" dirty="0">
                <a:solidFill>
                  <a:srgbClr val="000000"/>
                </a:solidFill>
                <a:latin typeface="Times New Roman" charset="0"/>
              </a:rPr>
              <a:t>What we believe about</a:t>
            </a:r>
          </a:p>
          <a:p>
            <a:pPr algn="ctr"/>
            <a:r>
              <a:rPr lang="en-US" sz="4000" i="1" dirty="0">
                <a:solidFill>
                  <a:srgbClr val="000000"/>
                </a:solidFill>
                <a:latin typeface="Times New Roman" charset="0"/>
              </a:rPr>
              <a:t>our ability becomes our reality…</a:t>
            </a:r>
          </a:p>
        </p:txBody>
      </p:sp>
      <p:pic>
        <p:nvPicPr>
          <p:cNvPr id="4" name="Picture 13" descr="student_grade_a_excited"/>
          <p:cNvPicPr>
            <a:picLocks noChangeAspect="1" noChangeArrowheads="1" noCrop="1"/>
          </p:cNvPicPr>
          <p:nvPr/>
        </p:nvPicPr>
        <p:blipFill>
          <a:blip r:embed="rId3" cstate="print"/>
          <a:srcRect/>
          <a:stretch>
            <a:fillRect/>
          </a:stretch>
        </p:blipFill>
        <p:spPr bwMode="auto">
          <a:xfrm>
            <a:off x="5084377" y="1780220"/>
            <a:ext cx="3200400" cy="3200400"/>
          </a:xfrm>
          <a:prstGeom prst="rect">
            <a:avLst/>
          </a:prstGeom>
          <a:noFill/>
          <a:ln w="9525">
            <a:noFill/>
            <a:miter lim="800000"/>
            <a:headEnd/>
            <a:tailEnd/>
          </a:ln>
        </p:spPr>
      </p:pic>
    </p:spTree>
    <p:extLst>
      <p:ext uri="{BB962C8B-B14F-4D97-AF65-F5344CB8AC3E}">
        <p14:creationId xmlns:p14="http://schemas.microsoft.com/office/powerpoint/2010/main" val="323754145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ChangeArrowheads="1"/>
          </p:cNvSpPr>
          <p:nvPr/>
        </p:nvSpPr>
        <p:spPr bwMode="auto">
          <a:xfrm>
            <a:off x="2" y="43935"/>
            <a:ext cx="184666" cy="369332"/>
          </a:xfrm>
          <a:prstGeom prst="rect">
            <a:avLst/>
          </a:prstGeom>
          <a:noFill/>
          <a:ln w="9525">
            <a:noFill/>
            <a:miter lim="800000"/>
            <a:headEnd/>
            <a:tailEnd/>
          </a:ln>
        </p:spPr>
        <p:txBody>
          <a:bodyPr wrap="none" anchor="ctr">
            <a:spAutoFit/>
          </a:bodyPr>
          <a:lstStyle/>
          <a:p>
            <a:endParaRPr lang="en-US"/>
          </a:p>
        </p:txBody>
      </p:sp>
      <p:sp>
        <p:nvSpPr>
          <p:cNvPr id="40963" name="Rectangle 4"/>
          <p:cNvSpPr>
            <a:spLocks noChangeArrowheads="1"/>
          </p:cNvSpPr>
          <p:nvPr/>
        </p:nvSpPr>
        <p:spPr bwMode="auto">
          <a:xfrm>
            <a:off x="2" y="1748910"/>
            <a:ext cx="184666" cy="369332"/>
          </a:xfrm>
          <a:prstGeom prst="rect">
            <a:avLst/>
          </a:prstGeom>
          <a:noFill/>
          <a:ln w="9525">
            <a:noFill/>
            <a:miter lim="800000"/>
            <a:headEnd/>
            <a:tailEnd/>
          </a:ln>
        </p:spPr>
        <p:txBody>
          <a:bodyPr wrap="none" anchor="ctr">
            <a:spAutoFit/>
          </a:bodyPr>
          <a:lstStyle/>
          <a:p>
            <a:pPr eaLnBrk="0" hangingPunct="0"/>
            <a:endParaRPr lang="en-US"/>
          </a:p>
        </p:txBody>
      </p:sp>
      <p:sp>
        <p:nvSpPr>
          <p:cNvPr id="40964" name="Rectangle 5"/>
          <p:cNvSpPr>
            <a:spLocks noChangeArrowheads="1"/>
          </p:cNvSpPr>
          <p:nvPr/>
        </p:nvSpPr>
        <p:spPr bwMode="auto">
          <a:xfrm>
            <a:off x="3" y="6112091"/>
            <a:ext cx="209500" cy="615553"/>
          </a:xfrm>
          <a:prstGeom prst="rect">
            <a:avLst/>
          </a:prstGeom>
          <a:noFill/>
          <a:ln w="9525">
            <a:noFill/>
            <a:miter lim="800000"/>
            <a:headEnd/>
            <a:tailEnd/>
          </a:ln>
        </p:spPr>
        <p:txBody>
          <a:bodyPr wrap="none" anchor="ctr">
            <a:spAutoFit/>
          </a:bodyPr>
          <a:lstStyle/>
          <a:p>
            <a:pPr eaLnBrk="0" hangingPunct="0"/>
            <a:r>
              <a:rPr lang="en-US" sz="1600" b="1">
                <a:latin typeface="Comic Sans MS" pitchFamily="66" charset="0"/>
                <a:cs typeface="Times New Roman" pitchFamily="18" charset="0"/>
              </a:rPr>
              <a:t/>
            </a:r>
            <a:br>
              <a:rPr lang="en-US" sz="1600" b="1">
                <a:latin typeface="Comic Sans MS" pitchFamily="66" charset="0"/>
                <a:cs typeface="Times New Roman" pitchFamily="18" charset="0"/>
              </a:rPr>
            </a:br>
            <a:endParaRPr lang="en-US"/>
          </a:p>
        </p:txBody>
      </p:sp>
      <p:sp>
        <p:nvSpPr>
          <p:cNvPr id="40965" name="Rectangle 5"/>
          <p:cNvSpPr>
            <a:spLocks noChangeArrowheads="1"/>
          </p:cNvSpPr>
          <p:nvPr/>
        </p:nvSpPr>
        <p:spPr bwMode="auto">
          <a:xfrm>
            <a:off x="1809703" y="1041025"/>
            <a:ext cx="4929927" cy="6124754"/>
          </a:xfrm>
          <a:prstGeom prst="rect">
            <a:avLst/>
          </a:prstGeom>
          <a:noFill/>
          <a:ln w="9525">
            <a:noFill/>
            <a:miter lim="800000"/>
            <a:headEnd/>
            <a:tailEnd/>
          </a:ln>
        </p:spPr>
        <p:txBody>
          <a:bodyPr wrap="square">
            <a:spAutoFit/>
          </a:bodyPr>
          <a:lstStyle/>
          <a:p>
            <a:pPr algn="ctr"/>
            <a:r>
              <a:rPr lang="en-US" sz="4400" b="1" i="1" dirty="0" smtClean="0">
                <a:solidFill>
                  <a:srgbClr val="FF0000"/>
                </a:solidFill>
              </a:rPr>
              <a:t>Making Hope Happen:</a:t>
            </a:r>
          </a:p>
          <a:p>
            <a:pPr algn="ctr"/>
            <a:r>
              <a:rPr lang="en-US" sz="3200" b="1" i="1" dirty="0" smtClean="0"/>
              <a:t>Shane Lopez</a:t>
            </a:r>
            <a:endParaRPr lang="en-US" sz="3200" b="1" i="1" dirty="0"/>
          </a:p>
          <a:p>
            <a:pPr algn="ctr"/>
            <a:r>
              <a:rPr lang="en-US" sz="4400" b="1" u="sng" dirty="0" smtClean="0"/>
              <a:t>Where When Statements</a:t>
            </a:r>
          </a:p>
          <a:p>
            <a:pPr algn="ctr">
              <a:buFont typeface="Wingdings" pitchFamily="2" charset="2"/>
              <a:buChar char="Ø"/>
            </a:pPr>
            <a:r>
              <a:rPr lang="en-US" sz="4000" b="1" i="1" dirty="0" smtClean="0"/>
              <a:t>Where will I do this?</a:t>
            </a:r>
          </a:p>
          <a:p>
            <a:pPr algn="ctr">
              <a:buFont typeface="Wingdings" pitchFamily="2" charset="2"/>
              <a:buChar char="Ø"/>
            </a:pPr>
            <a:r>
              <a:rPr lang="en-US" sz="4000" b="1" i="1" dirty="0" smtClean="0"/>
              <a:t>When will I do this?</a:t>
            </a:r>
          </a:p>
          <a:p>
            <a:pPr algn="ctr"/>
            <a:endParaRPr lang="en-US" sz="4400" b="1" dirty="0"/>
          </a:p>
          <a:p>
            <a:r>
              <a:rPr lang="en-US" sz="2000" b="1" dirty="0"/>
              <a:t> </a:t>
            </a:r>
          </a:p>
        </p:txBody>
      </p:sp>
      <p:pic>
        <p:nvPicPr>
          <p:cNvPr id="3" name="Picture 2" descr="photo-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602987" y="1450623"/>
            <a:ext cx="5870847" cy="4403135"/>
          </a:xfrm>
          <a:prstGeom prst="rect">
            <a:avLst/>
          </a:prstGeom>
        </p:spPr>
      </p:pic>
    </p:spTree>
    <p:extLst>
      <p:ext uri="{BB962C8B-B14F-4D97-AF65-F5344CB8AC3E}">
        <p14:creationId xmlns:p14="http://schemas.microsoft.com/office/powerpoint/2010/main" val="41446505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ChangeArrowheads="1"/>
          </p:cNvSpPr>
          <p:nvPr/>
        </p:nvSpPr>
        <p:spPr bwMode="auto">
          <a:xfrm>
            <a:off x="2" y="43935"/>
            <a:ext cx="184666" cy="369332"/>
          </a:xfrm>
          <a:prstGeom prst="rect">
            <a:avLst/>
          </a:prstGeom>
          <a:noFill/>
          <a:ln w="9525">
            <a:noFill/>
            <a:miter lim="800000"/>
            <a:headEnd/>
            <a:tailEnd/>
          </a:ln>
        </p:spPr>
        <p:txBody>
          <a:bodyPr wrap="none" anchor="ctr">
            <a:spAutoFit/>
          </a:bodyPr>
          <a:lstStyle/>
          <a:p>
            <a:endParaRPr lang="en-US"/>
          </a:p>
        </p:txBody>
      </p:sp>
      <p:sp>
        <p:nvSpPr>
          <p:cNvPr id="40963" name="Rectangle 4"/>
          <p:cNvSpPr>
            <a:spLocks noChangeArrowheads="1"/>
          </p:cNvSpPr>
          <p:nvPr/>
        </p:nvSpPr>
        <p:spPr bwMode="auto">
          <a:xfrm>
            <a:off x="2" y="1748910"/>
            <a:ext cx="184666" cy="369332"/>
          </a:xfrm>
          <a:prstGeom prst="rect">
            <a:avLst/>
          </a:prstGeom>
          <a:noFill/>
          <a:ln w="9525">
            <a:noFill/>
            <a:miter lim="800000"/>
            <a:headEnd/>
            <a:tailEnd/>
          </a:ln>
        </p:spPr>
        <p:txBody>
          <a:bodyPr wrap="none" anchor="ctr">
            <a:spAutoFit/>
          </a:bodyPr>
          <a:lstStyle/>
          <a:p>
            <a:pPr eaLnBrk="0" hangingPunct="0"/>
            <a:endParaRPr lang="en-US"/>
          </a:p>
        </p:txBody>
      </p:sp>
      <p:sp>
        <p:nvSpPr>
          <p:cNvPr id="40964" name="Rectangle 5"/>
          <p:cNvSpPr>
            <a:spLocks noChangeArrowheads="1"/>
          </p:cNvSpPr>
          <p:nvPr/>
        </p:nvSpPr>
        <p:spPr bwMode="auto">
          <a:xfrm>
            <a:off x="3" y="6112091"/>
            <a:ext cx="209500" cy="615553"/>
          </a:xfrm>
          <a:prstGeom prst="rect">
            <a:avLst/>
          </a:prstGeom>
          <a:noFill/>
          <a:ln w="9525">
            <a:noFill/>
            <a:miter lim="800000"/>
            <a:headEnd/>
            <a:tailEnd/>
          </a:ln>
        </p:spPr>
        <p:txBody>
          <a:bodyPr wrap="none" anchor="ctr">
            <a:spAutoFit/>
          </a:bodyPr>
          <a:lstStyle/>
          <a:p>
            <a:pPr eaLnBrk="0" hangingPunct="0"/>
            <a:r>
              <a:rPr lang="en-US" sz="1600" b="1">
                <a:latin typeface="Comic Sans MS" pitchFamily="66" charset="0"/>
                <a:cs typeface="Times New Roman" pitchFamily="18" charset="0"/>
              </a:rPr>
              <a:t/>
            </a:r>
            <a:br>
              <a:rPr lang="en-US" sz="1600" b="1">
                <a:latin typeface="Comic Sans MS" pitchFamily="66" charset="0"/>
                <a:cs typeface="Times New Roman" pitchFamily="18" charset="0"/>
              </a:rPr>
            </a:br>
            <a:endParaRPr lang="en-US"/>
          </a:p>
        </p:txBody>
      </p:sp>
      <p:sp>
        <p:nvSpPr>
          <p:cNvPr id="40965" name="Rectangle 5"/>
          <p:cNvSpPr>
            <a:spLocks noChangeArrowheads="1"/>
          </p:cNvSpPr>
          <p:nvPr/>
        </p:nvSpPr>
        <p:spPr bwMode="auto">
          <a:xfrm>
            <a:off x="2438400" y="3003098"/>
            <a:ext cx="7823200" cy="4462760"/>
          </a:xfrm>
          <a:prstGeom prst="rect">
            <a:avLst/>
          </a:prstGeom>
          <a:noFill/>
          <a:ln w="9525">
            <a:noFill/>
            <a:miter lim="800000"/>
            <a:headEnd/>
            <a:tailEnd/>
          </a:ln>
        </p:spPr>
        <p:txBody>
          <a:bodyPr>
            <a:spAutoFit/>
          </a:bodyPr>
          <a:lstStyle/>
          <a:p>
            <a:pPr algn="ctr"/>
            <a:r>
              <a:rPr lang="en-US" sz="4400" b="1" i="1" dirty="0" smtClean="0">
                <a:hlinkClick r:id="rId2"/>
              </a:rPr>
              <a:t>Dr</a:t>
            </a:r>
            <a:r>
              <a:rPr lang="en-US" sz="4400" b="1" i="1" dirty="0">
                <a:hlinkClick r:id="rId2"/>
              </a:rPr>
              <a:t>. </a:t>
            </a:r>
            <a:r>
              <a:rPr lang="en-US" sz="4400" b="1" i="1" dirty="0" smtClean="0">
                <a:hlinkClick r:id="rId2"/>
              </a:rPr>
              <a:t>Angela Duckworth</a:t>
            </a:r>
            <a:endParaRPr lang="en-US" sz="4400" b="1" i="1" dirty="0"/>
          </a:p>
          <a:p>
            <a:pPr algn="ctr"/>
            <a:r>
              <a:rPr lang="en-US" sz="4400" b="1" i="1" dirty="0" smtClean="0"/>
              <a:t>Mental Contrasting</a:t>
            </a:r>
          </a:p>
          <a:p>
            <a:pPr algn="ctr">
              <a:buFont typeface="Wingdings" pitchFamily="2" charset="2"/>
              <a:buChar char="Ø"/>
            </a:pPr>
            <a:r>
              <a:rPr lang="en-US" sz="4400" b="1" i="1" dirty="0" smtClean="0"/>
              <a:t>Optimism</a:t>
            </a:r>
          </a:p>
          <a:p>
            <a:pPr algn="ctr">
              <a:buFont typeface="Wingdings" pitchFamily="2" charset="2"/>
              <a:buChar char="Ø"/>
            </a:pPr>
            <a:r>
              <a:rPr lang="en-US" sz="4400" b="1" i="1" dirty="0" smtClean="0"/>
              <a:t>Pessimism</a:t>
            </a:r>
            <a:endParaRPr lang="en-US" sz="4400" b="1" i="1" dirty="0"/>
          </a:p>
          <a:p>
            <a:pPr algn="ctr"/>
            <a:r>
              <a:rPr lang="en-US" sz="4400" b="1" i="1" dirty="0" smtClean="0"/>
              <a:t>If then statements</a:t>
            </a:r>
          </a:p>
          <a:p>
            <a:pPr algn="ctr"/>
            <a:endParaRPr lang="en-US" sz="4400" b="1" dirty="0"/>
          </a:p>
          <a:p>
            <a:r>
              <a:rPr lang="en-US" sz="2000" b="1" dirty="0"/>
              <a:t> </a:t>
            </a:r>
          </a:p>
        </p:txBody>
      </p:sp>
      <p:pic>
        <p:nvPicPr>
          <p:cNvPr id="2" name="Picture 1" descr="new duckwort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8392" y="300450"/>
            <a:ext cx="3714615" cy="2785961"/>
          </a:xfrm>
          <a:prstGeom prst="rect">
            <a:avLst/>
          </a:prstGeom>
        </p:spPr>
      </p:pic>
    </p:spTree>
    <p:extLst>
      <p:ext uri="{BB962C8B-B14F-4D97-AF65-F5344CB8AC3E}">
        <p14:creationId xmlns:p14="http://schemas.microsoft.com/office/powerpoint/2010/main" val="237999229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3873521"/>
            <a:ext cx="10972800" cy="1905000"/>
          </a:xfrm>
        </p:spPr>
        <p:txBody>
          <a:bodyPr>
            <a:normAutofit/>
          </a:bodyPr>
          <a:lstStyle/>
          <a:p>
            <a:pPr algn="ctr">
              <a:buNone/>
            </a:pPr>
            <a:r>
              <a:rPr lang="en-US" sz="3600" dirty="0" smtClean="0">
                <a:solidFill>
                  <a:srgbClr val="FF0000"/>
                </a:solidFill>
                <a:latin typeface="Signature" pitchFamily="2" charset="0"/>
              </a:rPr>
              <a:t>We can even build this vocabulary</a:t>
            </a:r>
          </a:p>
          <a:p>
            <a:pPr algn="ctr">
              <a:buNone/>
            </a:pPr>
            <a:r>
              <a:rPr lang="en-US" sz="3600" dirty="0" smtClean="0">
                <a:solidFill>
                  <a:srgbClr val="FF0000"/>
                </a:solidFill>
                <a:latin typeface="Signature" pitchFamily="2" charset="0"/>
              </a:rPr>
              <a:t>and analysis into our culture</a:t>
            </a:r>
            <a:endParaRPr lang="en-US" sz="3600" dirty="0">
              <a:solidFill>
                <a:srgbClr val="FF0000"/>
              </a:solidFill>
            </a:endParaRPr>
          </a:p>
        </p:txBody>
      </p:sp>
      <p:sp>
        <p:nvSpPr>
          <p:cNvPr id="26627" name="TextBox 3"/>
          <p:cNvSpPr txBox="1">
            <a:spLocks noChangeArrowheads="1"/>
          </p:cNvSpPr>
          <p:nvPr/>
        </p:nvSpPr>
        <p:spPr bwMode="auto">
          <a:xfrm>
            <a:off x="1311564" y="457201"/>
            <a:ext cx="5219311" cy="3416320"/>
          </a:xfrm>
          <a:prstGeom prst="rect">
            <a:avLst/>
          </a:prstGeom>
          <a:noFill/>
          <a:ln w="9525">
            <a:noFill/>
            <a:miter lim="800000"/>
            <a:headEnd/>
            <a:tailEnd/>
          </a:ln>
        </p:spPr>
        <p:txBody>
          <a:bodyPr wrap="square">
            <a:spAutoFit/>
          </a:bodyPr>
          <a:lstStyle/>
          <a:p>
            <a:pPr algn="ctr"/>
            <a:r>
              <a:rPr lang="en-US" sz="3600" dirty="0" smtClean="0"/>
              <a:t>We need as a community at Massapequa to develop</a:t>
            </a:r>
          </a:p>
          <a:p>
            <a:pPr algn="ctr"/>
            <a:r>
              <a:rPr lang="en-US" sz="3600" dirty="0" smtClean="0"/>
              <a:t>a common language, purpose and</a:t>
            </a:r>
          </a:p>
          <a:p>
            <a:pPr algn="ctr"/>
            <a:r>
              <a:rPr lang="en-US" sz="3600" dirty="0" smtClean="0"/>
              <a:t>goal of celebrating effort……</a:t>
            </a:r>
            <a:endParaRPr lang="en-US" sz="3600" dirty="0" smtClean="0">
              <a:latin typeface="Signature" pitchFamily="2" charset="0"/>
            </a:endParaRPr>
          </a:p>
        </p:txBody>
      </p:sp>
      <p:pic>
        <p:nvPicPr>
          <p:cNvPr id="159746" name="Picture 2" descr="http://newdayacademy.net/_2011/wp-content/uploads/2009/02/fotolia_8392250_xs.jpg"/>
          <p:cNvPicPr>
            <a:picLocks noChangeAspect="1" noChangeArrowheads="1"/>
          </p:cNvPicPr>
          <p:nvPr/>
        </p:nvPicPr>
        <p:blipFill>
          <a:blip r:embed="rId2" cstate="print"/>
          <a:srcRect/>
          <a:stretch>
            <a:fillRect/>
          </a:stretch>
        </p:blipFill>
        <p:spPr bwMode="auto">
          <a:xfrm>
            <a:off x="6807965" y="457202"/>
            <a:ext cx="4762500" cy="3048001"/>
          </a:xfrm>
          <a:prstGeom prst="rect">
            <a:avLst/>
          </a:prstGeom>
          <a:noFill/>
        </p:spPr>
      </p:pic>
      <p:sp>
        <p:nvSpPr>
          <p:cNvPr id="3" name="TextBox 2"/>
          <p:cNvSpPr txBox="1"/>
          <p:nvPr/>
        </p:nvSpPr>
        <p:spPr>
          <a:xfrm>
            <a:off x="4544093" y="5239912"/>
            <a:ext cx="3973564" cy="1077218"/>
          </a:xfrm>
          <a:prstGeom prst="rect">
            <a:avLst/>
          </a:prstGeom>
          <a:noFill/>
        </p:spPr>
        <p:txBody>
          <a:bodyPr wrap="none" rtlCol="0">
            <a:spAutoFit/>
          </a:bodyPr>
          <a:lstStyle/>
          <a:p>
            <a:r>
              <a:rPr lang="en-US" sz="3200" dirty="0" smtClean="0"/>
              <a:t>Let’s go to the website</a:t>
            </a:r>
          </a:p>
          <a:p>
            <a:pPr algn="ctr"/>
            <a:r>
              <a:rPr lang="en-US" sz="3200" dirty="0" smtClean="0">
                <a:hlinkClick r:id="rId3"/>
              </a:rPr>
              <a:t>      Our Stories</a:t>
            </a:r>
            <a:endParaRPr lang="en-US" sz="3200" dirty="0"/>
          </a:p>
        </p:txBody>
      </p:sp>
    </p:spTree>
    <p:extLst>
      <p:ext uri="{BB962C8B-B14F-4D97-AF65-F5344CB8AC3E}">
        <p14:creationId xmlns:p14="http://schemas.microsoft.com/office/powerpoint/2010/main" val="18972317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872" y="277846"/>
            <a:ext cx="10073528" cy="1139825"/>
          </a:xfrm>
        </p:spPr>
        <p:txBody>
          <a:bodyPr>
            <a:normAutofit fontScale="90000"/>
          </a:bodyPr>
          <a:lstStyle/>
          <a:p>
            <a:r>
              <a:rPr lang="en-US" dirty="0" smtClean="0"/>
              <a:t>Massapequa’s New Site:  </a:t>
            </a:r>
            <a:br>
              <a:rPr lang="en-US" dirty="0" smtClean="0"/>
            </a:br>
            <a:r>
              <a:rPr lang="en-US" dirty="0" smtClean="0"/>
              <a:t>The Will and the Ways: Secret of American Grit</a:t>
            </a:r>
            <a:endParaRPr lang="en-US" dirty="0"/>
          </a:p>
        </p:txBody>
      </p:sp>
      <p:sp>
        <p:nvSpPr>
          <p:cNvPr id="3" name="Text Placeholder 2"/>
          <p:cNvSpPr>
            <a:spLocks noGrp="1"/>
          </p:cNvSpPr>
          <p:nvPr>
            <p:ph type="body" sz="half" idx="1"/>
          </p:nvPr>
        </p:nvSpPr>
        <p:spPr>
          <a:xfrm>
            <a:off x="1798072" y="2024552"/>
            <a:ext cx="4196328" cy="4106383"/>
          </a:xfrm>
        </p:spPr>
        <p:txBody>
          <a:bodyPr>
            <a:normAutofit lnSpcReduction="10000"/>
          </a:bodyPr>
          <a:lstStyle/>
          <a:p>
            <a:pPr marL="82296" indent="0">
              <a:buNone/>
            </a:pPr>
            <a:r>
              <a:rPr lang="en-US" dirty="0" smtClean="0"/>
              <a:t>Background to Enable You to Continue the Conversations that We Began Today:</a:t>
            </a:r>
          </a:p>
          <a:p>
            <a:pPr>
              <a:buFont typeface="Wingdings" charset="2"/>
              <a:buChar char="u"/>
            </a:pPr>
            <a:r>
              <a:rPr lang="en-US" dirty="0" smtClean="0"/>
              <a:t>Video</a:t>
            </a:r>
          </a:p>
          <a:p>
            <a:pPr>
              <a:buFont typeface="Wingdings" charset="2"/>
              <a:buChar char="u"/>
            </a:pPr>
            <a:r>
              <a:rPr lang="en-US" dirty="0" smtClean="0"/>
              <a:t>Popular Articles</a:t>
            </a:r>
          </a:p>
          <a:p>
            <a:pPr>
              <a:buFont typeface="Wingdings" charset="2"/>
              <a:buChar char="u"/>
            </a:pPr>
            <a:r>
              <a:rPr lang="en-US" dirty="0" smtClean="0"/>
              <a:t>Research Article</a:t>
            </a:r>
          </a:p>
          <a:p>
            <a:pPr>
              <a:buFont typeface="Wingdings" charset="2"/>
              <a:buChar char="u"/>
            </a:pPr>
            <a:r>
              <a:rPr lang="en-US" dirty="0" smtClean="0"/>
              <a:t>Book</a:t>
            </a:r>
            <a:endParaRPr lang="en-US" dirty="0"/>
          </a:p>
        </p:txBody>
      </p:sp>
      <p:pic>
        <p:nvPicPr>
          <p:cNvPr id="5" name="Picture 4" descr="demarco-e137125291788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362" y="1886228"/>
            <a:ext cx="4898052" cy="2463809"/>
          </a:xfrm>
          <a:prstGeom prst="rect">
            <a:avLst/>
          </a:prstGeom>
        </p:spPr>
      </p:pic>
      <p:sp>
        <p:nvSpPr>
          <p:cNvPr id="6" name="TextBox 5"/>
          <p:cNvSpPr txBox="1"/>
          <p:nvPr/>
        </p:nvSpPr>
        <p:spPr>
          <a:xfrm>
            <a:off x="6457399" y="4520747"/>
            <a:ext cx="5598458" cy="1815882"/>
          </a:xfrm>
          <a:prstGeom prst="rect">
            <a:avLst/>
          </a:prstGeom>
          <a:noFill/>
        </p:spPr>
        <p:txBody>
          <a:bodyPr wrap="none" rtlCol="0">
            <a:spAutoFit/>
          </a:bodyPr>
          <a:lstStyle/>
          <a:p>
            <a:r>
              <a:rPr lang="en-US" sz="2800" dirty="0" smtClean="0"/>
              <a:t>       Produce our Own Stories</a:t>
            </a:r>
          </a:p>
          <a:p>
            <a:r>
              <a:rPr lang="en-US" sz="2800" dirty="0" smtClean="0"/>
              <a:t>Of Massapequa Hope, Grit and Effort</a:t>
            </a:r>
          </a:p>
          <a:p>
            <a:pPr algn="ctr"/>
            <a:r>
              <a:rPr lang="en-US" sz="2800" dirty="0" smtClean="0">
                <a:solidFill>
                  <a:srgbClr val="FF6600"/>
                </a:solidFill>
              </a:rPr>
              <a:t>             Joe </a:t>
            </a:r>
            <a:r>
              <a:rPr lang="en-US" sz="2800" dirty="0" err="1" smtClean="0">
                <a:solidFill>
                  <a:srgbClr val="FF6600"/>
                </a:solidFill>
              </a:rPr>
              <a:t>DeMarco</a:t>
            </a:r>
            <a:r>
              <a:rPr lang="en-US" sz="2800" dirty="0" smtClean="0">
                <a:solidFill>
                  <a:srgbClr val="FF6600"/>
                </a:solidFill>
              </a:rPr>
              <a:t>: </a:t>
            </a:r>
          </a:p>
          <a:p>
            <a:pPr algn="ctr"/>
            <a:r>
              <a:rPr lang="en-US" sz="2800" dirty="0" smtClean="0">
                <a:solidFill>
                  <a:srgbClr val="FF6600"/>
                </a:solidFill>
              </a:rPr>
              <a:t>           Syracuse University</a:t>
            </a:r>
            <a:endParaRPr lang="en-US" sz="2800" dirty="0">
              <a:solidFill>
                <a:srgbClr val="FF6600"/>
              </a:solidFill>
            </a:endParaRPr>
          </a:p>
        </p:txBody>
      </p:sp>
    </p:spTree>
    <p:extLst>
      <p:ext uri="{BB962C8B-B14F-4D97-AF65-F5344CB8AC3E}">
        <p14:creationId xmlns:p14="http://schemas.microsoft.com/office/powerpoint/2010/main" val="183377399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8042" y="2607020"/>
            <a:ext cx="8034867" cy="1143000"/>
          </a:xfrm>
        </p:spPr>
        <p:txBody>
          <a:bodyPr>
            <a:normAutofit fontScale="90000"/>
          </a:bodyPr>
          <a:lstStyle/>
          <a:p>
            <a:pPr>
              <a:defRPr/>
            </a:pPr>
            <a:r>
              <a:rPr lang="en-US" sz="6000" i="1" dirty="0" smtClean="0">
                <a:solidFill>
                  <a:srgbClr val="FF0000"/>
                </a:solidFill>
                <a:latin typeface="Arial Black" pitchFamily="34" charset="0"/>
              </a:rPr>
              <a:t>Flipped Instruction</a:t>
            </a:r>
            <a:br>
              <a:rPr lang="en-US" sz="6000" i="1" dirty="0" smtClean="0">
                <a:solidFill>
                  <a:srgbClr val="FF0000"/>
                </a:solidFill>
                <a:latin typeface="Arial Black" pitchFamily="34" charset="0"/>
              </a:rPr>
            </a:br>
            <a:r>
              <a:rPr lang="en-US" sz="3100" i="1" dirty="0" smtClean="0">
                <a:solidFill>
                  <a:schemeClr val="tx1"/>
                </a:solidFill>
                <a:latin typeface="Arial Black" pitchFamily="34" charset="0"/>
              </a:rPr>
              <a:t>1. Non-judgmental (Unlike you or me, who has taught this for over ten (?) years...I CAN BE CRANKY)</a:t>
            </a:r>
            <a:br>
              <a:rPr lang="en-US" sz="3100" i="1" dirty="0" smtClean="0">
                <a:solidFill>
                  <a:schemeClr val="tx1"/>
                </a:solidFill>
                <a:latin typeface="Arial Black" pitchFamily="34" charset="0"/>
              </a:rPr>
            </a:br>
            <a:r>
              <a:rPr lang="en-US" sz="3100" i="1" dirty="0" smtClean="0">
                <a:solidFill>
                  <a:schemeClr val="tx1"/>
                </a:solidFill>
                <a:latin typeface="Arial Black" pitchFamily="34" charset="0"/>
              </a:rPr>
              <a:t>2. Allows the learner to work at their own pace and to their own natural ability. Do it over and over, if needed.</a:t>
            </a:r>
            <a:br>
              <a:rPr lang="en-US" sz="3100" i="1" dirty="0" smtClean="0">
                <a:solidFill>
                  <a:schemeClr val="tx1"/>
                </a:solidFill>
                <a:latin typeface="Arial Black" pitchFamily="34" charset="0"/>
              </a:rPr>
            </a:br>
            <a:r>
              <a:rPr lang="en-US" sz="3100" i="1" dirty="0" smtClean="0">
                <a:solidFill>
                  <a:schemeClr val="tx1"/>
                </a:solidFill>
                <a:latin typeface="Arial Black" pitchFamily="34" charset="0"/>
              </a:rPr>
              <a:t>3. Allows parents to be a part of the process. Breaks the </a:t>
            </a:r>
            <a:r>
              <a:rPr lang="en-US" sz="3100" i="1" dirty="0" err="1" smtClean="0">
                <a:solidFill>
                  <a:schemeClr val="tx1"/>
                </a:solidFill>
                <a:latin typeface="Arial Black" pitchFamily="34" charset="0"/>
              </a:rPr>
              <a:t>Omerta</a:t>
            </a:r>
            <a:r>
              <a:rPr lang="en-US" sz="3100" i="1" dirty="0" smtClean="0">
                <a:solidFill>
                  <a:schemeClr val="tx1"/>
                </a:solidFill>
                <a:latin typeface="Arial Black" pitchFamily="34" charset="0"/>
              </a:rPr>
              <a:t> code.</a:t>
            </a:r>
            <a:br>
              <a:rPr lang="en-US" sz="3100" i="1" dirty="0" smtClean="0">
                <a:solidFill>
                  <a:schemeClr val="tx1"/>
                </a:solidFill>
                <a:latin typeface="Arial Black" pitchFamily="34" charset="0"/>
              </a:rPr>
            </a:br>
            <a:r>
              <a:rPr lang="en-US" sz="3100" i="1" dirty="0" smtClean="0">
                <a:solidFill>
                  <a:schemeClr val="tx1"/>
                </a:solidFill>
                <a:latin typeface="Arial Black" pitchFamily="34" charset="0"/>
              </a:rPr>
              <a:t>4. Is proof that you explained it for the student who maintains that you did not.</a:t>
            </a:r>
            <a:br>
              <a:rPr lang="en-US" sz="3100" i="1" dirty="0" smtClean="0">
                <a:solidFill>
                  <a:schemeClr val="tx1"/>
                </a:solidFill>
                <a:latin typeface="Arial Black" pitchFamily="34" charset="0"/>
              </a:rPr>
            </a:br>
            <a:r>
              <a:rPr lang="en-US" sz="3100" i="1" dirty="0">
                <a:solidFill>
                  <a:schemeClr val="tx1"/>
                </a:solidFill>
                <a:latin typeface="Arial Black" pitchFamily="34" charset="0"/>
              </a:rPr>
              <a:t>5</a:t>
            </a:r>
            <a:r>
              <a:rPr lang="en-US" sz="3100" i="1" dirty="0" smtClean="0">
                <a:solidFill>
                  <a:schemeClr val="tx1"/>
                </a:solidFill>
                <a:latin typeface="Arial Black" pitchFamily="34" charset="0"/>
              </a:rPr>
              <a:t>. Is forever—do it once and you can use it the next year.</a:t>
            </a:r>
            <a:endParaRPr lang="en-US" sz="3100" dirty="0">
              <a:solidFill>
                <a:schemeClr val="tx1"/>
              </a:solidFill>
              <a:latin typeface="Arial Black" pitchFamily="34" charset="0"/>
            </a:endParaRPr>
          </a:p>
        </p:txBody>
      </p:sp>
    </p:spTree>
    <p:extLst>
      <p:ext uri="{BB962C8B-B14F-4D97-AF65-F5344CB8AC3E}">
        <p14:creationId xmlns:p14="http://schemas.microsoft.com/office/powerpoint/2010/main" val="204351067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403" y="277846"/>
            <a:ext cx="9557997" cy="1139825"/>
          </a:xfrm>
        </p:spPr>
        <p:txBody>
          <a:bodyPr>
            <a:normAutofit fontScale="90000"/>
          </a:bodyPr>
          <a:lstStyle/>
          <a:p>
            <a:r>
              <a:rPr lang="en-US" dirty="0" smtClean="0"/>
              <a:t>Guido </a:t>
            </a:r>
            <a:r>
              <a:rPr lang="en-US" dirty="0" err="1" smtClean="0"/>
              <a:t>Sarducci</a:t>
            </a:r>
            <a:r>
              <a:rPr lang="en-US" dirty="0" smtClean="0"/>
              <a:t>: The Five Minute University</a:t>
            </a:r>
            <a:endParaRPr lang="en-US" dirty="0"/>
          </a:p>
        </p:txBody>
      </p:sp>
      <p:sp>
        <p:nvSpPr>
          <p:cNvPr id="3" name="Text Placeholder 2"/>
          <p:cNvSpPr>
            <a:spLocks noGrp="1"/>
          </p:cNvSpPr>
          <p:nvPr>
            <p:ph type="body" sz="half" idx="1"/>
          </p:nvPr>
        </p:nvSpPr>
        <p:spPr>
          <a:xfrm>
            <a:off x="1678386" y="1600206"/>
            <a:ext cx="4596009" cy="4794797"/>
          </a:xfrm>
        </p:spPr>
        <p:txBody>
          <a:bodyPr>
            <a:normAutofit/>
          </a:bodyPr>
          <a:lstStyle/>
          <a:p>
            <a:r>
              <a:rPr lang="en-US" dirty="0" smtClean="0"/>
              <a:t>Got Another Minute:</a:t>
            </a:r>
          </a:p>
          <a:p>
            <a:pPr marL="82296" indent="0">
              <a:buNone/>
            </a:pPr>
            <a:r>
              <a:rPr lang="en-US" sz="5400" dirty="0" smtClean="0"/>
              <a:t>WANT TO BE HAPPY THIS HOLIDAY SEASON?</a:t>
            </a:r>
            <a:endParaRPr lang="en-US" sz="5400" dirty="0"/>
          </a:p>
        </p:txBody>
      </p:sp>
      <p:pic>
        <p:nvPicPr>
          <p:cNvPr id="5" name="Picture 4" descr="fathersarducci.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4876" y="1417667"/>
            <a:ext cx="4187941" cy="5247420"/>
          </a:xfrm>
          <a:prstGeom prst="rect">
            <a:avLst/>
          </a:prstGeom>
        </p:spPr>
      </p:pic>
    </p:spTree>
    <p:extLst>
      <p:ext uri="{BB962C8B-B14F-4D97-AF65-F5344CB8AC3E}">
        <p14:creationId xmlns:p14="http://schemas.microsoft.com/office/powerpoint/2010/main" val="4025200534"/>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06400" y="304800"/>
            <a:ext cx="11176000" cy="1295400"/>
          </a:xfrm>
        </p:spPr>
        <p:txBody>
          <a:bodyPr>
            <a:normAutofit/>
          </a:bodyPr>
          <a:lstStyle/>
          <a:p>
            <a:pPr algn="ctr"/>
            <a:r>
              <a:rPr lang="en-US" sz="5400" dirty="0" smtClean="0">
                <a:solidFill>
                  <a:schemeClr val="tx1"/>
                </a:solidFill>
              </a:rPr>
              <a:t>Is Dudley Moore Happy?</a:t>
            </a:r>
          </a:p>
        </p:txBody>
      </p:sp>
      <p:sp>
        <p:nvSpPr>
          <p:cNvPr id="25603" name="Rectangle 3"/>
          <p:cNvSpPr>
            <a:spLocks noGrp="1" noChangeArrowheads="1"/>
          </p:cNvSpPr>
          <p:nvPr>
            <p:ph type="body" idx="1"/>
          </p:nvPr>
        </p:nvSpPr>
        <p:spPr>
          <a:xfrm>
            <a:off x="508000" y="4953014"/>
            <a:ext cx="11684000" cy="699655"/>
          </a:xfrm>
        </p:spPr>
        <p:txBody>
          <a:bodyPr/>
          <a:lstStyle/>
          <a:p>
            <a:pPr algn="ctr">
              <a:lnSpc>
                <a:spcPct val="80000"/>
              </a:lnSpc>
              <a:buFont typeface="Wingdings" pitchFamily="2" charset="2"/>
              <a:buNone/>
            </a:pPr>
            <a:r>
              <a:rPr lang="en-US" sz="3200" b="1" dirty="0" smtClean="0">
                <a:hlinkClick r:id="rId3"/>
              </a:rPr>
              <a:t>   ORIGINAL MOVIE</a:t>
            </a:r>
            <a:endParaRPr lang="en-US" sz="3200" b="1" dirty="0" smtClean="0"/>
          </a:p>
        </p:txBody>
      </p:sp>
      <p:pic>
        <p:nvPicPr>
          <p:cNvPr id="25604" name="Picture 6" descr="http://www.chud.com/wp-content/uploads/2011/12/Arthur-Dudley-moore-1.jpg"/>
          <p:cNvPicPr>
            <a:picLocks noChangeAspect="1" noChangeArrowheads="1"/>
          </p:cNvPicPr>
          <p:nvPr/>
        </p:nvPicPr>
        <p:blipFill>
          <a:blip r:embed="rId4" cstate="print"/>
          <a:srcRect/>
          <a:stretch>
            <a:fillRect/>
          </a:stretch>
        </p:blipFill>
        <p:spPr bwMode="auto">
          <a:xfrm>
            <a:off x="2946400" y="1600200"/>
            <a:ext cx="6299200" cy="2990850"/>
          </a:xfrm>
          <a:prstGeom prst="rect">
            <a:avLst/>
          </a:prstGeom>
          <a:noFill/>
          <a:ln w="9525">
            <a:noFill/>
            <a:miter lim="800000"/>
            <a:headEnd/>
            <a:tailEnd/>
          </a:ln>
        </p:spPr>
      </p:pic>
      <p:sp>
        <p:nvSpPr>
          <p:cNvPr id="5" name="TextBox 4"/>
          <p:cNvSpPr txBox="1"/>
          <p:nvPr/>
        </p:nvSpPr>
        <p:spPr>
          <a:xfrm>
            <a:off x="3371281" y="5343449"/>
            <a:ext cx="5928651" cy="1200329"/>
          </a:xfrm>
          <a:prstGeom prst="rect">
            <a:avLst/>
          </a:prstGeom>
          <a:noFill/>
        </p:spPr>
        <p:txBody>
          <a:bodyPr wrap="none" rtlCol="0">
            <a:spAutoFit/>
          </a:bodyPr>
          <a:lstStyle/>
          <a:p>
            <a:r>
              <a:rPr lang="en-US" sz="7200" dirty="0" smtClean="0"/>
              <a:t>Are we Happy?</a:t>
            </a:r>
            <a:r>
              <a:rPr lang="en-US" dirty="0" smtClean="0"/>
              <a:t>?</a:t>
            </a:r>
            <a:endParaRPr lang="en-US" dirty="0"/>
          </a:p>
        </p:txBody>
      </p:sp>
    </p:spTree>
    <p:extLst>
      <p:ext uri="{BB962C8B-B14F-4D97-AF65-F5344CB8AC3E}">
        <p14:creationId xmlns:p14="http://schemas.microsoft.com/office/powerpoint/2010/main" val="1076652544"/>
      </p:ext>
    </p:extLst>
  </p:cSld>
  <p:clrMapOvr>
    <a:masterClrMapping/>
  </p:clrMapOvr>
  <p:transition xmlns:p14="http://schemas.microsoft.com/office/powerpoint/2010/main" spd="med">
    <p:checker dir="vert"/>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1828800" y="3352800"/>
            <a:ext cx="10363200" cy="3505200"/>
          </a:xfrm>
        </p:spPr>
        <p:txBody>
          <a:bodyPr>
            <a:normAutofit/>
          </a:bodyPr>
          <a:lstStyle/>
          <a:p>
            <a:pPr algn="ctr">
              <a:defRPr/>
            </a:pPr>
            <a:r>
              <a:rPr lang="en-US" sz="6000" dirty="0" smtClean="0"/>
              <a:t>HAPPINESS: </a:t>
            </a:r>
            <a:br>
              <a:rPr lang="en-US" sz="6000" dirty="0" smtClean="0"/>
            </a:br>
            <a:r>
              <a:rPr lang="en-US" sz="6000" dirty="0" smtClean="0"/>
              <a:t>Hedonic vs. Eudemonic </a:t>
            </a:r>
            <a:br>
              <a:rPr lang="en-US" sz="6000" dirty="0" smtClean="0"/>
            </a:br>
            <a:r>
              <a:rPr lang="en-US" sz="6000" dirty="0" smtClean="0"/>
              <a:t>Well Being</a:t>
            </a:r>
            <a:endParaRPr lang="en-US" sz="6000" dirty="0"/>
          </a:p>
        </p:txBody>
      </p:sp>
      <p:pic>
        <p:nvPicPr>
          <p:cNvPr id="152578" name="Picture 2" descr="http://i.dailymail.co.uk/i/pix/2013/07/30/article-2381304-135F0F68000005DC-802_634x345.jpg"/>
          <p:cNvPicPr>
            <a:picLocks noChangeAspect="1" noChangeArrowheads="1"/>
          </p:cNvPicPr>
          <p:nvPr/>
        </p:nvPicPr>
        <p:blipFill>
          <a:blip r:embed="rId2" cstate="print"/>
          <a:srcRect/>
          <a:stretch>
            <a:fillRect/>
          </a:stretch>
        </p:blipFill>
        <p:spPr bwMode="auto">
          <a:xfrm>
            <a:off x="1828803" y="1195833"/>
            <a:ext cx="4581236" cy="1869709"/>
          </a:xfrm>
          <a:prstGeom prst="rect">
            <a:avLst/>
          </a:prstGeom>
          <a:noFill/>
        </p:spPr>
      </p:pic>
      <p:pic>
        <p:nvPicPr>
          <p:cNvPr id="152580" name="Picture 4" descr="http://rsrc.psychologytoday.com/files/imagecache/article-inline-half/blogs/2558/2012/08/103294-100779.jpg"/>
          <p:cNvPicPr>
            <a:picLocks noChangeAspect="1" noChangeArrowheads="1"/>
          </p:cNvPicPr>
          <p:nvPr/>
        </p:nvPicPr>
        <p:blipFill>
          <a:blip r:embed="rId3" cstate="print"/>
          <a:srcRect/>
          <a:stretch>
            <a:fillRect/>
          </a:stretch>
        </p:blipFill>
        <p:spPr bwMode="auto">
          <a:xfrm>
            <a:off x="7113933" y="1195819"/>
            <a:ext cx="4401321" cy="1923186"/>
          </a:xfrm>
          <a:prstGeom prst="rect">
            <a:avLst/>
          </a:prstGeom>
          <a:noFill/>
        </p:spPr>
      </p:pic>
    </p:spTree>
    <p:extLst>
      <p:ext uri="{BB962C8B-B14F-4D97-AF65-F5344CB8AC3E}">
        <p14:creationId xmlns:p14="http://schemas.microsoft.com/office/powerpoint/2010/main" val="3848651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1828800" y="3352800"/>
            <a:ext cx="10363200" cy="3505200"/>
          </a:xfrm>
        </p:spPr>
        <p:txBody>
          <a:bodyPr/>
          <a:lstStyle/>
          <a:p>
            <a:pPr>
              <a:defRPr/>
            </a:pPr>
            <a:r>
              <a:rPr lang="en-US" dirty="0" smtClean="0"/>
              <a:t>Who is happier? </a:t>
            </a:r>
            <a:br>
              <a:rPr lang="en-US" dirty="0" smtClean="0"/>
            </a:br>
            <a:r>
              <a:rPr lang="en-US" dirty="0" smtClean="0"/>
              <a:t>Amputees or Lottery Winners?</a:t>
            </a:r>
            <a:endParaRPr lang="en-US" dirty="0"/>
          </a:p>
        </p:txBody>
      </p:sp>
      <p:pic>
        <p:nvPicPr>
          <p:cNvPr id="22530" name="Picture 2" descr="http://0.tqn.com/d/dc/1/0/a/w/39.jpg">
            <a:hlinkClick r:id="rId2"/>
          </p:cNvPr>
          <p:cNvPicPr>
            <a:picLocks noChangeAspect="1" noChangeArrowheads="1"/>
          </p:cNvPicPr>
          <p:nvPr/>
        </p:nvPicPr>
        <p:blipFill>
          <a:blip r:embed="rId3" cstate="print"/>
          <a:srcRect/>
          <a:stretch>
            <a:fillRect/>
          </a:stretch>
        </p:blipFill>
        <p:spPr bwMode="auto">
          <a:xfrm>
            <a:off x="1219200" y="228600"/>
            <a:ext cx="3352800" cy="3757296"/>
          </a:xfrm>
          <a:prstGeom prst="rect">
            <a:avLst/>
          </a:prstGeom>
          <a:noFill/>
        </p:spPr>
      </p:pic>
      <p:pic>
        <p:nvPicPr>
          <p:cNvPr id="22532" name="Picture 4" descr="https://encrypted-tbn1.gstatic.com/images?q=tbn:ANd9GcS9Lh9Aoly-j7w7aZMLdWzjgYXU4N_MwuTYlLMvIXek3VWS5XMi"/>
          <p:cNvPicPr>
            <a:picLocks noChangeAspect="1" noChangeArrowheads="1"/>
          </p:cNvPicPr>
          <p:nvPr/>
        </p:nvPicPr>
        <p:blipFill>
          <a:blip r:embed="rId4" cstate="print"/>
          <a:srcRect/>
          <a:stretch>
            <a:fillRect/>
          </a:stretch>
        </p:blipFill>
        <p:spPr bwMode="auto">
          <a:xfrm>
            <a:off x="5181603" y="381000"/>
            <a:ext cx="6208164" cy="3505200"/>
          </a:xfrm>
          <a:prstGeom prst="rect">
            <a:avLst/>
          </a:prstGeom>
          <a:noFill/>
        </p:spPr>
      </p:pic>
    </p:spTree>
    <p:extLst>
      <p:ext uri="{BB962C8B-B14F-4D97-AF65-F5344CB8AC3E}">
        <p14:creationId xmlns:p14="http://schemas.microsoft.com/office/powerpoint/2010/main" val="8948290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016000" y="1371600"/>
            <a:ext cx="11176000" cy="1295400"/>
          </a:xfrm>
        </p:spPr>
        <p:txBody>
          <a:bodyPr>
            <a:normAutofit fontScale="90000"/>
          </a:bodyPr>
          <a:lstStyle/>
          <a:p>
            <a:pPr algn="ctr"/>
            <a:r>
              <a:rPr lang="en-US" sz="6600" b="1" dirty="0" smtClean="0">
                <a:solidFill>
                  <a:schemeClr val="tx1"/>
                </a:solidFill>
              </a:rPr>
              <a:t>Happiness Formula</a:t>
            </a:r>
            <a:r>
              <a:rPr lang="en-US" sz="3600" dirty="0" smtClean="0">
                <a:solidFill>
                  <a:schemeClr val="tx1"/>
                </a:solidFill>
              </a:rPr>
              <a:t/>
            </a:r>
            <a:br>
              <a:rPr lang="en-US" sz="3600" dirty="0" smtClean="0">
                <a:solidFill>
                  <a:schemeClr val="tx1"/>
                </a:solidFill>
              </a:rPr>
            </a:br>
            <a:endParaRPr lang="en-US" sz="5400" dirty="0" smtClean="0">
              <a:solidFill>
                <a:schemeClr val="tx1"/>
              </a:solidFill>
            </a:endParaRPr>
          </a:p>
        </p:txBody>
      </p:sp>
      <p:sp>
        <p:nvSpPr>
          <p:cNvPr id="18435" name="Rectangle 3"/>
          <p:cNvSpPr>
            <a:spLocks noGrp="1" noChangeArrowheads="1"/>
          </p:cNvSpPr>
          <p:nvPr>
            <p:ph type="body" idx="1"/>
          </p:nvPr>
        </p:nvSpPr>
        <p:spPr>
          <a:xfrm>
            <a:off x="0" y="2236573"/>
            <a:ext cx="11684000" cy="3731741"/>
          </a:xfrm>
        </p:spPr>
        <p:txBody>
          <a:bodyPr>
            <a:normAutofit fontScale="92500" lnSpcReduction="10000"/>
          </a:bodyPr>
          <a:lstStyle/>
          <a:p>
            <a:pPr>
              <a:lnSpc>
                <a:spcPct val="80000"/>
              </a:lnSpc>
              <a:buFont typeface="Wingdings" pitchFamily="2" charset="2"/>
              <a:buNone/>
            </a:pPr>
            <a:endParaRPr lang="en-US" sz="4400" b="1" dirty="0" smtClean="0"/>
          </a:p>
          <a:p>
            <a:pPr algn="ctr">
              <a:lnSpc>
                <a:spcPct val="80000"/>
              </a:lnSpc>
              <a:buFont typeface="Wingdings" pitchFamily="2" charset="2"/>
              <a:buNone/>
            </a:pPr>
            <a:r>
              <a:rPr lang="en-US" sz="4400" b="1" dirty="0" smtClean="0"/>
              <a:t>50% Genetic</a:t>
            </a:r>
          </a:p>
          <a:p>
            <a:pPr algn="ctr">
              <a:lnSpc>
                <a:spcPct val="80000"/>
              </a:lnSpc>
              <a:buFont typeface="Wingdings" pitchFamily="2" charset="2"/>
              <a:buNone/>
            </a:pPr>
            <a:r>
              <a:rPr lang="en-US" sz="4400" b="1" dirty="0" smtClean="0"/>
              <a:t>10 % Life Circumstances</a:t>
            </a:r>
          </a:p>
          <a:p>
            <a:pPr algn="ctr">
              <a:lnSpc>
                <a:spcPct val="80000"/>
              </a:lnSpc>
              <a:buFont typeface="Wingdings" pitchFamily="2" charset="2"/>
              <a:buNone/>
            </a:pPr>
            <a:r>
              <a:rPr lang="en-US" sz="5400" b="1" dirty="0" smtClean="0">
                <a:solidFill>
                  <a:srgbClr val="FF0000"/>
                </a:solidFill>
              </a:rPr>
              <a:t>40% How we </a:t>
            </a:r>
          </a:p>
          <a:p>
            <a:pPr algn="ctr">
              <a:lnSpc>
                <a:spcPct val="80000"/>
              </a:lnSpc>
              <a:buFont typeface="Wingdings" pitchFamily="2" charset="2"/>
              <a:buNone/>
            </a:pPr>
            <a:r>
              <a:rPr lang="en-US" sz="5400" b="1" dirty="0" smtClean="0">
                <a:solidFill>
                  <a:srgbClr val="FF0000"/>
                </a:solidFill>
              </a:rPr>
              <a:t>deal with Life</a:t>
            </a:r>
          </a:p>
          <a:p>
            <a:pPr algn="ctr">
              <a:lnSpc>
                <a:spcPct val="80000"/>
              </a:lnSpc>
              <a:buFont typeface="Wingdings" pitchFamily="2" charset="2"/>
              <a:buNone/>
            </a:pPr>
            <a:r>
              <a:rPr lang="en-US" sz="5400" b="1" dirty="0" smtClean="0">
                <a:solidFill>
                  <a:srgbClr val="FF0000"/>
                </a:solidFill>
              </a:rPr>
              <a:t>(Behave and Think)</a:t>
            </a:r>
          </a:p>
        </p:txBody>
      </p:sp>
    </p:spTree>
    <p:extLst>
      <p:ext uri="{BB962C8B-B14F-4D97-AF65-F5344CB8AC3E}">
        <p14:creationId xmlns:p14="http://schemas.microsoft.com/office/powerpoint/2010/main" val="3135348225"/>
      </p:ext>
    </p:extLst>
  </p:cSld>
  <p:clrMapOvr>
    <a:masterClrMapping/>
  </p:clrMapOvr>
  <p:transition xmlns:p14="http://schemas.microsoft.com/office/powerpoint/2010/main" spd="med">
    <p:checker dir="ver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Rectangle 2"/>
          <p:cNvSpPr>
            <a:spLocks noChangeArrowheads="1"/>
          </p:cNvSpPr>
          <p:nvPr/>
        </p:nvSpPr>
        <p:spPr bwMode="auto">
          <a:xfrm>
            <a:off x="1752600" y="877888"/>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anchor="ctr"/>
          <a:lstStyle/>
          <a:p>
            <a:pPr algn="ctr"/>
            <a:r>
              <a:rPr lang="en-US" sz="3600" dirty="0"/>
              <a:t>	There is a constant conversation in our</a:t>
            </a:r>
          </a:p>
          <a:p>
            <a:pPr algn="ctr"/>
            <a:r>
              <a:rPr lang="en-US" sz="3600" dirty="0"/>
              <a:t>	head, often subconscious, that measures </a:t>
            </a:r>
          </a:p>
          <a:p>
            <a:pPr algn="ctr"/>
            <a:r>
              <a:rPr lang="en-US" sz="3600" dirty="0"/>
              <a:t>	our belief on how we are </a:t>
            </a:r>
            <a:r>
              <a:rPr lang="en-US" sz="3600" dirty="0" smtClean="0"/>
              <a:t>doing and how we do in the face of new challenges….</a:t>
            </a:r>
          </a:p>
          <a:p>
            <a:pPr algn="ctr"/>
            <a:r>
              <a:rPr lang="en-US" sz="3600" dirty="0" smtClean="0"/>
              <a:t>This talk is ongoing and ties into our emotions.</a:t>
            </a:r>
            <a:endParaRPr lang="en-US" sz="3600" dirty="0"/>
          </a:p>
        </p:txBody>
      </p:sp>
      <p:sp>
        <p:nvSpPr>
          <p:cNvPr id="24579" name="Rectangle 3"/>
          <p:cNvSpPr>
            <a:spLocks noChangeArrowheads="1"/>
          </p:cNvSpPr>
          <p:nvPr/>
        </p:nvSpPr>
        <p:spPr bwMode="auto">
          <a:xfrm>
            <a:off x="3095647" y="3502325"/>
            <a:ext cx="7496175"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Clr>
                <a:schemeClr val="tx2"/>
              </a:buClr>
            </a:pPr>
            <a:r>
              <a:rPr lang="en-US" sz="2800">
                <a:latin typeface="Optima" charset="0"/>
              </a:rPr>
              <a:t>	</a:t>
            </a:r>
            <a:endParaRPr lang="en-US" sz="2400" dirty="0">
              <a:latin typeface="Optima" charset="0"/>
            </a:endParaRPr>
          </a:p>
          <a:p>
            <a:pPr marL="342900" indent="-342900">
              <a:lnSpc>
                <a:spcPct val="90000"/>
              </a:lnSpc>
              <a:spcBef>
                <a:spcPct val="20000"/>
              </a:spcBef>
              <a:buClr>
                <a:schemeClr val="tx2"/>
              </a:buClr>
              <a:buFont typeface="Times" charset="0"/>
              <a:buChar char="•"/>
            </a:pPr>
            <a:endParaRPr lang="en-US" sz="2000" dirty="0">
              <a:latin typeface="Optima" charset="0"/>
            </a:endParaRPr>
          </a:p>
          <a:p>
            <a:pPr marL="342900" indent="-342900">
              <a:lnSpc>
                <a:spcPct val="90000"/>
              </a:lnSpc>
              <a:spcBef>
                <a:spcPct val="20000"/>
              </a:spcBef>
              <a:buClr>
                <a:schemeClr val="tx2"/>
              </a:buClr>
              <a:buFont typeface="Times" charset="0"/>
              <a:buChar char="•"/>
            </a:pPr>
            <a:endParaRPr lang="en-US" sz="2000" dirty="0">
              <a:latin typeface="Optima" charset="0"/>
            </a:endParaRPr>
          </a:p>
        </p:txBody>
      </p:sp>
      <p:sp>
        <p:nvSpPr>
          <p:cNvPr id="2" name="AutoShape 2" descr="data:image/jpeg;base64,/9j/4AAQSkZJRgABAQAAAQABAAD/2wCEAAkGBxQTEhUUExQWFhQXGBwXGRgXGRccGhgYHhcXHx0dHBccHiggGBslHBQdITEhJSkrLi4uGB8zODgsNygtLisBCgoKDg0OGxAQGzEmICYsNC8vLC8vNDQsLCwsLCwsLCwsLDQsNDAsLCwsLCwsLCwsLCwsLCwsLCwsLCwsLCwsLP/AABEIALEBHAMBIgACEQEDEQH/xAAbAAABBQEBAAAAAAAAAAAAAAADAAEEBQYCB//EAEQQAAIBAgQCBwMJBwIFBQAAAAECEQADBBIhMQVBBhMiUWFxkTKBoQcUI0JScrHB0TNikqKy4fAVghYkQ1PxNFRjwuL/xAAaAQACAwEBAAAAAAAAAAAAAAAAAwECBAUG/8QAMhEAAgIBAwIEAwcEAwAAAAAAAAECEQMEEiExQRMiUYEFMmEUQnGRoeHwI7HB0TNS8f/aAAwDAQACEQMRAD8A0MUookUor0FnnzjLSy0SKUUWQDy0+WiRSiiwB5aWWiZaUUWRQPLT5a7iniiwBxSy0SKWWiwBxSii5aWWpsAWWllouWllosAUUstEy0stFgDy0stEy0stFgCy0stFy02WiwB5abLRctKKLAFlpZaJFKKLJBxTRRYpstFgCilFFy02WiwB5abLRctLLRYAstNlouWllosAWWlko+Sq3C8XW4GNu3ddVYoWVdMymDGtUnkjBXJ0MhjlP5VZbZafLRQlP1dVsigOWny0bq66FuiyKI+WllqT1dN1dFhRHy0+Wj5KYrRYUBy0stGWDtT5KLCgOWllo+SnyVNhQDLSy0bLSAB2o3BQDLSijm3TZKLCgMUoouSlkosKBRTRRslLJRYUBilFGyU2SiwoFlpoo2SlkosKA5aUUXJT5KmwoDlpiKPkqLjrwQEkwKrKdKyYxt0dmllqEl+chXUGTRFuGDHfVVlTLvGyRlpZKHZub/5pUbHcctW2CCXuMYCLEz4yYUac6nxEV8Nk3JTSO8etQ7NnryRdcRsbVsmP9z6M/kIHnULoxwWwUuMbNs/TXAJUGAHIA1G2lRHKpfKWeJx+YncRxahCqlWuP2VUMJJOn515xevYnBMbDogYEkiA0Se8VcdL7psY6ybFtZXKFRVHbbeMo33FC4txm47hri2kcjVWNoEankwJHkaTqIRnUZPnqdDSp442u5vDxheSt8K4/wBYPK2Pe39q8ofpTiuTR5W0/MUA9IsUf+pc9wQflXOeXUv7y/nsafB0q+6/57nrT8ZYCSEA7zMetU2O6eInssrn9xZH8RMV5picbeuRnLN95pj3bUMHvBOsUJ5fvTZDjhXywXuavH/KFim/ZlbY8FVj6kQPStF0b+UK3chMUBbbbrB7B+8P+n8R5V5qLg7j3bc64ZlOx8KbHLKPcTPDCXb8j3h8aD7MEHYgyD76h42+SgA9f88q8l4L0iu4ZhlIZJ9hj2T5fYPlXo6cVW5aVspUMoYDcgnlPOmvPa5ErT0yZw3ForQ1xQ20MQDJ86u7l5QskjyryXj+FxN15W3kQAktcuACJ8Rp5UbgHSUdUqXs5dZGYCVidPE+dLeplFVFFnplJ22b/F8TKeJJqOvEnAJ11286rHuqyhgQZ5ii4VCVMagH00pcNROb54LvDCKJIxjQPU+O9c/PmVYGmu9CvsFY+B0ig5yY+FJyZsl0my0cUa6E6zxJ9yTV/YvBlk6VkL16HEaVMsYxtp07qdj1Lhx1F5NOpdDQWsYhnWI766XFIdmqhsN2WL7a8vT1oGLxCpbZjIy7qRBGncYjU86d9qklboX9lT6GiTEyYoa4wSJI1rK3+kotMUvAW3jMIYOGQjkV7iDStcdt3bashZWBJbPAGWPq+ExQ9X6clvsb5vg2qMp2INMzAaSJ7prIYXiBnsnM0aQw7jzp+G8TNxbV1SDlWGKpGpA0JHtvMnwmqy+IRjw1+P0JhoHJN3+5bXekKLeW2yMEZ+rW7plNyYyxMjXvq4fQ140nEw7XUFlW+nzrdOjTM7RM8pnQDavQrfTAJdRXQkkDs6aE7nMSBp+dXhqnTbCekVxUe6LzFYtUHee6lZxiMCe4SaquIcRt3bui5HjtISuYa6GAY1FU3HuInD4d2A1kCfE/2FLWrluvsD0aXHc14xSsDl5VjuOY83HyLOUH1rjo3evOEJBAuA5jmBCx7MDkCDO9RcRdtrJzFn1MKJ01MmNANOdUnneVUhsdP4MuS76OXO0FPMEgTt/kbUXjHF7WHTKxm5m9kEZomJgnQeJqrs4KycNbv2yRnjOWulgxBE6QCsGOcQYpdKrUdXfYKLYeLggSzFBBj62wq2PN/TddiJaf+qlJ9ThuJu4UW2HbYrkQmQACe3cUSvdC+tDxHELdq1YvdXlHWNKAGS+RxHfJ8al3+jLMvX4doZcr2xopZtZGh0GU+VUPE+lr2AxFhS4aFzzNtjMmI1Mk+OtLxajfKpM05dIodPzFwHpLiixcrb6s3CACY7TRpI1ML3A6mtZf4hdwmDCWLC3rrl7nWB2ZVlmdhkCgyAYGusVgODYtzYNxrLSb4uF1tAqAASSARtBnu2rUYNy4ZLWcs+ZrEJmGaDMqfZXtakHQmp8SSuvxIeCLpy/D2KbivX8QtjFL1Nrq2z63CCQq65QR3rtM1xa4yqgZ7KyQD2rZb6oG+fbSffVA+PxS2zhSrC5IQKEObyCganxiaqcdwbEIwF4MrEZgHmSvI77aUZZeI7fUnGnBUlwekj5NcT/3bXq3h4Vw3ya4iSOttbfvfpW84Rx8XSilcpI3ggT3GedF4HhHz3czw0nsEPJGweWYxPhpXP3au2lTr6DmsCVswj/JjiZ0u2T/ABDkfCozfJnjREGy2+zsD8VrY8R6ZpaukTNsP1TFVJKkoCHDTDiTGUA+fKqHgnTIK7y9woylQzCPpeTZTsO+aXinrcnRfoWyQwwXJRN0Bx4j6EHfa5b/AFqKehmPEf8ALPsdih/Othxfj74ew6Li1u3GMgo0lPDODoCNd/Ki9GelWIa2jPrbUhWZssG3rLlic0r5Rpz5Mnl1ML+VpfjyVjig66owS9F8ULiK2FvCSBPVsQJIkkgEAV6jxDox1MTZJXabecgeceyPE6VQcb6e3fnT/NXR7NoKCAs55GrZu6THuqufpjxC3le7fuLYYmH7JDAbx2fGm4ZzyrzqhWVeHzHlBelttMqWw5TMRmLFyAgB+0YJmNPGgcJtWss2rGcQZuPoJG+hmfcBVTxXjuJvi3c+blUQg9ZkdgRz1ICkEVZ4HF2rtsoQCCSdM3MydRqB31d5pYlx+fU0YoQky04a6E3JYW1QKSwKhZJI1DDTQCp2HxVlVKri7cNvLWZpcK6LNewWJu4a2oW42ZEzaN1YAhTGxKn1qjwfRE3MzPcS0ZLdWhFwBdDuYPOp3SfmbFZIpydIvr2BQrna+FX7RC5fWYp14X2QVvLECDkmffn1qsv5bnDwtx2trBiE1lWkAHNqWHgAO+pd7pPbtDDdQn0YXq2W2CzqDA7RnU6d43NUW6tyJ8NXTRC4zgntuhzZg0iQCAPDUnXWrzB2kS4DfS2bMhIUuLinYMTmAcMeQGkioeC46jvdS7bsdkZLRZWJzt7OZ5KiO7So3DeBXFZ/nh60M5IVojNtOm47pq8b7FNsU/MuC06b4vD2rBWwri6GXUM2kEEwcxE155xPpYzG4kZ2uwBmJLCIghsxg6bait6Oh167ZvWrXVW7VxldHcFnWIlV10Ux8TvVafkru2Ldx1u2r10r2Q1ogrvORs5hjO5FZcvxHSxybJT56d+v9i0cbrhcGQ4b0axWLxKB4JuqWzXCZCqcvMe1IgVsOOcJwNqwz2y4vLFuSXAZhqRDaTE7VB6I4tsO1vM7HM9xcjk/RE5TGuxO58/Oi9N+kN9s2FNrrGAD9lCzCJzMIWVBgCe6dabvt9R6xrZZO6F2Ue2wDlbqK1xTCsxYEAQYNyANMo07RkVe8NwwsC6HDlUtlw6W0CKTqSFJJnXfQ15jwvFBsO9wQlyw8K4aLgLAajlA13q+4R0nzK7Yu9aFtAQcpPWuTIlxbBJXtTtBIFOljS8zRlhO+LoymBxiF1L5skyQogkTuD8a2WAxFi4xKmGRMxaFLMoHahphdBO06b1h8TjkhrVm2bduPbJLELETqAefPaaqLGKNpitq4WVgVb2lBHcR3HatVpUy+lyxxze+NlwuNIu585zTOZmkkzzJ3q14rxR8Vct2hbLZoGVYk3BuRJgad9ZC7xKdraj3CR8KsOEXbjLcuW79u0yaw5h20mF01GkR40iVMhyTL9b2Iw6m3cdkVTkFvMSF13nXfw0rrieOVbWQZszEGFBAYc8xG/kfCqjE9Nr1wk3URiQJ5bCPEjaoNriFxrqkAht8kASDqQonUnyq2GKckpfoVyS44NhgujN7DWRiYzWTqEdsrhX0kJrzIPKqLiPBcVbvW1um5cV4IydY8KTHsEAqRMbR41or/SsrYdGwHVZgy9u46ypB9lSp7Q092giqG30gY2k6gEXB2rjBmBZpkAmdh3DSl5W8aaS7/oDd1sVv0/ueu8PwS4SyEzEhebbzWb6ZWVOKwt1Sobdgw0YKQNdRyJ+FUP8Ax9fdWtvhFuOBJdbjBh+8MugjwqFjfn2OS3dbJlsoZY3FVjP2tNDp3bVgw6WayqXqdTPqYSxPho9MxOMwdxrGEe4LK3lLALA5RlzciSTy+rVX0Q4HfwuLdjeV8NDKpLKWOojYAqdNeXnvXlj2sXfuW7iWbjZICHVhIMznI7++tXwheJXb83bR3l1W5btdZpMZtdYGpGuhrpbHCNLoZJTm10dAunfGjb4nd+aqGuBUzFFzkGNSNDkOoB3qixHT6+WOdbbnabltHYDuzFaHZa5av4q7btw1zrLYhgTbzN2iNe1oImsqyLPtH+H+9UcF3EeJL1PTsfxfH2bubrAxBVQcoAfWPY5iRHhWgwfyh3mKYe3ZX54ZV2fRNJnKASfKTWO4lx5r+RzlUrrCggTIMc51FVT8YZcSMRbUI85jBJEnffbfanxkkzLOFpBOkPSLFG4bd6OyzaMokH3f541Fs4wsAbinKDqFMTI8iB6VadJr3W4lLt2CWRWkABdQOXujWahYtx9TUTB08DR8raRKe5JshYLFANmyC4qnWQQp8GhhVz0p4sj2sKgw3Up1bMxUA9YzFTPLQcpJiRUXh4leqVBMk6c9Ofp8avbQXGWbGHa4lrqLbKmcGHLMDEkwpEUnJFtxa6fsXjLhozfDMZYRStxrpBGotwJ00nQ7H8a9V6HdFkuYey923nQ/S20uBZCsZXrG0z6QYgDUTPLB8G6NK73AbmYI2SVGjQNY8N62nRvp8zXHsPZJCuVV1U5QoJCqxHsQBoYPjXJ+K+O8daf3rrX0NuB38z/Cz0C5jUtwjZRygTEeke4Vg+lnB8MzN1CKtw6s1uU56yq6Ekc4Hvq8x/Si1aOcqCmhfMB7wpGpPnVT0pw5Rmv20YYY9rrGHsye12Pa0PMx6Vy/h+inBPLkdfTu/Y0uUYySS5/Qo140mHw7YV8W1i25k5VuMY0kLkMqrd+xg95rOYDiNi2zSz9WgJVkX2mnTRogGZMkUDpBi7d++SEClEVIYzMTuT58tKqvmRJFtNOsKqFJABzEACe7xr1+ntYEl3XucnNXitmhDWRnLYxCjoXVVBGV42KbAnYwTvziuOBcUwi9ZbxQcK69l7W4aOYGhEgVT9KuEDD4u5ZVGVUIIUksQCB9YjtazrFVqYPrC2RWYIpcgnZRvv8AhS4pRVEtuTuy0XG3L9xLIcIm5LMAFCzGvM6nxr0/odh8RiLa3sRAtAHIo1NyNM0HZdJ3M+Fed9Eej2Hvpdu336tUGUCQuZiCd94Gm3fWs4T8oNx1t2LlpFAi3nQ5YgR7EEchtWL4j9peLbp1y+rvovoNwbN3nfBtcVx0WxA100AOungNtJ9KnYPFm9bDFmXyOn8S5l9da8zvF7eOshIzy1xXftSsHMGXwEj316Df4iiE5cqnnDoAO7sPDAc+yTtXk9ZoZadxi3bas60MscibgiFx/o6t+0wUI7HtBiyTIPcEEnxNSOiPDxg7bO4Uuwl3zqxAGy6bAeZrkcet/OVtrcUgiSyxk00hm1OfQmNtFB8aLp/xlMltVZc5aNBrlA1ls2onlHvohDLJLFfD5BeZ1IoulOAw64nFm3atMosJiAAqghsz5hqpAJ8tomqXifTQPYQ2sHZtMpgsmWWSZysothSJA8uVXXG7TXMLbNo3M9xHDAMNVUgmU+sCSRNYdMI2S6uxSZWBGnf/AGr2ehqenhfVKvyZxtR5M0o/U54likuOzouRWEhBAA01Gg11oOBwCOgYsJzarOsTHrz8qt+jfDrjrnkIjBrR0H1laRrsNNeeulG6EYC4cYLaMqHPkzZcw1kTDGDWtve7FbkmR/mdsSAojbbcedB6NqxsY20oHbCQWYADKzTE7sRpI18qhYm2QrZiSQ5B7TGYnx08qvOj+DuNhQbeQBbhaGBnWAe3MZY3G9LbS6jJT44KHCYNVcdcpVWUkZgwBPLYT6Va9C7K/O2dj+zU9Xm7yCB5QJq/6UcQuYgWQ6WG2S2U6wZZA5awOzWWw7G31sKRcR+0wPsjUEHTKQdffWrDKGPKpSXCES3Tg0azj9lr5DNdKWrYlGzEqrzHs+I+zWRspdFx1aBABhoQ6nQge+rriPGGS1ZBQbghgwMmN8sCDrNRMWOtZbpjrAAR9Nh9RzzKXzTrtGlNy5tPmwyt09zr6qzZqISwZYbP+qvjo6/A9A6O21sYplUqB80thoEyxZp2JhtqrunFhlwn0YMkAMVEExprGsxI91ZzC9LnW7cfql7ahIEjKoGw0O51mj47idy/h2S8HzhptrbY5dhE5T2m33rLLJGK46mKMZuXm6FraxaoMJbMhiuYR7MSJ9/960vEMBeujJZKqRrmzlGUzoRAMiJ9a836UcV+nsNbVgLSDsurITOp0YA7c63fAulFoXDcv4gW0KAC11d4wx3JuG0J8hpTJ5FtaO7k1EPDlBs814vi1smELOZMtBVZMg9+YR5Vn7lsqYI8dZ2PvrVdLMUl686q4ayrsbaB2yamZC6EHWlgb6BACV005H0mk447upx5yroF4VhWCuty0wEjtlWBUwdA3Ke7wqFi8L9IQoJA7hroNTFejmyxUqe0szEqRPfEnWlhE6kkoioSCJK6gHfLO0+FZftaapoHiyxdyi/yMU+HNzCo0Sbcr5rMjXw299QheQ9XlWCDDDQSY+Nbf5omQLlAUSNPHXWd6r/+GrEgy+WcxBYb+BjT3zTPtkBKruZXDX8l4MNN9xtMjlXF3EdgAeRrT/8AC6fVY5p0Yjl3QNDQ8dwHsuOrli8q6/VEjSOQ8qjx4PoxiaszeF4letBhbfKCddvzrTji4tqFU5/Bdp7zVPb4I0Nn9pmKLAOhWTJkAZSNvfV3wXgzN2NIQAudNAT8aya3NDHDczpaOLlJosOAX7TvmxREgyJkqoj6qjd55nlVpY47buXzZdyuDZMpXJ2bhkHtKfZE8x3cpNVVno3edjC5VB1dtB7u/wB1QsZwK+mYuCArRHONO0RHZUzz9NDXDU45Mjlv5r16fgbcipUV3SSwg4jiECrqSVECAdCNBpEUXFsD1OJCy1qGCkwGgyFkaqJ7vGqnHOWvLdnXrFtyNIAUKO/ktWvVqlpxJMSQDBjWRBjeTXrtMn4ST7L/AAeeyup2iz+UwC4tm+YF9hlfLMRAI0PISdfGm+TaxZ/5rPH0tkJr45geWnKqvi3W3ixugoFWApEGOzOnIdqZqV0MGQXV3Uga90gikO1idjN9Oyp4fjUw5eybdtlugjMw7SGIgHbWqlLwVxy0BJJ5+B5ULiS5XKg5gJAPvPdzq74XhevQo1pmGihgpMEgbNGh8KfwyFwXfQ+++I4jae4whbTgfvdmCPEnMW/21v8AF4eAqYmyjx2VcK5LAHTVQfOKw/DbrcLyW2VGvXQ7hxqyKr5VVjtBiez4zXoWAF4WQ95Xhtey7ArP2lzbe+ROteX+NwjGanu56V+51tI/6fuVNzo3gT2gHDb5VZ/gApaKy3Ti1h1sjDraYOLiXc7Zu0pVhoWAI1EQO6t62GtrnuH2QJLZuXhrPwmsnxjALjr+RJw5S1m+kG/aIQk/VLZjI1gAGs3wuTyZk5NtL6jNQnsaiZjolwy5cxlqLjICjNmDH2VaIOuxJiPOrDiHBUF3ELllyGEjN2mMxziqvh2Ou4dwVQhlRrZ7SgGXmSS0GCNPOj3ukji51nW2bTkQTmzE7alQCJHfXqMkcjfl4OZB41e7llb0dzjCPIOTrFK90w2aDtyipPyfJm4lhzmibmYjbRSSQe/RZoNnphcsgBLgBJJYBAAcx1kKBmnuO07UPhmOxQFxsPbYvcbdEm4m/aUxKb7iKepKKEbbdkTjFgrfvIRtecie4kkfAitLwI3reDz20BQZyZDcjrt5VS8P4bi3vOWs3GdSHfMyKyzqCSxnXfTWrvCW8Zcwv/Lm4LT5uybqwdTm0hdzPOlZHGS5aLOJHxmLVrKvswJbzOU6GdeelU/AFKwTbZutcamApykmJMbzVlxNr9pcuIsEFwV2Rg0DWQpJPfM0GzxfFizZsi2GtoRlDWD2iAdCSO1oSfGnZcimvKLhjcepIv4pWVlCdpbqwkAkEONO4TETXV7iIOIk2LwZbbKQcpEGNdD2hpyq04PwPq7Ix2ILCGjqQDqCZXKsZgQ59knYVDxvTC26lLuFtHTkXBU8iAYIPdFY1DnhG3VTWVxk+qik/b9iq6NcG+cXTp2Zn70AEqD3wR6in6RnDO7G12MpG6MuYhtFJiBl799dKm8B47bt2WtjMXF3rEuBkBP0QSMpXUGP8IoGG4iDZFu4t5QGBi0EhhmBOdixYneIjWKfJN8mZoquI4lGdW6zOZHtHMREaHvHKa9VXpvhXKrbNxzA1RCVBA1EmIiN9hWE45aw1821w6NbUEm41zKpAMa6mW/vWq4B0Kv3MLFu4MuUgBuxOYHWQrTvvNXjUvmIlOS56nluOv8AW37txtnuOTG2rGNuXfRcFhQVmYk6gbT4eFa6/wDJHjkAFs2W7OoNwTm12lR2aDb+TniKgD5sW8VvWI+Lg0yFXyROVxpGl+b/AL6ev60RbTDYtH7oY/2qM9sqYYEHuIIphXFPXErrxz7X3gppust/YHuJFDGJf7RPnr+NOLw5qp9R+BFFlZY4y+ZWdhk/eHvB/KuXWdrkfeX9CaQZDyYeRB/IU/VqdnH+4EH4SPjQZ5aLTy6w/nsKxg2dlUMp15GPga0Nm1asWyWgF2JaNWYzogjkBy/CqA48YReuYZt1UgjKDA35zrVbw3H3bjG4CByFxtQg7lHf6nauPrlPLLj5V/crj0mLHezg3WI4wUEtZnkFkDIPX2vjUW7iBEWw6vieyGLTFyNSddRkWY5ZfGs1i8bate0xdu6dW8XcTEn6q69/fV70ZxAuKL1wguR2RyRe5e4nSfId1U+H6CWbIl93uxOqccUNy6mX6Q9AFtFW6x2VmkjQDMORHl499QrvBCVK5+cjf3edetYnDrettbbUER/ceNYPGYQIxtlnQrpoAZ7tztFeoySyYVUXwcfHp56iT29Sr4/gmxNwXSEz5VWAWUAqAJjXkBpNE4TbfDo9trVu4Ln7xBXTcNuCJ8amGy0Qt1feG/SurWGvD7D/AHWn9aStRNKi8tFnj1iZfH8HTqWDoJBLdYM2cdwJnLl91ROHcYXI+Fe7ca2FJVEchC0iZUwPHXTSrrpTgMVdtC2krLdrNpI8xuOdU3CeC3cFc60Il5hDBmUELlmQVbv7x8NKfizJrzsIwlFcx5+pDwvFALlsmy+S3pM7IJOVe4VrOH/K9fkZsPbKaD22zHxmIHlVNjen2HuYhg2GyWTAJB7St9YwN1nbmBVJxzh4sXuwwazdHWWmBkFSdQD+6dPKKVl02LUS/rQvjj+eoLI4LYj1XAfKPgrv7cDDmZls7AkbQUQj1isb004vbxL9fh7zgQlsqcoJIdlzbyJVqylxAyEVo73QwsiFWUNlBMg7x3+dJh8P02mkpQVe9kz1M3GrDWOiGHGrB3Pez7+cRU5eAYZdeoTTv1/qmqO7wfFoZR58Qx38iaQwWMDIXdmWRmCt9XnoImm0398y8+ppeCLktKVGWRPZjmZ/T4UK1xR0xV12eBkUazptvpoPGs5bsuqG5fuXwjNlS3bJDMJ7tgIp16gu5JXIQMouu4Laa6lt/PSrKFNtlqa7mh4bxO5nxlxWGpEkRrFuj9FOI3VwloAKRl7p3JNY25atpbuXHRYDEC25GcSuhA8PA7VY8F4yhVbaIRCiNiNtZI1HmSKmWO15Q3SXc0mJ4tc+c2NF0W5ssDZRrrXHG+L9qwXcKBck8gOw/wCvxrJ8RbEXLsjsBQQDGi6jSZbu51D+aOtwO19cw1zdYSRPu03oWB9w3S9TT8X481xrSoYAuBgbugmDrk9o+ZArjitu26lsVddnyEIYVV7+yFO082mqtMIrDV2ud8Qw9zQJqFi8iDW2x37BKiNOawSJ86vHEuzDcxrqWEQPcRrj3LZKtmAAbXXKDJ0E1I4v0fyWbNwdVmuMqhLOYrBUkSSSXOkHbeo96whIttKMBvErrrBMyD+lBu8HvAjIucTMoRBPhzB8e406UXdpkpkjE4kSA+GW2qghymgOo1B1ykHTnv6WfRfphi8FZCo8Wi2bKUDGCdyxGmg2mqPH4y+CudSmVSqhhsOcDbeomBxTlltWx2ni3l1MyQNByOu+1Vja6B2PWeN9IsStkYm/ZsuMoIZkkidR7Dgins/KvdyjPaszHLrP1NH6fWSnDnWIOQL+A/OvE87jQk6abnanzZSEeD2GyboELnjugx6HSna/rD21J8sp/lgVGmacVxrPX0H+jP219GH5Gn+bA+y6HzlT/MI+NR6VRZNB3wbgSUMd41HqNKCKdHIMgkHvBipeHxFx2C6PP2wD/NuPWpSt0iG3FWyp4rbLWmAEyVG3PMP71W4hBh7cBmVyO0UYifAjYjlrW+4paS2ihAZAJIWYLEDXWSY2E7SaxFrh5v4j6RlVVGaDMTOg0B8/dW9Y1jx1Lk4s8r1Oby8Bej1gqmd+0zbZpMLyjmJ8PCrJb5QygC94k5T7jMHyqUcA/wBWH+4Qfhv8KiXrZUwwIPcRH41i3yi7XB1vBxyhsfJruD8TWBmdQSJAmT5GOfhUXpWqXMjKV6wHKQSBIgnnz0/GoeHw6LbVkH00Ge1lmTsWymDEaCKjY+SgLABidhsPKuhk82K36HCwLZqkoPvRF+auPqGO8CR6ihzSQkbaHwo4xj82n70N/UDXL4PScnFu+y7EjyJoy4xucHzAPxia4GIHO2p8pU/Ax8K6DWzydfeG/Sp9w/FHnvygdHwpOJtKAjH6RV2Vj9YDuJ38fOsfhrxBAkwNhyE7wOUxXu3zdHBGdSCIIdSJHjuPjXnXSX5PbyMXwq9ahM5EZS6eQmWX41swZeKkcfW6VJ74e6Ke0fSvTujlx7uHRsykiVIJE6HxO8RXmpwN2yRbv22tuVDZWEGDMH4H0NbHoX+zuDkGH9P9qZqEnjsx6bBHJl2TRo7mFufYaPDXv51EsyAC0yNwZO/50WY20ooxj/aJ89fxrn2b5fCMb6Ng3uztt40NrKOxzKk/agSNB6bfCpHzqd1U/wC0D+mKGTbO9v8AhYg/Gam/qIl8ImvlkRlwFlWLdVbbN9pQTrz/AL1HtcKtq09qO7MY18BVkLdqQe2D7j+YpfNlO10e8MD+EfGr+JOqszy+G6iPTkqOIcB6z2HNtu8HQ90928UAcBYQS4zqACdQT+IjSNRV4cE/1WRvJhJ90z8KZrF4EyjR3wd/GpWWaVCJ6fPHrH+exm24PdaQyKVJkSf8M+NVWN4diLbAAXspk9i40ROuhnWa2xv+YPiK4JBBEkRzX/zUxzNCLlB8oyeIe7bJbKxXYDqbbg9md3EjYDQ1QY69nfPaZid4VAoXTkFJ/wAmvSzbkGWMflQL2GV9GXyg/pTFqFdtBvPPziMQ4yunWL3ONR5H863XyY8AAY4pkKBdEUlSM3NpHdtVjgUtWxlNuQTJkAj41b2uK21UKoKoPqgAD4Vpjmg1YXaCcaHW2nDbOCo9K8LxlgI5UuSQSDpzkzyr3leN4ZxlcMsbE7H0rP8AEeiGDvXGudc4zcla3H8yk1eOSMu5ZNIkDiDH2wtz7w1/iEN8af6Fvt2z4Q6/GCPjUSKUVyrPW7V2Jn+nk/s2S54KYb+FoPpUa5ZZTDAqe4gj8a4qZZ4hcURmlfssAw9GmjgnzIrsTiFSJ3JgAbk9wFX7lcKnaIDkS3evcKzvGuPW8Pds32sqcuaVTmTlhgrGAVj41ExN08RYjDuq/WcXWyksTprEctp5VuwQjGO/ucfWZck8nhdiSeJtimYKxW2u5G7HunlUqzaCiFED/PWueH8Cu4a3ldDqSSwEqfJhoaMKy5sjlI6GkwxhBUuTk1P4a91iQrMVAkg6j0On/iq7E3ltqWc5VG51qV0e6ZYW2CudSGMk5gp8oaJowxuXPQnVyaxtR6llatCZYa+O/qKj44oWAZmEDSAG9dRVy2Nwt4BrV+3J2BYAnvA76oOKQLpAIMAc55Vt1Eqx8HG0ONvOlLihhgwfZuIfCcp9Gj8a5u4K4upRo74keo0oFd2rrKeyxXyJH4VzbR6BKSfU5FcXsRbT23RfvMB+Jqr4/ieIsSbdxGT7IRM/8RGY+5hWP4hdcqev68XAdjOWPMnQ+6nQwqXcz5dU4cbX/g9DTH2f+7b/AI1/WpNrEISAHUk7Qw18u+vIYVvrn/cD+ImnWwwMqQT+6RP6077J9TOvibX3TafKLh/2L8+0k92xH5130Ex8dYpCmQGhgDqJB13G/Kszi+H3iubJfFkWxczXc4X2RMMRlOpIFSuiOIPzhB3kj3FZ/KavsrE42ZnlvVKddf8Aw9Da8nO3/CzD8ZpotH6zr5gN8QR+FDYVwawWdzaG+bA7XEPmSp/mAHxpHBXOSk+Kww9VmgkVzRwRT9R7ildCCPPSuZqTbxlwbO0d0yPQ6U/zwn2kRvNQD6pBo4C2Ra6W4RsSPI0c3LZ3tkfdf8mB/GmNq0dnYfeTT1Un8KKDd6oYY659on72v4zS+dT7SIf9sf0xT/M59m5bP+7L/WBTNgLg+oxHeBmHqJFTyV8j6i623Mm2Qf3WP4MDXDWbJ+tcX3A//YfhQWBGhpjUC5aXDLrFBbmDB9m8vvzCfUR8a4Xh136pV/Iq39JmuK5NSmZ5fDcD7HVzCuo7Snw0I+JAoZbwotvEMvssw8iaL/qNz7c+YBPqRRYiXwjH2b/P9jgU9cg11UHUHFdCuRTioJMv07wxIR4JXVT4Hl6/lROgWAKWS20uRP2hpHp+tXHGrd17LLZy5mEdru5xynzrN8L4Hjl/63VA6e1m/l1ArTGW7HtbowSxuGo8RJu0brD4p09hmXyOnpzpY/jtu2hfEIjAc1GVye4ZdCfMVlG4Pjf/AHn8tRcR0Tv3SDdxIaNpDGPITVIqPeXA2cpteWDv2/2RekfSRb7RYa7atRBV8up1ntIJjwNZ/wCaNyhh+6Z+G9ay10DH1r59yf8A6p8V0EIE2b0nucR6Mu3pWqObFHhGCem1E/NJfqQ+jXGLWDhnsJfcgMM5YBDJBGUc4A18alcAxvVln9tHiSCSya65lO++4qkxQ6pjbxFs5wIOu/cQefnVr0f4al8fRXSpHtAg5lH4MKZLY489DNBZlkuHVdjX2byuJRgR4V3NGwXAY1W+lxoywYRvKG39afE4G5b9tGXxI09djXOnFJ+Xod3DkcoreqfoBBroNXFKqDiu4n0dw9/Urkb7SaH3jY++srxPodety1si6o100b+Hn7jW8BroNTIZpRM+XS48nLXPqjP9HenZZRh70W1K5BB+jiIylTogjT9KMbGEwboLdlHuFJZusfQNMBVDRmjU0uMdGLN8lvYfvWIJ8RsfOs3ieE3MPGcgodS+QtkPcSJMd2lacUscn/gxZ4ZoVaTrueg2MVhnAHbQ7aMG9VaD8aKcGh9i8h8HlD8dPjWW6M4iyQVtXHckyxZGWY2idFHvnXlqDemkZVGMqRtwOc47n+jslNw27EhCw70hx6rNRWBBg6Hxp1YjUSD4VJXid3YtmHc4Df1A0rgd5iJTTU355bPt2V80LIfTUfCl1dhtnuJ95Qw9VM/Cig3eqIU00VN/0wn2Llp/AOAf4Wg0K/grqe1bcDvymPXaimG+L7kaKSsRsSD4aUs1NQWJIx9z7ZI/ehv6ppHGA+1btnxAKn+UgfCo1NFTbI2ok57J3R1+6wb4ED8ab5vaPs3Y++hHxXNUaKY0WG30ZKPDmPstbb7rrPoSD8KGeHXv+1c/gb8YqPThjyJo4DzepeDidm7pftZW/wC5b0PvXnTvwLMM2HuLdHdsw9xqmiu7bFTKkg94MGrbk+orY18r/wBHVy2ymGUqe4iDXINW1rjrEZb6LdXxADe5qIOHYe9+wuZG+xc/Jv8AzRsvoHiOPzL/AEU80+apGN4bdte2pA79x61FqjQxNPodzTg1xTioJOpoGPt3XUC1dFo8zkzn3SQBRqdTR0Bq1R53xjgOJF1pFy9/8ke1p3ST4VN6P8ZXCA27th1JMloMnzB5a8q3U0zQd9ae8+5VJGRaTbLfB8/XkhcP4nbvqWtkkDeQQR6/lVlhsfdt+w7Ad3L0OlAC+FIik3zwattqpE7/AFFW/a2UbxXsN8ND6U/UWH9m41s91xZH8S/pVfFKKm/UjYl04J78HuxKgXF77ZDfAa/CoLqQYIIPcaSOVMqSD3gwfWp68ZuRD5bg7rihvjv8aOGHnX1K8Guian9dh39q21s96NmH8LfrS/0xW/ZXkbwbsN/NofWjb6B4iXXgrq5qXieH3bftowHfEj1GlRqrRZST6HM0jTkUxoJGpU9NQA0UWziXT2HZfIkfCh01SQ1ZMPFXPtrbufeQT/EIPxpddYPtWnTxR5/lYfnUOuTU7mV2ImjCWW9i+B4XEZf5hmFN/o906oFuDvtsrfAGfhUIikDzqbQVLszq9YZTDKy/eBH40I1NtcVvKIFxiO5jmHo00ZOIB9HsWm8VBQ/yn8qlRT6FZTcVcuhVzTTVndTDE69Zb8iHA9xAPxrj5jaO2JSP3kcH0g/jQ4NOiIZoyVq/yZGpUqVVGCpjT0qO4HoPD/8A04+7WCve0fOlSpubqZNL1kJd6VNSpJsOxSFKlUAOKalSoJHNIUqVADGkaVKgBGuRSpUANTmlSoINr0V/ZGszxv8AatSpU/L0Rkw/8siAaalSpBsEaVKlQAz0lp6VSBzXL0qVBDGpmpUqAOTSpUqkkRpqVKpIP//Z">
            <a:hlinkClick r:id="rId3"/>
          </p:cNvPr>
          <p:cNvSpPr>
            <a:spLocks noChangeAspect="1" noChangeArrowheads="1"/>
          </p:cNvSpPr>
          <p:nvPr/>
        </p:nvSpPr>
        <p:spPr bwMode="auto">
          <a:xfrm>
            <a:off x="1679575" y="-808038"/>
            <a:ext cx="2705100" cy="16859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0" name="AutoShape 4" descr="data:image/jpeg;base64,/9j/4AAQSkZJRgABAQAAAQABAAD/2wCEAAkGBxQTEhUUExQWFhQXGBwXGRgXGRccGhgYHhcXHx0dHBccHiggGBslHBQdITEhJSkrLi4uGB8zODgsNygtLisBCgoKDg0OGxAQGzEmICYsNC8vLC8vNDQsLCwsLCwsLCwsLDQsNDAsLCwsLCwsLCwsLCwsLCwsLCwsLCwsLCwsLP/AABEIALEBHAMBIgACEQEDEQH/xAAbAAABBQEBAAAAAAAAAAAAAAADAAEEBQYCB//EAEQQAAIBAgQCBwMJBwIFBQAAAAECEQADBBIhMQVBBhMiUWFxkTKBoQcUI0JScrHB0TNikqKy4fAVghYkQ1PxNFRjwuL/xAAaAQACAwEBAAAAAAAAAAAAAAAAAwECBAUG/8QAMhEAAgIBAwIEAwcEAwAAAAAAAAECEQMEEiExQRMiUYEFMmEUQnGRoeHwI7HB0TNS8f/aAAwDAQACEQMRAD8A0MUookUor0FnnzjLSy0SKUUWQDy0+WiRSiiwB5aWWiZaUUWRQPLT5a7iniiwBxSy0SKWWiwBxSii5aWWpsAWWllouWllosAUUstEy0stFgDy0stEy0stFgCy0stFy02WiwB5abLRctKKLAFlpZaJFKKLJBxTRRYpstFgCilFFy02WiwB5abLRctLLRYAstNlouWllosAWWlko+Sq3C8XW4GNu3ddVYoWVdMymDGtUnkjBXJ0MhjlP5VZbZafLRQlP1dVsigOWny0bq66FuiyKI+WllqT1dN1dFhRHy0+Wj5KYrRYUBy0stGWDtT5KLCgOWllo+SnyVNhQDLSy0bLSAB2o3BQDLSijm3TZKLCgMUoouSlkosKBRTRRslLJRYUBilFGyU2SiwoFlpoo2SlkosKA5aUUXJT5KmwoDlpiKPkqLjrwQEkwKrKdKyYxt0dmllqEl+chXUGTRFuGDHfVVlTLvGyRlpZKHZub/5pUbHcctW2CCXuMYCLEz4yYUac6nxEV8Nk3JTSO8etQ7NnryRdcRsbVsmP9z6M/kIHnULoxwWwUuMbNs/TXAJUGAHIA1G2lRHKpfKWeJx+YncRxahCqlWuP2VUMJJOn515xevYnBMbDogYEkiA0Se8VcdL7psY6ybFtZXKFRVHbbeMo33FC4txm47hri2kcjVWNoEankwJHkaTqIRnUZPnqdDSp442u5vDxheSt8K4/wBYPK2Pe39q8ofpTiuTR5W0/MUA9IsUf+pc9wQflXOeXUv7y/nsafB0q+6/57nrT8ZYCSEA7zMetU2O6eInssrn9xZH8RMV5picbeuRnLN95pj3bUMHvBOsUJ5fvTZDjhXywXuavH/KFim/ZlbY8FVj6kQPStF0b+UK3chMUBbbbrB7B+8P+n8R5V5qLg7j3bc64ZlOx8KbHLKPcTPDCXb8j3h8aD7MEHYgyD76h42+SgA9f88q8l4L0iu4ZhlIZJ9hj2T5fYPlXo6cVW5aVspUMoYDcgnlPOmvPa5ErT0yZw3ForQ1xQ20MQDJ86u7l5QskjyryXj+FxN15W3kQAktcuACJ8Rp5UbgHSUdUqXs5dZGYCVidPE+dLeplFVFFnplJ22b/F8TKeJJqOvEnAJ11286rHuqyhgQZ5ii4VCVMagH00pcNROb54LvDCKJIxjQPU+O9c/PmVYGmu9CvsFY+B0ig5yY+FJyZsl0my0cUa6E6zxJ9yTV/YvBlk6VkL16HEaVMsYxtp07qdj1Lhx1F5NOpdDQWsYhnWI766XFIdmqhsN2WL7a8vT1oGLxCpbZjIy7qRBGncYjU86d9qklboX9lT6GiTEyYoa4wSJI1rK3+kotMUvAW3jMIYOGQjkV7iDStcdt3bashZWBJbPAGWPq+ExQ9X6clvsb5vg2qMp2INMzAaSJ7prIYXiBnsnM0aQw7jzp+G8TNxbV1SDlWGKpGpA0JHtvMnwmqy+IRjw1+P0JhoHJN3+5bXekKLeW2yMEZ+rW7plNyYyxMjXvq4fQ140nEw7XUFlW+nzrdOjTM7RM8pnQDavQrfTAJdRXQkkDs6aE7nMSBp+dXhqnTbCekVxUe6LzFYtUHee6lZxiMCe4SaquIcRt3bui5HjtISuYa6GAY1FU3HuInD4d2A1kCfE/2FLWrluvsD0aXHc14xSsDl5VjuOY83HyLOUH1rjo3evOEJBAuA5jmBCx7MDkCDO9RcRdtrJzFn1MKJ01MmNANOdUnneVUhsdP4MuS76OXO0FPMEgTt/kbUXjHF7WHTKxm5m9kEZomJgnQeJqrs4KycNbv2yRnjOWulgxBE6QCsGOcQYpdKrUdXfYKLYeLggSzFBBj62wq2PN/TddiJaf+qlJ9ThuJu4UW2HbYrkQmQACe3cUSvdC+tDxHELdq1YvdXlHWNKAGS+RxHfJ8al3+jLMvX4doZcr2xopZtZGh0GU+VUPE+lr2AxFhS4aFzzNtjMmI1Mk+OtLxajfKpM05dIodPzFwHpLiixcrb6s3CACY7TRpI1ML3A6mtZf4hdwmDCWLC3rrl7nWB2ZVlmdhkCgyAYGusVgODYtzYNxrLSb4uF1tAqAASSARtBnu2rUYNy4ZLWcs+ZrEJmGaDMqfZXtakHQmp8SSuvxIeCLpy/D2KbivX8QtjFL1Nrq2z63CCQq65QR3rtM1xa4yqgZ7KyQD2rZb6oG+fbSffVA+PxS2zhSrC5IQKEObyCganxiaqcdwbEIwF4MrEZgHmSvI77aUZZeI7fUnGnBUlwekj5NcT/3bXq3h4Vw3ya4iSOttbfvfpW84Rx8XSilcpI3ggT3GedF4HhHz3czw0nsEPJGweWYxPhpXP3au2lTr6DmsCVswj/JjiZ0u2T/ABDkfCozfJnjREGy2+zsD8VrY8R6ZpaukTNsP1TFVJKkoCHDTDiTGUA+fKqHgnTIK7y9woylQzCPpeTZTsO+aXinrcnRfoWyQwwXJRN0Bx4j6EHfa5b/AFqKehmPEf8ALPsdih/Othxfj74ew6Li1u3GMgo0lPDODoCNd/Ki9GelWIa2jPrbUhWZssG3rLlic0r5Rpz5Mnl1ML+VpfjyVjig66owS9F8ULiK2FvCSBPVsQJIkkgEAV6jxDox1MTZJXabecgeceyPE6VQcb6e3fnT/NXR7NoKCAs55GrZu6THuqufpjxC3le7fuLYYmH7JDAbx2fGm4ZzyrzqhWVeHzHlBelttMqWw5TMRmLFyAgB+0YJmNPGgcJtWss2rGcQZuPoJG+hmfcBVTxXjuJvi3c+blUQg9ZkdgRz1ICkEVZ4HF2rtsoQCCSdM3MydRqB31d5pYlx+fU0YoQky04a6E3JYW1QKSwKhZJI1DDTQCp2HxVlVKri7cNvLWZpcK6LNewWJu4a2oW42ZEzaN1YAhTGxKn1qjwfRE3MzPcS0ZLdWhFwBdDuYPOp3SfmbFZIpydIvr2BQrna+FX7RC5fWYp14X2QVvLECDkmffn1qsv5bnDwtx2trBiE1lWkAHNqWHgAO+pd7pPbtDDdQn0YXq2W2CzqDA7RnU6d43NUW6tyJ8NXTRC4zgntuhzZg0iQCAPDUnXWrzB2kS4DfS2bMhIUuLinYMTmAcMeQGkioeC46jvdS7bsdkZLRZWJzt7OZ5KiO7So3DeBXFZ/nh60M5IVojNtOm47pq8b7FNsU/MuC06b4vD2rBWwri6GXUM2kEEwcxE155xPpYzG4kZ2uwBmJLCIghsxg6bait6Oh167ZvWrXVW7VxldHcFnWIlV10Ux8TvVafkru2Ldx1u2r10r2Q1ogrvORs5hjO5FZcvxHSxybJT56d+v9i0cbrhcGQ4b0axWLxKB4JuqWzXCZCqcvMe1IgVsOOcJwNqwz2y4vLFuSXAZhqRDaTE7VB6I4tsO1vM7HM9xcjk/RE5TGuxO58/Oi9N+kN9s2FNrrGAD9lCzCJzMIWVBgCe6dabvt9R6xrZZO6F2Ue2wDlbqK1xTCsxYEAQYNyANMo07RkVe8NwwsC6HDlUtlw6W0CKTqSFJJnXfQ15jwvFBsO9wQlyw8K4aLgLAajlA13q+4R0nzK7Yu9aFtAQcpPWuTIlxbBJXtTtBIFOljS8zRlhO+LoymBxiF1L5skyQogkTuD8a2WAxFi4xKmGRMxaFLMoHahphdBO06b1h8TjkhrVm2bduPbJLELETqAefPaaqLGKNpitq4WVgVb2lBHcR3HatVpUy+lyxxze+NlwuNIu585zTOZmkkzzJ3q14rxR8Vct2hbLZoGVYk3BuRJgad9ZC7xKdraj3CR8KsOEXbjLcuW79u0yaw5h20mF01GkR40iVMhyTL9b2Iw6m3cdkVTkFvMSF13nXfw0rrieOVbWQZszEGFBAYc8xG/kfCqjE9Nr1wk3URiQJ5bCPEjaoNriFxrqkAht8kASDqQonUnyq2GKckpfoVyS44NhgujN7DWRiYzWTqEdsrhX0kJrzIPKqLiPBcVbvW1um5cV4IydY8KTHsEAqRMbR41or/SsrYdGwHVZgy9u46ypB9lSp7Q092giqG30gY2k6gEXB2rjBmBZpkAmdh3DSl5W8aaS7/oDd1sVv0/ueu8PwS4SyEzEhebbzWb6ZWVOKwt1Sobdgw0YKQNdRyJ+FUP8Ax9fdWtvhFuOBJdbjBh+8MugjwqFjfn2OS3dbJlsoZY3FVjP2tNDp3bVgw6WayqXqdTPqYSxPho9MxOMwdxrGEe4LK3lLALA5RlzciSTy+rVX0Q4HfwuLdjeV8NDKpLKWOojYAqdNeXnvXlj2sXfuW7iWbjZICHVhIMznI7++tXwheJXb83bR3l1W5btdZpMZtdYGpGuhrpbHCNLoZJTm10dAunfGjb4nd+aqGuBUzFFzkGNSNDkOoB3qixHT6+WOdbbnabltHYDuzFaHZa5av4q7btw1zrLYhgTbzN2iNe1oImsqyLPtH+H+9UcF3EeJL1PTsfxfH2bubrAxBVQcoAfWPY5iRHhWgwfyh3mKYe3ZX54ZV2fRNJnKASfKTWO4lx5r+RzlUrrCggTIMc51FVT8YZcSMRbUI85jBJEnffbfanxkkzLOFpBOkPSLFG4bd6OyzaMokH3f541Fs4wsAbinKDqFMTI8iB6VadJr3W4lLt2CWRWkABdQOXujWahYtx9TUTB08DR8raRKe5JshYLFANmyC4qnWQQp8GhhVz0p4sj2sKgw3Up1bMxUA9YzFTPLQcpJiRUXh4leqVBMk6c9Ofp8avbQXGWbGHa4lrqLbKmcGHLMDEkwpEUnJFtxa6fsXjLhozfDMZYRStxrpBGotwJ00nQ7H8a9V6HdFkuYey923nQ/S20uBZCsZXrG0z6QYgDUTPLB8G6NK73AbmYI2SVGjQNY8N62nRvp8zXHsPZJCuVV1U5QoJCqxHsQBoYPjXJ+K+O8daf3rrX0NuB38z/Cz0C5jUtwjZRygTEeke4Vg+lnB8MzN1CKtw6s1uU56yq6Ekc4Hvq8x/Si1aOcqCmhfMB7wpGpPnVT0pw5Rmv20YYY9rrGHsye12Pa0PMx6Vy/h+inBPLkdfTu/Y0uUYySS5/Qo140mHw7YV8W1i25k5VuMY0kLkMqrd+xg95rOYDiNi2zSz9WgJVkX2mnTRogGZMkUDpBi7d++SEClEVIYzMTuT58tKqvmRJFtNOsKqFJABzEACe7xr1+ntYEl3XucnNXitmhDWRnLYxCjoXVVBGV42KbAnYwTvziuOBcUwi9ZbxQcK69l7W4aOYGhEgVT9KuEDD4u5ZVGVUIIUksQCB9YjtazrFVqYPrC2RWYIpcgnZRvv8AhS4pRVEtuTuy0XG3L9xLIcIm5LMAFCzGvM6nxr0/odh8RiLa3sRAtAHIo1NyNM0HZdJ3M+Fed9Eej2Hvpdu336tUGUCQuZiCd94Gm3fWs4T8oNx1t2LlpFAi3nQ5YgR7EEchtWL4j9peLbp1y+rvovoNwbN3nfBtcVx0WxA100AOungNtJ9KnYPFm9bDFmXyOn8S5l9da8zvF7eOshIzy1xXftSsHMGXwEj316Df4iiE5cqnnDoAO7sPDAc+yTtXk9ZoZadxi3bas60MscibgiFx/o6t+0wUI7HtBiyTIPcEEnxNSOiPDxg7bO4Uuwl3zqxAGy6bAeZrkcet/OVtrcUgiSyxk00hm1OfQmNtFB8aLp/xlMltVZc5aNBrlA1ls2onlHvohDLJLFfD5BeZ1IoulOAw64nFm3atMosJiAAqghsz5hqpAJ8tomqXifTQPYQ2sHZtMpgsmWWSZysothSJA8uVXXG7TXMLbNo3M9xHDAMNVUgmU+sCSRNYdMI2S6uxSZWBGnf/AGr2ehqenhfVKvyZxtR5M0o/U54likuOzouRWEhBAA01Gg11oOBwCOgYsJzarOsTHrz8qt+jfDrjrnkIjBrR0H1laRrsNNeeulG6EYC4cYLaMqHPkzZcw1kTDGDWtve7FbkmR/mdsSAojbbcedB6NqxsY20oHbCQWYADKzTE7sRpI18qhYm2QrZiSQ5B7TGYnx08qvOj+DuNhQbeQBbhaGBnWAe3MZY3G9LbS6jJT44KHCYNVcdcpVWUkZgwBPLYT6Va9C7K/O2dj+zU9Xm7yCB5QJq/6UcQuYgWQ6WG2S2U6wZZA5awOzWWw7G31sKRcR+0wPsjUEHTKQdffWrDKGPKpSXCES3Tg0azj9lr5DNdKWrYlGzEqrzHs+I+zWRspdFx1aBABhoQ6nQge+rriPGGS1ZBQbghgwMmN8sCDrNRMWOtZbpjrAAR9Nh9RzzKXzTrtGlNy5tPmwyt09zr6qzZqISwZYbP+qvjo6/A9A6O21sYplUqB80thoEyxZp2JhtqrunFhlwn0YMkAMVEExprGsxI91ZzC9LnW7cfql7ahIEjKoGw0O51mj47idy/h2S8HzhptrbY5dhE5T2m33rLLJGK46mKMZuXm6FraxaoMJbMhiuYR7MSJ9/960vEMBeujJZKqRrmzlGUzoRAMiJ9a836UcV+nsNbVgLSDsurITOp0YA7c63fAulFoXDcv4gW0KAC11d4wx3JuG0J8hpTJ5FtaO7k1EPDlBs814vi1smELOZMtBVZMg9+YR5Vn7lsqYI8dZ2PvrVdLMUl686q4ayrsbaB2yamZC6EHWlgb6BACV005H0mk447upx5yroF4VhWCuty0wEjtlWBUwdA3Ke7wqFi8L9IQoJA7hroNTFejmyxUqe0szEqRPfEnWlhE6kkoioSCJK6gHfLO0+FZftaapoHiyxdyi/yMU+HNzCo0Sbcr5rMjXw299QheQ9XlWCDDDQSY+Nbf5omQLlAUSNPHXWd6r/+GrEgy+WcxBYb+BjT3zTPtkBKruZXDX8l4MNN9xtMjlXF3EdgAeRrT/8AC6fVY5p0Yjl3QNDQ8dwHsuOrli8q6/VEjSOQ8qjx4PoxiaszeF4letBhbfKCddvzrTji4tqFU5/Bdp7zVPb4I0Nn9pmKLAOhWTJkAZSNvfV3wXgzN2NIQAudNAT8aya3NDHDczpaOLlJosOAX7TvmxREgyJkqoj6qjd55nlVpY47buXzZdyuDZMpXJ2bhkHtKfZE8x3cpNVVno3edjC5VB1dtB7u/wB1QsZwK+mYuCArRHONO0RHZUzz9NDXDU45Mjlv5r16fgbcipUV3SSwg4jiECrqSVECAdCNBpEUXFsD1OJCy1qGCkwGgyFkaqJ7vGqnHOWvLdnXrFtyNIAUKO/ktWvVqlpxJMSQDBjWRBjeTXrtMn4ST7L/AAeeyup2iz+UwC4tm+YF9hlfLMRAI0PISdfGm+TaxZ/5rPH0tkJr45geWnKqvi3W3ixugoFWApEGOzOnIdqZqV0MGQXV3Uga90gikO1idjN9Oyp4fjUw5eybdtlugjMw7SGIgHbWqlLwVxy0BJJ5+B5ULiS5XKg5gJAPvPdzq74XhevQo1pmGihgpMEgbNGh8KfwyFwXfQ+++I4jae4whbTgfvdmCPEnMW/21v8AF4eAqYmyjx2VcK5LAHTVQfOKw/DbrcLyW2VGvXQ7hxqyKr5VVjtBiez4zXoWAF4WQ95Xhtey7ArP2lzbe+ROteX+NwjGanu56V+51tI/6fuVNzo3gT2gHDb5VZ/gApaKy3Ti1h1sjDraYOLiXc7Zu0pVhoWAI1EQO6t62GtrnuH2QJLZuXhrPwmsnxjALjr+RJw5S1m+kG/aIQk/VLZjI1gAGs3wuTyZk5NtL6jNQnsaiZjolwy5cxlqLjICjNmDH2VaIOuxJiPOrDiHBUF3ELllyGEjN2mMxziqvh2Ou4dwVQhlRrZ7SgGXmSS0GCNPOj3ukji51nW2bTkQTmzE7alQCJHfXqMkcjfl4OZB41e7llb0dzjCPIOTrFK90w2aDtyipPyfJm4lhzmibmYjbRSSQe/RZoNnphcsgBLgBJJYBAAcx1kKBmnuO07UPhmOxQFxsPbYvcbdEm4m/aUxKb7iKepKKEbbdkTjFgrfvIRtecie4kkfAitLwI3reDz20BQZyZDcjrt5VS8P4bi3vOWs3GdSHfMyKyzqCSxnXfTWrvCW8Zcwv/Lm4LT5uybqwdTm0hdzPOlZHGS5aLOJHxmLVrKvswJbzOU6GdeelU/AFKwTbZutcamApykmJMbzVlxNr9pcuIsEFwV2Rg0DWQpJPfM0GzxfFizZsi2GtoRlDWD2iAdCSO1oSfGnZcimvKLhjcepIv4pWVlCdpbqwkAkEONO4TETXV7iIOIk2LwZbbKQcpEGNdD2hpyq04PwPq7Ix2ILCGjqQDqCZXKsZgQ59knYVDxvTC26lLuFtHTkXBU8iAYIPdFY1DnhG3VTWVxk+qik/b9iq6NcG+cXTp2Zn70AEqD3wR6in6RnDO7G12MpG6MuYhtFJiBl799dKm8B47bt2WtjMXF3rEuBkBP0QSMpXUGP8IoGG4iDZFu4t5QGBi0EhhmBOdixYneIjWKfJN8mZoquI4lGdW6zOZHtHMREaHvHKa9VXpvhXKrbNxzA1RCVBA1EmIiN9hWE45aw1821w6NbUEm41zKpAMa6mW/vWq4B0Kv3MLFu4MuUgBuxOYHWQrTvvNXjUvmIlOS56nluOv8AW37txtnuOTG2rGNuXfRcFhQVmYk6gbT4eFa6/wDJHjkAFs2W7OoNwTm12lR2aDb+TniKgD5sW8VvWI+Lg0yFXyROVxpGl+b/AL6ev60RbTDYtH7oY/2qM9sqYYEHuIIphXFPXErrxz7X3gppust/YHuJFDGJf7RPnr+NOLw5qp9R+BFFlZY4y+ZWdhk/eHvB/KuXWdrkfeX9CaQZDyYeRB/IU/VqdnH+4EH4SPjQZ5aLTy6w/nsKxg2dlUMp15GPga0Nm1asWyWgF2JaNWYzogjkBy/CqA48YReuYZt1UgjKDA35zrVbw3H3bjG4CByFxtQg7lHf6nauPrlPLLj5V/crj0mLHezg3WI4wUEtZnkFkDIPX2vjUW7iBEWw6vieyGLTFyNSddRkWY5ZfGs1i8bate0xdu6dW8XcTEn6q69/fV70ZxAuKL1wguR2RyRe5e4nSfId1U+H6CWbIl93uxOqccUNy6mX6Q9AFtFW6x2VmkjQDMORHl499QrvBCVK5+cjf3edetYnDrettbbUER/ceNYPGYQIxtlnQrpoAZ7tztFeoySyYVUXwcfHp56iT29Sr4/gmxNwXSEz5VWAWUAqAJjXkBpNE4TbfDo9trVu4Ln7xBXTcNuCJ8amGy0Qt1feG/SurWGvD7D/AHWn9aStRNKi8tFnj1iZfH8HTqWDoJBLdYM2cdwJnLl91ROHcYXI+Fe7ca2FJVEchC0iZUwPHXTSrrpTgMVdtC2krLdrNpI8xuOdU3CeC3cFc60Il5hDBmUELlmQVbv7x8NKfizJrzsIwlFcx5+pDwvFALlsmy+S3pM7IJOVe4VrOH/K9fkZsPbKaD22zHxmIHlVNjen2HuYhg2GyWTAJB7St9YwN1nbmBVJxzh4sXuwwazdHWWmBkFSdQD+6dPKKVl02LUS/rQvjj+eoLI4LYj1XAfKPgrv7cDDmZls7AkbQUQj1isb004vbxL9fh7zgQlsqcoJIdlzbyJVqylxAyEVo73QwsiFWUNlBMg7x3+dJh8P02mkpQVe9kz1M3GrDWOiGHGrB3Pez7+cRU5eAYZdeoTTv1/qmqO7wfFoZR58Qx38iaQwWMDIXdmWRmCt9XnoImm0398y8+ppeCLktKVGWRPZjmZ/T4UK1xR0xV12eBkUazptvpoPGs5bsuqG5fuXwjNlS3bJDMJ7tgIp16gu5JXIQMouu4Laa6lt/PSrKFNtlqa7mh4bxO5nxlxWGpEkRrFuj9FOI3VwloAKRl7p3JNY25atpbuXHRYDEC25GcSuhA8PA7VY8F4yhVbaIRCiNiNtZI1HmSKmWO15Q3SXc0mJ4tc+c2NF0W5ssDZRrrXHG+L9qwXcKBck8gOw/wCvxrJ8RbEXLsjsBQQDGi6jSZbu51D+aOtwO19cw1zdYSRPu03oWB9w3S9TT8X481xrSoYAuBgbugmDrk9o+ZArjitu26lsVddnyEIYVV7+yFO082mqtMIrDV2ud8Qw9zQJqFi8iDW2x37BKiNOawSJ86vHEuzDcxrqWEQPcRrj3LZKtmAAbXXKDJ0E1I4v0fyWbNwdVmuMqhLOYrBUkSSSXOkHbeo96whIttKMBvErrrBMyD+lBu8HvAjIucTMoRBPhzB8e406UXdpkpkjE4kSA+GW2qghymgOo1B1ykHTnv6WfRfphi8FZCo8Wi2bKUDGCdyxGmg2mqPH4y+CudSmVSqhhsOcDbeomBxTlltWx2ni3l1MyQNByOu+1Vja6B2PWeN9IsStkYm/ZsuMoIZkkidR7Dgins/KvdyjPaszHLrP1NH6fWSnDnWIOQL+A/OvE87jQk6abnanzZSEeD2GyboELnjugx6HSna/rD21J8sp/lgVGmacVxrPX0H+jP219GH5Gn+bA+y6HzlT/MI+NR6VRZNB3wbgSUMd41HqNKCKdHIMgkHvBipeHxFx2C6PP2wD/NuPWpSt0iG3FWyp4rbLWmAEyVG3PMP71W4hBh7cBmVyO0UYifAjYjlrW+4paS2ihAZAJIWYLEDXWSY2E7SaxFrh5v4j6RlVVGaDMTOg0B8/dW9Y1jx1Lk4s8r1Oby8Bej1gqmd+0zbZpMLyjmJ8PCrJb5QygC94k5T7jMHyqUcA/wBWH+4Qfhv8KiXrZUwwIPcRH41i3yi7XB1vBxyhsfJruD8TWBmdQSJAmT5GOfhUXpWqXMjKV6wHKQSBIgnnz0/GoeHw6LbVkH00Ge1lmTsWymDEaCKjY+SgLABidhsPKuhk82K36HCwLZqkoPvRF+auPqGO8CR6ihzSQkbaHwo4xj82n70N/UDXL4PScnFu+y7EjyJoy4xucHzAPxia4GIHO2p8pU/Ax8K6DWzydfeG/Sp9w/FHnvygdHwpOJtKAjH6RV2Vj9YDuJ38fOsfhrxBAkwNhyE7wOUxXu3zdHBGdSCIIdSJHjuPjXnXSX5PbyMXwq9ahM5EZS6eQmWX41swZeKkcfW6VJ74e6Ke0fSvTujlx7uHRsykiVIJE6HxO8RXmpwN2yRbv22tuVDZWEGDMH4H0NbHoX+zuDkGH9P9qZqEnjsx6bBHJl2TRo7mFufYaPDXv51EsyAC0yNwZO/50WY20ooxj/aJ89fxrn2b5fCMb6Ng3uztt40NrKOxzKk/agSNB6bfCpHzqd1U/wC0D+mKGTbO9v8AhYg/Gam/qIl8ImvlkRlwFlWLdVbbN9pQTrz/AL1HtcKtq09qO7MY18BVkLdqQe2D7j+YpfNlO10e8MD+EfGr+JOqszy+G6iPTkqOIcB6z2HNtu8HQ90928UAcBYQS4zqACdQT+IjSNRV4cE/1WRvJhJ90z8KZrF4EyjR3wd/GpWWaVCJ6fPHrH+exm24PdaQyKVJkSf8M+NVWN4diLbAAXspk9i40ROuhnWa2xv+YPiK4JBBEkRzX/zUxzNCLlB8oyeIe7bJbKxXYDqbbg9md3EjYDQ1QY69nfPaZid4VAoXTkFJ/wAmvSzbkGWMflQL2GV9GXyg/pTFqFdtBvPPziMQ4yunWL3ONR5H863XyY8AAY4pkKBdEUlSM3NpHdtVjgUtWxlNuQTJkAj41b2uK21UKoKoPqgAD4Vpjmg1YXaCcaHW2nDbOCo9K8LxlgI5UuSQSDpzkzyr3leN4ZxlcMsbE7H0rP8AEeiGDvXGudc4zcla3H8yk1eOSMu5ZNIkDiDH2wtz7w1/iEN8af6Fvt2z4Q6/GCPjUSKUVyrPW7V2Jn+nk/s2S54KYb+FoPpUa5ZZTDAqe4gj8a4qZZ4hcURmlfssAw9GmjgnzIrsTiFSJ3JgAbk9wFX7lcKnaIDkS3evcKzvGuPW8Pds32sqcuaVTmTlhgrGAVj41ExN08RYjDuq/WcXWyksTprEctp5VuwQjGO/ucfWZck8nhdiSeJtimYKxW2u5G7HunlUqzaCiFED/PWueH8Cu4a3ldDqSSwEqfJhoaMKy5sjlI6GkwxhBUuTk1P4a91iQrMVAkg6j0On/iq7E3ltqWc5VG51qV0e6ZYW2CudSGMk5gp8oaJowxuXPQnVyaxtR6llatCZYa+O/qKj44oWAZmEDSAG9dRVy2Nwt4BrV+3J2BYAnvA76oOKQLpAIMAc55Vt1Eqx8HG0ONvOlLihhgwfZuIfCcp9Gj8a5u4K4upRo74keo0oFd2rrKeyxXyJH4VzbR6BKSfU5FcXsRbT23RfvMB+Jqr4/ieIsSbdxGT7IRM/8RGY+5hWP4hdcqev68XAdjOWPMnQ+6nQwqXcz5dU4cbX/g9DTH2f+7b/AI1/WpNrEISAHUk7Qw18u+vIYVvrn/cD+ImnWwwMqQT+6RP6077J9TOvibX3TafKLh/2L8+0k92xH5130Ex8dYpCmQGhgDqJB13G/Kszi+H3iubJfFkWxczXc4X2RMMRlOpIFSuiOIPzhB3kj3FZ/KavsrE42ZnlvVKddf8Aw9Da8nO3/CzD8ZpotH6zr5gN8QR+FDYVwawWdzaG+bA7XEPmSp/mAHxpHBXOSk+Kww9VmgkVzRwRT9R7ildCCPPSuZqTbxlwbO0d0yPQ6U/zwn2kRvNQD6pBo4C2Ra6W4RsSPI0c3LZ3tkfdf8mB/GmNq0dnYfeTT1Un8KKDd6oYY659on72v4zS+dT7SIf9sf0xT/M59m5bP+7L/WBTNgLg+oxHeBmHqJFTyV8j6i623Mm2Qf3WP4MDXDWbJ+tcX3A//YfhQWBGhpjUC5aXDLrFBbmDB9m8vvzCfUR8a4Xh136pV/Iq39JmuK5NSmZ5fDcD7HVzCuo7Snw0I+JAoZbwotvEMvssw8iaL/qNz7c+YBPqRRYiXwjH2b/P9jgU9cg11UHUHFdCuRTioJMv07wxIR4JXVT4Hl6/lROgWAKWS20uRP2hpHp+tXHGrd17LLZy5mEdru5xynzrN8L4Hjl/63VA6e1m/l1ArTGW7HtbowSxuGo8RJu0brD4p09hmXyOnpzpY/jtu2hfEIjAc1GVye4ZdCfMVlG4Pjf/AHn8tRcR0Tv3SDdxIaNpDGPITVIqPeXA2cpteWDv2/2RekfSRb7RYa7atRBV8up1ntIJjwNZ/wCaNyhh+6Z+G9ay10DH1r59yf8A6p8V0EIE2b0nucR6Mu3pWqObFHhGCem1E/NJfqQ+jXGLWDhnsJfcgMM5YBDJBGUc4A18alcAxvVln9tHiSCSya65lO++4qkxQ6pjbxFs5wIOu/cQefnVr0f4al8fRXSpHtAg5lH4MKZLY489DNBZlkuHVdjX2byuJRgR4V3NGwXAY1W+lxoywYRvKG39afE4G5b9tGXxI09djXOnFJ+Xod3DkcoreqfoBBroNXFKqDiu4n0dw9/Urkb7SaH3jY++srxPodety1si6o100b+Hn7jW8BroNTIZpRM+XS48nLXPqjP9HenZZRh70W1K5BB+jiIylTogjT9KMbGEwboLdlHuFJZusfQNMBVDRmjU0uMdGLN8lvYfvWIJ8RsfOs3ieE3MPGcgodS+QtkPcSJMd2lacUscn/gxZ4ZoVaTrueg2MVhnAHbQ7aMG9VaD8aKcGh9i8h8HlD8dPjWW6M4iyQVtXHckyxZGWY2idFHvnXlqDemkZVGMqRtwOc47n+jslNw27EhCw70hx6rNRWBBg6Hxp1YjUSD4VJXid3YtmHc4Df1A0rgd5iJTTU355bPt2V80LIfTUfCl1dhtnuJ95Qw9VM/Cig3eqIU00VN/0wn2Llp/AOAf4Wg0K/grqe1bcDvymPXaimG+L7kaKSsRsSD4aUs1NQWJIx9z7ZI/ehv6ppHGA+1btnxAKn+UgfCo1NFTbI2ok57J3R1+6wb4ED8ab5vaPs3Y++hHxXNUaKY0WG30ZKPDmPstbb7rrPoSD8KGeHXv+1c/gb8YqPThjyJo4DzepeDidm7pftZW/wC5b0PvXnTvwLMM2HuLdHdsw9xqmiu7bFTKkg94MGrbk+orY18r/wBHVy2ymGUqe4iDXINW1rjrEZb6LdXxADe5qIOHYe9+wuZG+xc/Jv8AzRsvoHiOPzL/AEU80+apGN4bdte2pA79x61FqjQxNPodzTg1xTioJOpoGPt3XUC1dFo8zkzn3SQBRqdTR0Bq1R53xjgOJF1pFy9/8ke1p3ST4VN6P8ZXCA27th1JMloMnzB5a8q3U0zQd9ae8+5VJGRaTbLfB8/XkhcP4nbvqWtkkDeQQR6/lVlhsfdt+w7Ad3L0OlAC+FIik3zwattqpE7/AFFW/a2UbxXsN8ND6U/UWH9m41s91xZH8S/pVfFKKm/UjYl04J78HuxKgXF77ZDfAa/CoLqQYIIPcaSOVMqSD3gwfWp68ZuRD5bg7rihvjv8aOGHnX1K8Guian9dh39q21s96NmH8LfrS/0xW/ZXkbwbsN/NofWjb6B4iXXgrq5qXieH3bftowHfEj1GlRqrRZST6HM0jTkUxoJGpU9NQA0UWziXT2HZfIkfCh01SQ1ZMPFXPtrbufeQT/EIPxpddYPtWnTxR5/lYfnUOuTU7mV2ImjCWW9i+B4XEZf5hmFN/o906oFuDvtsrfAGfhUIikDzqbQVLszq9YZTDKy/eBH40I1NtcVvKIFxiO5jmHo00ZOIB9HsWm8VBQ/yn8qlRT6FZTcVcuhVzTTVndTDE69Zb8iHA9xAPxrj5jaO2JSP3kcH0g/jQ4NOiIZoyVq/yZGpUqVVGCpjT0qO4HoPD/8A04+7WCve0fOlSpubqZNL1kJd6VNSpJsOxSFKlUAOKalSoJHNIUqVADGkaVKgBGuRSpUANTmlSoINr0V/ZGszxv8AatSpU/L0Rkw/8siAaalSpBsEaVKlQAz0lp6VSBzXL0qVBDGpmpUqAOTSpUqkkRpqVKpIP//Z">
            <a:hlinkClick r:id="rId3"/>
          </p:cNvPr>
          <p:cNvSpPr>
            <a:spLocks noChangeAspect="1" noChangeArrowheads="1"/>
          </p:cNvSpPr>
          <p:nvPr/>
        </p:nvSpPr>
        <p:spPr bwMode="auto">
          <a:xfrm>
            <a:off x="1679575" y="-808038"/>
            <a:ext cx="2705100" cy="16859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2" name="AutoShape 6" descr="data:image/jpeg;base64,/9j/4AAQSkZJRgABAQAAAQABAAD/2wCEAAkGBxQTEhUUExQWFhQXGBwXGRgXGRccGhgYHhcXHx0dHBccHiggGBslHBQdITEhJSkrLi4uGB8zODgsNygtLisBCgoKDg0OGxAQGzEmICYsNC8vLC8vNDQsLCwsLCwsLCwsLDQsNDAsLCwsLCwsLCwsLCwsLCwsLCwsLCwsLCwsLP/AABEIALEBHAMBIgACEQEDEQH/xAAbAAABBQEBAAAAAAAAAAAAAAADAAEEBQYCB//EAEQQAAIBAgQCBwMJBwIFBQAAAAECEQADBBIhMQVBBhMiUWFxkTKBoQcUI0JScrHB0TNikqKy4fAVghYkQ1PxNFRjwuL/xAAaAQACAwEBAAAAAAAAAAAAAAAAAwECBAUG/8QAMhEAAgIBAwIEAwcEAwAAAAAAAAECEQMEEiExQRMiUYEFMmEUQnGRoeHwI7HB0TNS8f/aAAwDAQACEQMRAD8A0MUookUor0FnnzjLSy0SKUUWQDy0+WiRSiiwB5aWWiZaUUWRQPLT5a7iniiwBxSy0SKWWiwBxSii5aWWpsAWWllouWllosAUUstEy0stFgDy0stEy0stFgCy0stFy02WiwB5abLRctKKLAFlpZaJFKKLJBxTRRYpstFgCilFFy02WiwB5abLRctLLRYAstNlouWllosAWWlko+Sq3C8XW4GNu3ddVYoWVdMymDGtUnkjBXJ0MhjlP5VZbZafLRQlP1dVsigOWny0bq66FuiyKI+WllqT1dN1dFhRHy0+Wj5KYrRYUBy0stGWDtT5KLCgOWllo+SnyVNhQDLSy0bLSAB2o3BQDLSijm3TZKLCgMUoouSlkosKBRTRRslLJRYUBilFGyU2SiwoFlpoo2SlkosKA5aUUXJT5KmwoDlpiKPkqLjrwQEkwKrKdKyYxt0dmllqEl+chXUGTRFuGDHfVVlTLvGyRlpZKHZub/5pUbHcctW2CCXuMYCLEz4yYUac6nxEV8Nk3JTSO8etQ7NnryRdcRsbVsmP9z6M/kIHnULoxwWwUuMbNs/TXAJUGAHIA1G2lRHKpfKWeJx+YncRxahCqlWuP2VUMJJOn515xevYnBMbDogYEkiA0Se8VcdL7psY6ybFtZXKFRVHbbeMo33FC4txm47hri2kcjVWNoEankwJHkaTqIRnUZPnqdDSp442u5vDxheSt8K4/wBYPK2Pe39q8ofpTiuTR5W0/MUA9IsUf+pc9wQflXOeXUv7y/nsafB0q+6/57nrT8ZYCSEA7zMetU2O6eInssrn9xZH8RMV5picbeuRnLN95pj3bUMHvBOsUJ5fvTZDjhXywXuavH/KFim/ZlbY8FVj6kQPStF0b+UK3chMUBbbbrB7B+8P+n8R5V5qLg7j3bc64ZlOx8KbHLKPcTPDCXb8j3h8aD7MEHYgyD76h42+SgA9f88q8l4L0iu4ZhlIZJ9hj2T5fYPlXo6cVW5aVspUMoYDcgnlPOmvPa5ErT0yZw3ForQ1xQ20MQDJ86u7l5QskjyryXj+FxN15W3kQAktcuACJ8Rp5UbgHSUdUqXs5dZGYCVidPE+dLeplFVFFnplJ22b/F8TKeJJqOvEnAJ11286rHuqyhgQZ5ii4VCVMagH00pcNROb54LvDCKJIxjQPU+O9c/PmVYGmu9CvsFY+B0ig5yY+FJyZsl0my0cUa6E6zxJ9yTV/YvBlk6VkL16HEaVMsYxtp07qdj1Lhx1F5NOpdDQWsYhnWI766XFIdmqhsN2WL7a8vT1oGLxCpbZjIy7qRBGncYjU86d9qklboX9lT6GiTEyYoa4wSJI1rK3+kotMUvAW3jMIYOGQjkV7iDStcdt3bashZWBJbPAGWPq+ExQ9X6clvsb5vg2qMp2INMzAaSJ7prIYXiBnsnM0aQw7jzp+G8TNxbV1SDlWGKpGpA0JHtvMnwmqy+IRjw1+P0JhoHJN3+5bXekKLeW2yMEZ+rW7plNyYyxMjXvq4fQ140nEw7XUFlW+nzrdOjTM7RM8pnQDavQrfTAJdRXQkkDs6aE7nMSBp+dXhqnTbCekVxUe6LzFYtUHee6lZxiMCe4SaquIcRt3bui5HjtISuYa6GAY1FU3HuInD4d2A1kCfE/2FLWrluvsD0aXHc14xSsDl5VjuOY83HyLOUH1rjo3evOEJBAuA5jmBCx7MDkCDO9RcRdtrJzFn1MKJ01MmNANOdUnneVUhsdP4MuS76OXO0FPMEgTt/kbUXjHF7WHTKxm5m9kEZomJgnQeJqrs4KycNbv2yRnjOWulgxBE6QCsGOcQYpdKrUdXfYKLYeLggSzFBBj62wq2PN/TddiJaf+qlJ9ThuJu4UW2HbYrkQmQACe3cUSvdC+tDxHELdq1YvdXlHWNKAGS+RxHfJ8al3+jLMvX4doZcr2xopZtZGh0GU+VUPE+lr2AxFhS4aFzzNtjMmI1Mk+OtLxajfKpM05dIodPzFwHpLiixcrb6s3CACY7TRpI1ML3A6mtZf4hdwmDCWLC3rrl7nWB2ZVlmdhkCgyAYGusVgODYtzYNxrLSb4uF1tAqAASSARtBnu2rUYNy4ZLWcs+ZrEJmGaDMqfZXtakHQmp8SSuvxIeCLpy/D2KbivX8QtjFL1Nrq2z63CCQq65QR3rtM1xa4yqgZ7KyQD2rZb6oG+fbSffVA+PxS2zhSrC5IQKEObyCganxiaqcdwbEIwF4MrEZgHmSvI77aUZZeI7fUnGnBUlwekj5NcT/3bXq3h4Vw3ya4iSOttbfvfpW84Rx8XSilcpI3ggT3GedF4HhHz3czw0nsEPJGweWYxPhpXP3au2lTr6DmsCVswj/JjiZ0u2T/ABDkfCozfJnjREGy2+zsD8VrY8R6ZpaukTNsP1TFVJKkoCHDTDiTGUA+fKqHgnTIK7y9woylQzCPpeTZTsO+aXinrcnRfoWyQwwXJRN0Bx4j6EHfa5b/AFqKehmPEf8ALPsdih/Othxfj74ew6Li1u3GMgo0lPDODoCNd/Ki9GelWIa2jPrbUhWZssG3rLlic0r5Rpz5Mnl1ML+VpfjyVjig66owS9F8ULiK2FvCSBPVsQJIkkgEAV6jxDox1MTZJXabecgeceyPE6VQcb6e3fnT/NXR7NoKCAs55GrZu6THuqufpjxC3le7fuLYYmH7JDAbx2fGm4ZzyrzqhWVeHzHlBelttMqWw5TMRmLFyAgB+0YJmNPGgcJtWss2rGcQZuPoJG+hmfcBVTxXjuJvi3c+blUQg9ZkdgRz1ICkEVZ4HF2rtsoQCCSdM3MydRqB31d5pYlx+fU0YoQky04a6E3JYW1QKSwKhZJI1DDTQCp2HxVlVKri7cNvLWZpcK6LNewWJu4a2oW42ZEzaN1YAhTGxKn1qjwfRE3MzPcS0ZLdWhFwBdDuYPOp3SfmbFZIpydIvr2BQrna+FX7RC5fWYp14X2QVvLECDkmffn1qsv5bnDwtx2trBiE1lWkAHNqWHgAO+pd7pPbtDDdQn0YXq2W2CzqDA7RnU6d43NUW6tyJ8NXTRC4zgntuhzZg0iQCAPDUnXWrzB2kS4DfS2bMhIUuLinYMTmAcMeQGkioeC46jvdS7bsdkZLRZWJzt7OZ5KiO7So3DeBXFZ/nh60M5IVojNtOm47pq8b7FNsU/MuC06b4vD2rBWwri6GXUM2kEEwcxE155xPpYzG4kZ2uwBmJLCIghsxg6bait6Oh167ZvWrXVW7VxldHcFnWIlV10Ux8TvVafkru2Ldx1u2r10r2Q1ogrvORs5hjO5FZcvxHSxybJT56d+v9i0cbrhcGQ4b0axWLxKB4JuqWzXCZCqcvMe1IgVsOOcJwNqwz2y4vLFuSXAZhqRDaTE7VB6I4tsO1vM7HM9xcjk/RE5TGuxO58/Oi9N+kN9s2FNrrGAD9lCzCJzMIWVBgCe6dabvt9R6xrZZO6F2Ue2wDlbqK1xTCsxYEAQYNyANMo07RkVe8NwwsC6HDlUtlw6W0CKTqSFJJnXfQ15jwvFBsO9wQlyw8K4aLgLAajlA13q+4R0nzK7Yu9aFtAQcpPWuTIlxbBJXtTtBIFOljS8zRlhO+LoymBxiF1L5skyQogkTuD8a2WAxFi4xKmGRMxaFLMoHahphdBO06b1h8TjkhrVm2bduPbJLELETqAefPaaqLGKNpitq4WVgVb2lBHcR3HatVpUy+lyxxze+NlwuNIu585zTOZmkkzzJ3q14rxR8Vct2hbLZoGVYk3BuRJgad9ZC7xKdraj3CR8KsOEXbjLcuW79u0yaw5h20mF01GkR40iVMhyTL9b2Iw6m3cdkVTkFvMSF13nXfw0rrieOVbWQZszEGFBAYc8xG/kfCqjE9Nr1wk3URiQJ5bCPEjaoNriFxrqkAht8kASDqQonUnyq2GKckpfoVyS44NhgujN7DWRiYzWTqEdsrhX0kJrzIPKqLiPBcVbvW1um5cV4IydY8KTHsEAqRMbR41or/SsrYdGwHVZgy9u46ypB9lSp7Q092giqG30gY2k6gEXB2rjBmBZpkAmdh3DSl5W8aaS7/oDd1sVv0/ueu8PwS4SyEzEhebbzWb6ZWVOKwt1Sobdgw0YKQNdRyJ+FUP8Ax9fdWtvhFuOBJdbjBh+8MugjwqFjfn2OS3dbJlsoZY3FVjP2tNDp3bVgw6WayqXqdTPqYSxPho9MxOMwdxrGEe4LK3lLALA5RlzciSTy+rVX0Q4HfwuLdjeV8NDKpLKWOojYAqdNeXnvXlj2sXfuW7iWbjZICHVhIMznI7++tXwheJXb83bR3l1W5btdZpMZtdYGpGuhrpbHCNLoZJTm10dAunfGjb4nd+aqGuBUzFFzkGNSNDkOoB3qixHT6+WOdbbnabltHYDuzFaHZa5av4q7btw1zrLYhgTbzN2iNe1oImsqyLPtH+H+9UcF3EeJL1PTsfxfH2bubrAxBVQcoAfWPY5iRHhWgwfyh3mKYe3ZX54ZV2fRNJnKASfKTWO4lx5r+RzlUrrCggTIMc51FVT8YZcSMRbUI85jBJEnffbfanxkkzLOFpBOkPSLFG4bd6OyzaMokH3f541Fs4wsAbinKDqFMTI8iB6VadJr3W4lLt2CWRWkABdQOXujWahYtx9TUTB08DR8raRKe5JshYLFANmyC4qnWQQp8GhhVz0p4sj2sKgw3Up1bMxUA9YzFTPLQcpJiRUXh4leqVBMk6c9Ofp8avbQXGWbGHa4lrqLbKmcGHLMDEkwpEUnJFtxa6fsXjLhozfDMZYRStxrpBGotwJ00nQ7H8a9V6HdFkuYey923nQ/S20uBZCsZXrG0z6QYgDUTPLB8G6NK73AbmYI2SVGjQNY8N62nRvp8zXHsPZJCuVV1U5QoJCqxHsQBoYPjXJ+K+O8daf3rrX0NuB38z/Cz0C5jUtwjZRygTEeke4Vg+lnB8MzN1CKtw6s1uU56yq6Ekc4Hvq8x/Si1aOcqCmhfMB7wpGpPnVT0pw5Rmv20YYY9rrGHsye12Pa0PMx6Vy/h+inBPLkdfTu/Y0uUYySS5/Qo140mHw7YV8W1i25k5VuMY0kLkMqrd+xg95rOYDiNi2zSz9WgJVkX2mnTRogGZMkUDpBi7d++SEClEVIYzMTuT58tKqvmRJFtNOsKqFJABzEACe7xr1+ntYEl3XucnNXitmhDWRnLYxCjoXVVBGV42KbAnYwTvziuOBcUwi9ZbxQcK69l7W4aOYGhEgVT9KuEDD4u5ZVGVUIIUksQCB9YjtazrFVqYPrC2RWYIpcgnZRvv8AhS4pRVEtuTuy0XG3L9xLIcIm5LMAFCzGvM6nxr0/odh8RiLa3sRAtAHIo1NyNM0HZdJ3M+Fed9Eej2Hvpdu336tUGUCQuZiCd94Gm3fWs4T8oNx1t2LlpFAi3nQ5YgR7EEchtWL4j9peLbp1y+rvovoNwbN3nfBtcVx0WxA100AOungNtJ9KnYPFm9bDFmXyOn8S5l9da8zvF7eOshIzy1xXftSsHMGXwEj316Df4iiE5cqnnDoAO7sPDAc+yTtXk9ZoZadxi3bas60MscibgiFx/o6t+0wUI7HtBiyTIPcEEnxNSOiPDxg7bO4Uuwl3zqxAGy6bAeZrkcet/OVtrcUgiSyxk00hm1OfQmNtFB8aLp/xlMltVZc5aNBrlA1ls2onlHvohDLJLFfD5BeZ1IoulOAw64nFm3atMosJiAAqghsz5hqpAJ8tomqXifTQPYQ2sHZtMpgsmWWSZysothSJA8uVXXG7TXMLbNo3M9xHDAMNVUgmU+sCSRNYdMI2S6uxSZWBGnf/AGr2ehqenhfVKvyZxtR5M0o/U54likuOzouRWEhBAA01Gg11oOBwCOgYsJzarOsTHrz8qt+jfDrjrnkIjBrR0H1laRrsNNeeulG6EYC4cYLaMqHPkzZcw1kTDGDWtve7FbkmR/mdsSAojbbcedB6NqxsY20oHbCQWYADKzTE7sRpI18qhYm2QrZiSQ5B7TGYnx08qvOj+DuNhQbeQBbhaGBnWAe3MZY3G9LbS6jJT44KHCYNVcdcpVWUkZgwBPLYT6Va9C7K/O2dj+zU9Xm7yCB5QJq/6UcQuYgWQ6WG2S2U6wZZA5awOzWWw7G31sKRcR+0wPsjUEHTKQdffWrDKGPKpSXCES3Tg0azj9lr5DNdKWrYlGzEqrzHs+I+zWRspdFx1aBABhoQ6nQge+rriPGGS1ZBQbghgwMmN8sCDrNRMWOtZbpjrAAR9Nh9RzzKXzTrtGlNy5tPmwyt09zr6qzZqISwZYbP+qvjo6/A9A6O21sYplUqB80thoEyxZp2JhtqrunFhlwn0YMkAMVEExprGsxI91ZzC9LnW7cfql7ahIEjKoGw0O51mj47idy/h2S8HzhptrbY5dhE5T2m33rLLJGK46mKMZuXm6FraxaoMJbMhiuYR7MSJ9/960vEMBeujJZKqRrmzlGUzoRAMiJ9a836UcV+nsNbVgLSDsurITOp0YA7c63fAulFoXDcv4gW0KAC11d4wx3JuG0J8hpTJ5FtaO7k1EPDlBs814vi1smELOZMtBVZMg9+YR5Vn7lsqYI8dZ2PvrVdLMUl686q4ayrsbaB2yamZC6EHWlgb6BACV005H0mk447upx5yroF4VhWCuty0wEjtlWBUwdA3Ke7wqFi8L9IQoJA7hroNTFejmyxUqe0szEqRPfEnWlhE6kkoioSCJK6gHfLO0+FZftaapoHiyxdyi/yMU+HNzCo0Sbcr5rMjXw299QheQ9XlWCDDDQSY+Nbf5omQLlAUSNPHXWd6r/+GrEgy+WcxBYb+BjT3zTPtkBKruZXDX8l4MNN9xtMjlXF3EdgAeRrT/8AC6fVY5p0Yjl3QNDQ8dwHsuOrli8q6/VEjSOQ8qjx4PoxiaszeF4letBhbfKCddvzrTji4tqFU5/Bdp7zVPb4I0Nn9pmKLAOhWTJkAZSNvfV3wXgzN2NIQAudNAT8aya3NDHDczpaOLlJosOAX7TvmxREgyJkqoj6qjd55nlVpY47buXzZdyuDZMpXJ2bhkHtKfZE8x3cpNVVno3edjC5VB1dtB7u/wB1QsZwK+mYuCArRHONO0RHZUzz9NDXDU45Mjlv5r16fgbcipUV3SSwg4jiECrqSVECAdCNBpEUXFsD1OJCy1qGCkwGgyFkaqJ7vGqnHOWvLdnXrFtyNIAUKO/ktWvVqlpxJMSQDBjWRBjeTXrtMn4ST7L/AAeeyup2iz+UwC4tm+YF9hlfLMRAI0PISdfGm+TaxZ/5rPH0tkJr45geWnKqvi3W3ixugoFWApEGOzOnIdqZqV0MGQXV3Uga90gikO1idjN9Oyp4fjUw5eybdtlugjMw7SGIgHbWqlLwVxy0BJJ5+B5ULiS5XKg5gJAPvPdzq74XhevQo1pmGihgpMEgbNGh8KfwyFwXfQ+++I4jae4whbTgfvdmCPEnMW/21v8AF4eAqYmyjx2VcK5LAHTVQfOKw/DbrcLyW2VGvXQ7hxqyKr5VVjtBiez4zXoWAF4WQ95Xhtey7ArP2lzbe+ROteX+NwjGanu56V+51tI/6fuVNzo3gT2gHDb5VZ/gApaKy3Ti1h1sjDraYOLiXc7Zu0pVhoWAI1EQO6t62GtrnuH2QJLZuXhrPwmsnxjALjr+RJw5S1m+kG/aIQk/VLZjI1gAGs3wuTyZk5NtL6jNQnsaiZjolwy5cxlqLjICjNmDH2VaIOuxJiPOrDiHBUF3ELllyGEjN2mMxziqvh2Ou4dwVQhlRrZ7SgGXmSS0GCNPOj3ukji51nW2bTkQTmzE7alQCJHfXqMkcjfl4OZB41e7llb0dzjCPIOTrFK90w2aDtyipPyfJm4lhzmibmYjbRSSQe/RZoNnphcsgBLgBJJYBAAcx1kKBmnuO07UPhmOxQFxsPbYvcbdEm4m/aUxKb7iKepKKEbbdkTjFgrfvIRtecie4kkfAitLwI3reDz20BQZyZDcjrt5VS8P4bi3vOWs3GdSHfMyKyzqCSxnXfTWrvCW8Zcwv/Lm4LT5uybqwdTm0hdzPOlZHGS5aLOJHxmLVrKvswJbzOU6GdeelU/AFKwTbZutcamApykmJMbzVlxNr9pcuIsEFwV2Rg0DWQpJPfM0GzxfFizZsi2GtoRlDWD2iAdCSO1oSfGnZcimvKLhjcepIv4pWVlCdpbqwkAkEONO4TETXV7iIOIk2LwZbbKQcpEGNdD2hpyq04PwPq7Ix2ILCGjqQDqCZXKsZgQ59knYVDxvTC26lLuFtHTkXBU8iAYIPdFY1DnhG3VTWVxk+qik/b9iq6NcG+cXTp2Zn70AEqD3wR6in6RnDO7G12MpG6MuYhtFJiBl799dKm8B47bt2WtjMXF3rEuBkBP0QSMpXUGP8IoGG4iDZFu4t5QGBi0EhhmBOdixYneIjWKfJN8mZoquI4lGdW6zOZHtHMREaHvHKa9VXpvhXKrbNxzA1RCVBA1EmIiN9hWE45aw1821w6NbUEm41zKpAMa6mW/vWq4B0Kv3MLFu4MuUgBuxOYHWQrTvvNXjUvmIlOS56nluOv8AW37txtnuOTG2rGNuXfRcFhQVmYk6gbT4eFa6/wDJHjkAFs2W7OoNwTm12lR2aDb+TniKgD5sW8VvWI+Lg0yFXyROVxpGl+b/AL6ev60RbTDYtH7oY/2qM9sqYYEHuIIphXFPXErrxz7X3gppust/YHuJFDGJf7RPnr+NOLw5qp9R+BFFlZY4y+ZWdhk/eHvB/KuXWdrkfeX9CaQZDyYeRB/IU/VqdnH+4EH4SPjQZ5aLTy6w/nsKxg2dlUMp15GPga0Nm1asWyWgF2JaNWYzogjkBy/CqA48YReuYZt1UgjKDA35zrVbw3H3bjG4CByFxtQg7lHf6nauPrlPLLj5V/crj0mLHezg3WI4wUEtZnkFkDIPX2vjUW7iBEWw6vieyGLTFyNSddRkWY5ZfGs1i8bate0xdu6dW8XcTEn6q69/fV70ZxAuKL1wguR2RyRe5e4nSfId1U+H6CWbIl93uxOqccUNy6mX6Q9AFtFW6x2VmkjQDMORHl499QrvBCVK5+cjf3edetYnDrettbbUER/ceNYPGYQIxtlnQrpoAZ7tztFeoySyYVUXwcfHp56iT29Sr4/gmxNwXSEz5VWAWUAqAJjXkBpNE4TbfDo9trVu4Ln7xBXTcNuCJ8amGy0Qt1feG/SurWGvD7D/AHWn9aStRNKi8tFnj1iZfH8HTqWDoJBLdYM2cdwJnLl91ROHcYXI+Fe7ca2FJVEchC0iZUwPHXTSrrpTgMVdtC2krLdrNpI8xuOdU3CeC3cFc60Il5hDBmUELlmQVbv7x8NKfizJrzsIwlFcx5+pDwvFALlsmy+S3pM7IJOVe4VrOH/K9fkZsPbKaD22zHxmIHlVNjen2HuYhg2GyWTAJB7St9YwN1nbmBVJxzh4sXuwwazdHWWmBkFSdQD+6dPKKVl02LUS/rQvjj+eoLI4LYj1XAfKPgrv7cDDmZls7AkbQUQj1isb004vbxL9fh7zgQlsqcoJIdlzbyJVqylxAyEVo73QwsiFWUNlBMg7x3+dJh8P02mkpQVe9kz1M3GrDWOiGHGrB3Pez7+cRU5eAYZdeoTTv1/qmqO7wfFoZR58Qx38iaQwWMDIXdmWRmCt9XnoImm0398y8+ppeCLktKVGWRPZjmZ/T4UK1xR0xV12eBkUazptvpoPGs5bsuqG5fuXwjNlS3bJDMJ7tgIp16gu5JXIQMouu4Laa6lt/PSrKFNtlqa7mh4bxO5nxlxWGpEkRrFuj9FOI3VwloAKRl7p3JNY25atpbuXHRYDEC25GcSuhA8PA7VY8F4yhVbaIRCiNiNtZI1HmSKmWO15Q3SXc0mJ4tc+c2NF0W5ssDZRrrXHG+L9qwXcKBck8gOw/wCvxrJ8RbEXLsjsBQQDGi6jSZbu51D+aOtwO19cw1zdYSRPu03oWB9w3S9TT8X481xrSoYAuBgbugmDrk9o+ZArjitu26lsVddnyEIYVV7+yFO082mqtMIrDV2ud8Qw9zQJqFi8iDW2x37BKiNOawSJ86vHEuzDcxrqWEQPcRrj3LZKtmAAbXXKDJ0E1I4v0fyWbNwdVmuMqhLOYrBUkSSSXOkHbeo96whIttKMBvErrrBMyD+lBu8HvAjIucTMoRBPhzB8e406UXdpkpkjE4kSA+GW2qghymgOo1B1ykHTnv6WfRfphi8FZCo8Wi2bKUDGCdyxGmg2mqPH4y+CudSmVSqhhsOcDbeomBxTlltWx2ni3l1MyQNByOu+1Vja6B2PWeN9IsStkYm/ZsuMoIZkkidR7Dgins/KvdyjPaszHLrP1NH6fWSnDnWIOQL+A/OvE87jQk6abnanzZSEeD2GyboELnjugx6HSna/rD21J8sp/lgVGmacVxrPX0H+jP219GH5Gn+bA+y6HzlT/MI+NR6VRZNB3wbgSUMd41HqNKCKdHIMgkHvBipeHxFx2C6PP2wD/NuPWpSt0iG3FWyp4rbLWmAEyVG3PMP71W4hBh7cBmVyO0UYifAjYjlrW+4paS2ihAZAJIWYLEDXWSY2E7SaxFrh5v4j6RlVVGaDMTOg0B8/dW9Y1jx1Lk4s8r1Oby8Bej1gqmd+0zbZpMLyjmJ8PCrJb5QygC94k5T7jMHyqUcA/wBWH+4Qfhv8KiXrZUwwIPcRH41i3yi7XB1vBxyhsfJruD8TWBmdQSJAmT5GOfhUXpWqXMjKV6wHKQSBIgnnz0/GoeHw6LbVkH00Ge1lmTsWymDEaCKjY+SgLABidhsPKuhk82K36HCwLZqkoPvRF+auPqGO8CR6ihzSQkbaHwo4xj82n70N/UDXL4PScnFu+y7EjyJoy4xucHzAPxia4GIHO2p8pU/Ax8K6DWzydfeG/Sp9w/FHnvygdHwpOJtKAjH6RV2Vj9YDuJ38fOsfhrxBAkwNhyE7wOUxXu3zdHBGdSCIIdSJHjuPjXnXSX5PbyMXwq9ahM5EZS6eQmWX41swZeKkcfW6VJ74e6Ke0fSvTujlx7uHRsykiVIJE6HxO8RXmpwN2yRbv22tuVDZWEGDMH4H0NbHoX+zuDkGH9P9qZqEnjsx6bBHJl2TRo7mFufYaPDXv51EsyAC0yNwZO/50WY20ooxj/aJ89fxrn2b5fCMb6Ng3uztt40NrKOxzKk/agSNB6bfCpHzqd1U/wC0D+mKGTbO9v8AhYg/Gam/qIl8ImvlkRlwFlWLdVbbN9pQTrz/AL1HtcKtq09qO7MY18BVkLdqQe2D7j+YpfNlO10e8MD+EfGr+JOqszy+G6iPTkqOIcB6z2HNtu8HQ90928UAcBYQS4zqACdQT+IjSNRV4cE/1WRvJhJ90z8KZrF4EyjR3wd/GpWWaVCJ6fPHrH+exm24PdaQyKVJkSf8M+NVWN4diLbAAXspk9i40ROuhnWa2xv+YPiK4JBBEkRzX/zUxzNCLlB8oyeIe7bJbKxXYDqbbg9md3EjYDQ1QY69nfPaZid4VAoXTkFJ/wAmvSzbkGWMflQL2GV9GXyg/pTFqFdtBvPPziMQ4yunWL3ONR5H863XyY8AAY4pkKBdEUlSM3NpHdtVjgUtWxlNuQTJkAj41b2uK21UKoKoPqgAD4Vpjmg1YXaCcaHW2nDbOCo9K8LxlgI5UuSQSDpzkzyr3leN4ZxlcMsbE7H0rP8AEeiGDvXGudc4zcla3H8yk1eOSMu5ZNIkDiDH2wtz7w1/iEN8af6Fvt2z4Q6/GCPjUSKUVyrPW7V2Jn+nk/s2S54KYb+FoPpUa5ZZTDAqe4gj8a4qZZ4hcURmlfssAw9GmjgnzIrsTiFSJ3JgAbk9wFX7lcKnaIDkS3evcKzvGuPW8Pds32sqcuaVTmTlhgrGAVj41ExN08RYjDuq/WcXWyksTprEctp5VuwQjGO/ucfWZck8nhdiSeJtimYKxW2u5G7HunlUqzaCiFED/PWueH8Cu4a3ldDqSSwEqfJhoaMKy5sjlI6GkwxhBUuTk1P4a91iQrMVAkg6j0On/iq7E3ltqWc5VG51qV0e6ZYW2CudSGMk5gp8oaJowxuXPQnVyaxtR6llatCZYa+O/qKj44oWAZmEDSAG9dRVy2Nwt4BrV+3J2BYAnvA76oOKQLpAIMAc55Vt1Eqx8HG0ONvOlLihhgwfZuIfCcp9Gj8a5u4K4upRo74keo0oFd2rrKeyxXyJH4VzbR6BKSfU5FcXsRbT23RfvMB+Jqr4/ieIsSbdxGT7IRM/8RGY+5hWP4hdcqev68XAdjOWPMnQ+6nQwqXcz5dU4cbX/g9DTH2f+7b/AI1/WpNrEISAHUk7Qw18u+vIYVvrn/cD+ImnWwwMqQT+6RP6077J9TOvibX3TafKLh/2L8+0k92xH5130Ex8dYpCmQGhgDqJB13G/Kszi+H3iubJfFkWxczXc4X2RMMRlOpIFSuiOIPzhB3kj3FZ/KavsrE42ZnlvVKddf8Aw9Da8nO3/CzD8ZpotH6zr5gN8QR+FDYVwawWdzaG+bA7XEPmSp/mAHxpHBXOSk+Kww9VmgkVzRwRT9R7ildCCPPSuZqTbxlwbO0d0yPQ6U/zwn2kRvNQD6pBo4C2Ra6W4RsSPI0c3LZ3tkfdf8mB/GmNq0dnYfeTT1Un8KKDd6oYY659on72v4zS+dT7SIf9sf0xT/M59m5bP+7L/WBTNgLg+oxHeBmHqJFTyV8j6i623Mm2Qf3WP4MDXDWbJ+tcX3A//YfhQWBGhpjUC5aXDLrFBbmDB9m8vvzCfUR8a4Xh136pV/Iq39JmuK5NSmZ5fDcD7HVzCuo7Snw0I+JAoZbwotvEMvssw8iaL/qNz7c+YBPqRRYiXwjH2b/P9jgU9cg11UHUHFdCuRTioJMv07wxIR4JXVT4Hl6/lROgWAKWS20uRP2hpHp+tXHGrd17LLZy5mEdru5xynzrN8L4Hjl/63VA6e1m/l1ArTGW7HtbowSxuGo8RJu0brD4p09hmXyOnpzpY/jtu2hfEIjAc1GVye4ZdCfMVlG4Pjf/AHn8tRcR0Tv3SDdxIaNpDGPITVIqPeXA2cpteWDv2/2RekfSRb7RYa7atRBV8up1ntIJjwNZ/wCaNyhh+6Z+G9ay10DH1r59yf8A6p8V0EIE2b0nucR6Mu3pWqObFHhGCem1E/NJfqQ+jXGLWDhnsJfcgMM5YBDJBGUc4A18alcAxvVln9tHiSCSya65lO++4qkxQ6pjbxFs5wIOu/cQefnVr0f4al8fRXSpHtAg5lH4MKZLY489DNBZlkuHVdjX2byuJRgR4V3NGwXAY1W+lxoywYRvKG39afE4G5b9tGXxI09djXOnFJ+Xod3DkcoreqfoBBroNXFKqDiu4n0dw9/Urkb7SaH3jY++srxPodety1si6o100b+Hn7jW8BroNTIZpRM+XS48nLXPqjP9HenZZRh70W1K5BB+jiIylTogjT9KMbGEwboLdlHuFJZusfQNMBVDRmjU0uMdGLN8lvYfvWIJ8RsfOs3ieE3MPGcgodS+QtkPcSJMd2lacUscn/gxZ4ZoVaTrueg2MVhnAHbQ7aMG9VaD8aKcGh9i8h8HlD8dPjWW6M4iyQVtXHckyxZGWY2idFHvnXlqDemkZVGMqRtwOc47n+jslNw27EhCw70hx6rNRWBBg6Hxp1YjUSD4VJXid3YtmHc4Df1A0rgd5iJTTU355bPt2V80LIfTUfCl1dhtnuJ95Qw9VM/Cig3eqIU00VN/0wn2Llp/AOAf4Wg0K/grqe1bcDvymPXaimG+L7kaKSsRsSD4aUs1NQWJIx9z7ZI/ehv6ppHGA+1btnxAKn+UgfCo1NFTbI2ok57J3R1+6wb4ED8ab5vaPs3Y++hHxXNUaKY0WG30ZKPDmPstbb7rrPoSD8KGeHXv+1c/gb8YqPThjyJo4DzepeDidm7pftZW/wC5b0PvXnTvwLMM2HuLdHdsw9xqmiu7bFTKkg94MGrbk+orY18r/wBHVy2ymGUqe4iDXINW1rjrEZb6LdXxADe5qIOHYe9+wuZG+xc/Jv8AzRsvoHiOPzL/AEU80+apGN4bdte2pA79x61FqjQxNPodzTg1xTioJOpoGPt3XUC1dFo8zkzn3SQBRqdTR0Bq1R53xjgOJF1pFy9/8ke1p3ST4VN6P8ZXCA27th1JMloMnzB5a8q3U0zQd9ae8+5VJGRaTbLfB8/XkhcP4nbvqWtkkDeQQR6/lVlhsfdt+w7Ad3L0OlAC+FIik3zwattqpE7/AFFW/a2UbxXsN8ND6U/UWH9m41s91xZH8S/pVfFKKm/UjYl04J78HuxKgXF77ZDfAa/CoLqQYIIPcaSOVMqSD3gwfWp68ZuRD5bg7rihvjv8aOGHnX1K8Guian9dh39q21s96NmH8LfrS/0xW/ZXkbwbsN/NofWjb6B4iXXgrq5qXieH3bftowHfEj1GlRqrRZST6HM0jTkUxoJGpU9NQA0UWziXT2HZfIkfCh01SQ1ZMPFXPtrbufeQT/EIPxpddYPtWnTxR5/lYfnUOuTU7mV2ImjCWW9i+B4XEZf5hmFN/o906oFuDvtsrfAGfhUIikDzqbQVLszq9YZTDKy/eBH40I1NtcVvKIFxiO5jmHo00ZOIB9HsWm8VBQ/yn8qlRT6FZTcVcuhVzTTVndTDE69Zb8iHA9xAPxrj5jaO2JSP3kcH0g/jQ4NOiIZoyVq/yZGpUqVVGCpjT0qO4HoPD/8A04+7WCve0fOlSpubqZNL1kJd6VNSpJsOxSFKlUAOKalSoJHNIUqVADGkaVKgBGuRSpUANTmlSoINr0V/ZGszxv8AatSpU/L0Rkw/8siAaalSpBsEaVKlQAz0lp6VSBzXL0qVBDGpmpUqAOTSpUqkkRpqVKpIP//Z">
            <a:hlinkClick r:id="rId3"/>
          </p:cNvPr>
          <p:cNvSpPr>
            <a:spLocks noChangeAspect="1" noChangeArrowheads="1"/>
          </p:cNvSpPr>
          <p:nvPr/>
        </p:nvSpPr>
        <p:spPr bwMode="auto">
          <a:xfrm>
            <a:off x="1679575" y="-808038"/>
            <a:ext cx="2705100" cy="16859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4" name="AutoShape 8" descr="data:image/jpeg;base64,/9j/4AAQSkZJRgABAQAAAQABAAD/2wCEAAkGBxQTEhUUExQWFhQXGBwXGRgXGRccGhgYHhcXHx0dHBccHiggGBslHBQdITEhJSkrLi4uGB8zODgsNygtLisBCgoKDg0OGxAQGzEmICYsNC8vLC8vNDQsLCwsLCwsLCwsLDQsNDAsLCwsLCwsLCwsLCwsLCwsLCwsLCwsLCwsLP/AABEIALEBHAMBIgACEQEDEQH/xAAbAAABBQEBAAAAAAAAAAAAAAADAAEEBQYCB//EAEQQAAIBAgQCBwMJBwIFBQAAAAECEQADBBIhMQVBBhMiUWFxkTKBoQcUI0JScrHB0TNikqKy4fAVghYkQ1PxNFRjwuL/xAAaAQACAwEBAAAAAAAAAAAAAAAAAwECBAUG/8QAMhEAAgIBAwIEAwcEAwAAAAAAAAECEQMEEiExQRMiUYEFMmEUQnGRoeHwI7HB0TNS8f/aAAwDAQACEQMRAD8A0MUookUor0FnnzjLSy0SKUUWQDy0+WiRSiiwB5aWWiZaUUWRQPLT5a7iniiwBxSy0SKWWiwBxSii5aWWpsAWWllouWllosAUUstEy0stFgDy0stEy0stFgCy0stFy02WiwB5abLRctKKLAFlpZaJFKKLJBxTRRYpstFgCilFFy02WiwB5abLRctLLRYAstNlouWllosAWWlko+Sq3C8XW4GNu3ddVYoWVdMymDGtUnkjBXJ0MhjlP5VZbZafLRQlP1dVsigOWny0bq66FuiyKI+WllqT1dN1dFhRHy0+Wj5KYrRYUBy0stGWDtT5KLCgOWllo+SnyVNhQDLSy0bLSAB2o3BQDLSijm3TZKLCgMUoouSlkosKBRTRRslLJRYUBilFGyU2SiwoFlpoo2SlkosKA5aUUXJT5KmwoDlpiKPkqLjrwQEkwKrKdKyYxt0dmllqEl+chXUGTRFuGDHfVVlTLvGyRlpZKHZub/5pUbHcctW2CCXuMYCLEz4yYUac6nxEV8Nk3JTSO8etQ7NnryRdcRsbVsmP9z6M/kIHnULoxwWwUuMbNs/TXAJUGAHIA1G2lRHKpfKWeJx+YncRxahCqlWuP2VUMJJOn515xevYnBMbDogYEkiA0Se8VcdL7psY6ybFtZXKFRVHbbeMo33FC4txm47hri2kcjVWNoEankwJHkaTqIRnUZPnqdDSp442u5vDxheSt8K4/wBYPK2Pe39q8ofpTiuTR5W0/MUA9IsUf+pc9wQflXOeXUv7y/nsafB0q+6/57nrT8ZYCSEA7zMetU2O6eInssrn9xZH8RMV5picbeuRnLN95pj3bUMHvBOsUJ5fvTZDjhXywXuavH/KFim/ZlbY8FVj6kQPStF0b+UK3chMUBbbbrB7B+8P+n8R5V5qLg7j3bc64ZlOx8KbHLKPcTPDCXb8j3h8aD7MEHYgyD76h42+SgA9f88q8l4L0iu4ZhlIZJ9hj2T5fYPlXo6cVW5aVspUMoYDcgnlPOmvPa5ErT0yZw3ForQ1xQ20MQDJ86u7l5QskjyryXj+FxN15W3kQAktcuACJ8Rp5UbgHSUdUqXs5dZGYCVidPE+dLeplFVFFnplJ22b/F8TKeJJqOvEnAJ11286rHuqyhgQZ5ii4VCVMagH00pcNROb54LvDCKJIxjQPU+O9c/PmVYGmu9CvsFY+B0ig5yY+FJyZsl0my0cUa6E6zxJ9yTV/YvBlk6VkL16HEaVMsYxtp07qdj1Lhx1F5NOpdDQWsYhnWI766XFIdmqhsN2WL7a8vT1oGLxCpbZjIy7qRBGncYjU86d9qklboX9lT6GiTEyYoa4wSJI1rK3+kotMUvAW3jMIYOGQjkV7iDStcdt3bashZWBJbPAGWPq+ExQ9X6clvsb5vg2qMp2INMzAaSJ7prIYXiBnsnM0aQw7jzp+G8TNxbV1SDlWGKpGpA0JHtvMnwmqy+IRjw1+P0JhoHJN3+5bXekKLeW2yMEZ+rW7plNyYyxMjXvq4fQ140nEw7XUFlW+nzrdOjTM7RM8pnQDavQrfTAJdRXQkkDs6aE7nMSBp+dXhqnTbCekVxUe6LzFYtUHee6lZxiMCe4SaquIcRt3bui5HjtISuYa6GAY1FU3HuInD4d2A1kCfE/2FLWrluvsD0aXHc14xSsDl5VjuOY83HyLOUH1rjo3evOEJBAuA5jmBCx7MDkCDO9RcRdtrJzFn1MKJ01MmNANOdUnneVUhsdP4MuS76OXO0FPMEgTt/kbUXjHF7WHTKxm5m9kEZomJgnQeJqrs4KycNbv2yRnjOWulgxBE6QCsGOcQYpdKrUdXfYKLYeLggSzFBBj62wq2PN/TddiJaf+qlJ9ThuJu4UW2HbYrkQmQACe3cUSvdC+tDxHELdq1YvdXlHWNKAGS+RxHfJ8al3+jLMvX4doZcr2xopZtZGh0GU+VUPE+lr2AxFhS4aFzzNtjMmI1Mk+OtLxajfKpM05dIodPzFwHpLiixcrb6s3CACY7TRpI1ML3A6mtZf4hdwmDCWLC3rrl7nWB2ZVlmdhkCgyAYGusVgODYtzYNxrLSb4uF1tAqAASSARtBnu2rUYNy4ZLWcs+ZrEJmGaDMqfZXtakHQmp8SSuvxIeCLpy/D2KbivX8QtjFL1Nrq2z63CCQq65QR3rtM1xa4yqgZ7KyQD2rZb6oG+fbSffVA+PxS2zhSrC5IQKEObyCganxiaqcdwbEIwF4MrEZgHmSvI77aUZZeI7fUnGnBUlwekj5NcT/3bXq3h4Vw3ya4iSOttbfvfpW84Rx8XSilcpI3ggT3GedF4HhHz3czw0nsEPJGweWYxPhpXP3au2lTr6DmsCVswj/JjiZ0u2T/ABDkfCozfJnjREGy2+zsD8VrY8R6ZpaukTNsP1TFVJKkoCHDTDiTGUA+fKqHgnTIK7y9woylQzCPpeTZTsO+aXinrcnRfoWyQwwXJRN0Bx4j6EHfa5b/AFqKehmPEf8ALPsdih/Othxfj74ew6Li1u3GMgo0lPDODoCNd/Ki9GelWIa2jPrbUhWZssG3rLlic0r5Rpz5Mnl1ML+VpfjyVjig66owS9F8ULiK2FvCSBPVsQJIkkgEAV6jxDox1MTZJXabecgeceyPE6VQcb6e3fnT/NXR7NoKCAs55GrZu6THuqufpjxC3le7fuLYYmH7JDAbx2fGm4ZzyrzqhWVeHzHlBelttMqWw5TMRmLFyAgB+0YJmNPGgcJtWss2rGcQZuPoJG+hmfcBVTxXjuJvi3c+blUQg9ZkdgRz1ICkEVZ4HF2rtsoQCCSdM3MydRqB31d5pYlx+fU0YoQky04a6E3JYW1QKSwKhZJI1DDTQCp2HxVlVKri7cNvLWZpcK6LNewWJu4a2oW42ZEzaN1YAhTGxKn1qjwfRE3MzPcS0ZLdWhFwBdDuYPOp3SfmbFZIpydIvr2BQrna+FX7RC5fWYp14X2QVvLECDkmffn1qsv5bnDwtx2trBiE1lWkAHNqWHgAO+pd7pPbtDDdQn0YXq2W2CzqDA7RnU6d43NUW6tyJ8NXTRC4zgntuhzZg0iQCAPDUnXWrzB2kS4DfS2bMhIUuLinYMTmAcMeQGkioeC46jvdS7bsdkZLRZWJzt7OZ5KiO7So3DeBXFZ/nh60M5IVojNtOm47pq8b7FNsU/MuC06b4vD2rBWwri6GXUM2kEEwcxE155xPpYzG4kZ2uwBmJLCIghsxg6bait6Oh167ZvWrXVW7VxldHcFnWIlV10Ux8TvVafkru2Ldx1u2r10r2Q1ogrvORs5hjO5FZcvxHSxybJT56d+v9i0cbrhcGQ4b0axWLxKB4JuqWzXCZCqcvMe1IgVsOOcJwNqwz2y4vLFuSXAZhqRDaTE7VB6I4tsO1vM7HM9xcjk/RE5TGuxO58/Oi9N+kN9s2FNrrGAD9lCzCJzMIWVBgCe6dabvt9R6xrZZO6F2Ue2wDlbqK1xTCsxYEAQYNyANMo07RkVe8NwwsC6HDlUtlw6W0CKTqSFJJnXfQ15jwvFBsO9wQlyw8K4aLgLAajlA13q+4R0nzK7Yu9aFtAQcpPWuTIlxbBJXtTtBIFOljS8zRlhO+LoymBxiF1L5skyQogkTuD8a2WAxFi4xKmGRMxaFLMoHahphdBO06b1h8TjkhrVm2bduPbJLELETqAefPaaqLGKNpitq4WVgVb2lBHcR3HatVpUy+lyxxze+NlwuNIu585zTOZmkkzzJ3q14rxR8Vct2hbLZoGVYk3BuRJgad9ZC7xKdraj3CR8KsOEXbjLcuW79u0yaw5h20mF01GkR40iVMhyTL9b2Iw6m3cdkVTkFvMSF13nXfw0rrieOVbWQZszEGFBAYc8xG/kfCqjE9Nr1wk3URiQJ5bCPEjaoNriFxrqkAht8kASDqQonUnyq2GKckpfoVyS44NhgujN7DWRiYzWTqEdsrhX0kJrzIPKqLiPBcVbvW1um5cV4IydY8KTHsEAqRMbR41or/SsrYdGwHVZgy9u46ypB9lSp7Q092giqG30gY2k6gEXB2rjBmBZpkAmdh3DSl5W8aaS7/oDd1sVv0/ueu8PwS4SyEzEhebbzWb6ZWVOKwt1Sobdgw0YKQNdRyJ+FUP8Ax9fdWtvhFuOBJdbjBh+8MugjwqFjfn2OS3dbJlsoZY3FVjP2tNDp3bVgw6WayqXqdTPqYSxPho9MxOMwdxrGEe4LK3lLALA5RlzciSTy+rVX0Q4HfwuLdjeV8NDKpLKWOojYAqdNeXnvXlj2sXfuW7iWbjZICHVhIMznI7++tXwheJXb83bR3l1W5btdZpMZtdYGpGuhrpbHCNLoZJTm10dAunfGjb4nd+aqGuBUzFFzkGNSNDkOoB3qixHT6+WOdbbnabltHYDuzFaHZa5av4q7btw1zrLYhgTbzN2iNe1oImsqyLPtH+H+9UcF3EeJL1PTsfxfH2bubrAxBVQcoAfWPY5iRHhWgwfyh3mKYe3ZX54ZV2fRNJnKASfKTWO4lx5r+RzlUrrCggTIMc51FVT8YZcSMRbUI85jBJEnffbfanxkkzLOFpBOkPSLFG4bd6OyzaMokH3f541Fs4wsAbinKDqFMTI8iB6VadJr3W4lLt2CWRWkABdQOXujWahYtx9TUTB08DR8raRKe5JshYLFANmyC4qnWQQp8GhhVz0p4sj2sKgw3Up1bMxUA9YzFTPLQcpJiRUXh4leqVBMk6c9Ofp8avbQXGWbGHa4lrqLbKmcGHLMDEkwpEUnJFtxa6fsXjLhozfDMZYRStxrpBGotwJ00nQ7H8a9V6HdFkuYey923nQ/S20uBZCsZXrG0z6QYgDUTPLB8G6NK73AbmYI2SVGjQNY8N62nRvp8zXHsPZJCuVV1U5QoJCqxHsQBoYPjXJ+K+O8daf3rrX0NuB38z/Cz0C5jUtwjZRygTEeke4Vg+lnB8MzN1CKtw6s1uU56yq6Ekc4Hvq8x/Si1aOcqCmhfMB7wpGpPnVT0pw5Rmv20YYY9rrGHsye12Pa0PMx6Vy/h+inBPLkdfTu/Y0uUYySS5/Qo140mHw7YV8W1i25k5VuMY0kLkMqrd+xg95rOYDiNi2zSz9WgJVkX2mnTRogGZMkUDpBi7d++SEClEVIYzMTuT58tKqvmRJFtNOsKqFJABzEACe7xr1+ntYEl3XucnNXitmhDWRnLYxCjoXVVBGV42KbAnYwTvziuOBcUwi9ZbxQcK69l7W4aOYGhEgVT9KuEDD4u5ZVGVUIIUksQCB9YjtazrFVqYPrC2RWYIpcgnZRvv8AhS4pRVEtuTuy0XG3L9xLIcIm5LMAFCzGvM6nxr0/odh8RiLa3sRAtAHIo1NyNM0HZdJ3M+Fed9Eej2Hvpdu336tUGUCQuZiCd94Gm3fWs4T8oNx1t2LlpFAi3nQ5YgR7EEchtWL4j9peLbp1y+rvovoNwbN3nfBtcVx0WxA100AOungNtJ9KnYPFm9bDFmXyOn8S5l9da8zvF7eOshIzy1xXftSsHMGXwEj316Df4iiE5cqnnDoAO7sPDAc+yTtXk9ZoZadxi3bas60MscibgiFx/o6t+0wUI7HtBiyTIPcEEnxNSOiPDxg7bO4Uuwl3zqxAGy6bAeZrkcet/OVtrcUgiSyxk00hm1OfQmNtFB8aLp/xlMltVZc5aNBrlA1ls2onlHvohDLJLFfD5BeZ1IoulOAw64nFm3atMosJiAAqghsz5hqpAJ8tomqXifTQPYQ2sHZtMpgsmWWSZysothSJA8uVXXG7TXMLbNo3M9xHDAMNVUgmU+sCSRNYdMI2S6uxSZWBGnf/AGr2ehqenhfVKvyZxtR5M0o/U54likuOzouRWEhBAA01Gg11oOBwCOgYsJzarOsTHrz8qt+jfDrjrnkIjBrR0H1laRrsNNeeulG6EYC4cYLaMqHPkzZcw1kTDGDWtve7FbkmR/mdsSAojbbcedB6NqxsY20oHbCQWYADKzTE7sRpI18qhYm2QrZiSQ5B7TGYnx08qvOj+DuNhQbeQBbhaGBnWAe3MZY3G9LbS6jJT44KHCYNVcdcpVWUkZgwBPLYT6Va9C7K/O2dj+zU9Xm7yCB5QJq/6UcQuYgWQ6WG2S2U6wZZA5awOzWWw7G31sKRcR+0wPsjUEHTKQdffWrDKGPKpSXCES3Tg0azj9lr5DNdKWrYlGzEqrzHs+I+zWRspdFx1aBABhoQ6nQge+rriPGGS1ZBQbghgwMmN8sCDrNRMWOtZbpjrAAR9Nh9RzzKXzTrtGlNy5tPmwyt09zr6qzZqISwZYbP+qvjo6/A9A6O21sYplUqB80thoEyxZp2JhtqrunFhlwn0YMkAMVEExprGsxI91ZzC9LnW7cfql7ahIEjKoGw0O51mj47idy/h2S8HzhptrbY5dhE5T2m33rLLJGK46mKMZuXm6FraxaoMJbMhiuYR7MSJ9/960vEMBeujJZKqRrmzlGUzoRAMiJ9a836UcV+nsNbVgLSDsurITOp0YA7c63fAulFoXDcv4gW0KAC11d4wx3JuG0J8hpTJ5FtaO7k1EPDlBs814vi1smELOZMtBVZMg9+YR5Vn7lsqYI8dZ2PvrVdLMUl686q4ayrsbaB2yamZC6EHWlgb6BACV005H0mk447upx5yroF4VhWCuty0wEjtlWBUwdA3Ke7wqFi8L9IQoJA7hroNTFejmyxUqe0szEqRPfEnWlhE6kkoioSCJK6gHfLO0+FZftaapoHiyxdyi/yMU+HNzCo0Sbcr5rMjXw299QheQ9XlWCDDDQSY+Nbf5omQLlAUSNPHXWd6r/+GrEgy+WcxBYb+BjT3zTPtkBKruZXDX8l4MNN9xtMjlXF3EdgAeRrT/8AC6fVY5p0Yjl3QNDQ8dwHsuOrli8q6/VEjSOQ8qjx4PoxiaszeF4letBhbfKCddvzrTji4tqFU5/Bdp7zVPb4I0Nn9pmKLAOhWTJkAZSNvfV3wXgzN2NIQAudNAT8aya3NDHDczpaOLlJosOAX7TvmxREgyJkqoj6qjd55nlVpY47buXzZdyuDZMpXJ2bhkHtKfZE8x3cpNVVno3edjC5VB1dtB7u/wB1QsZwK+mYuCArRHONO0RHZUzz9NDXDU45Mjlv5r16fgbcipUV3SSwg4jiECrqSVECAdCNBpEUXFsD1OJCy1qGCkwGgyFkaqJ7vGqnHOWvLdnXrFtyNIAUKO/ktWvVqlpxJMSQDBjWRBjeTXrtMn4ST7L/AAeeyup2iz+UwC4tm+YF9hlfLMRAI0PISdfGm+TaxZ/5rPH0tkJr45geWnKqvi3W3ixugoFWApEGOzOnIdqZqV0MGQXV3Uga90gikO1idjN9Oyp4fjUw5eybdtlugjMw7SGIgHbWqlLwVxy0BJJ5+B5ULiS5XKg5gJAPvPdzq74XhevQo1pmGihgpMEgbNGh8KfwyFwXfQ+++I4jae4whbTgfvdmCPEnMW/21v8AF4eAqYmyjx2VcK5LAHTVQfOKw/DbrcLyW2VGvXQ7hxqyKr5VVjtBiez4zXoWAF4WQ95Xhtey7ArP2lzbe+ROteX+NwjGanu56V+51tI/6fuVNzo3gT2gHDb5VZ/gApaKy3Ti1h1sjDraYOLiXc7Zu0pVhoWAI1EQO6t62GtrnuH2QJLZuXhrPwmsnxjALjr+RJw5S1m+kG/aIQk/VLZjI1gAGs3wuTyZk5NtL6jNQnsaiZjolwy5cxlqLjICjNmDH2VaIOuxJiPOrDiHBUF3ELllyGEjN2mMxziqvh2Ou4dwVQhlRrZ7SgGXmSS0GCNPOj3ukji51nW2bTkQTmzE7alQCJHfXqMkcjfl4OZB41e7llb0dzjCPIOTrFK90w2aDtyipPyfJm4lhzmibmYjbRSSQe/RZoNnphcsgBLgBJJYBAAcx1kKBmnuO07UPhmOxQFxsPbYvcbdEm4m/aUxKb7iKepKKEbbdkTjFgrfvIRtecie4kkfAitLwI3reDz20BQZyZDcjrt5VS8P4bi3vOWs3GdSHfMyKyzqCSxnXfTWrvCW8Zcwv/Lm4LT5uybqwdTm0hdzPOlZHGS5aLOJHxmLVrKvswJbzOU6GdeelU/AFKwTbZutcamApykmJMbzVlxNr9pcuIsEFwV2Rg0DWQpJPfM0GzxfFizZsi2GtoRlDWD2iAdCSO1oSfGnZcimvKLhjcepIv4pWVlCdpbqwkAkEONO4TETXV7iIOIk2LwZbbKQcpEGNdD2hpyq04PwPq7Ix2ILCGjqQDqCZXKsZgQ59knYVDxvTC26lLuFtHTkXBU8iAYIPdFY1DnhG3VTWVxk+qik/b9iq6NcG+cXTp2Zn70AEqD3wR6in6RnDO7G12MpG6MuYhtFJiBl799dKm8B47bt2WtjMXF3rEuBkBP0QSMpXUGP8IoGG4iDZFu4t5QGBi0EhhmBOdixYneIjWKfJN8mZoquI4lGdW6zOZHtHMREaHvHKa9VXpvhXKrbNxzA1RCVBA1EmIiN9hWE45aw1821w6NbUEm41zKpAMa6mW/vWq4B0Kv3MLFu4MuUgBuxOYHWQrTvvNXjUvmIlOS56nluOv8AW37txtnuOTG2rGNuXfRcFhQVmYk6gbT4eFa6/wDJHjkAFs2W7OoNwTm12lR2aDb+TniKgD5sW8VvWI+Lg0yFXyROVxpGl+b/AL6ev60RbTDYtH7oY/2qM9sqYYEHuIIphXFPXErrxz7X3gppust/YHuJFDGJf7RPnr+NOLw5qp9R+BFFlZY4y+ZWdhk/eHvB/KuXWdrkfeX9CaQZDyYeRB/IU/VqdnH+4EH4SPjQZ5aLTy6w/nsKxg2dlUMp15GPga0Nm1asWyWgF2JaNWYzogjkBy/CqA48YReuYZt1UgjKDA35zrVbw3H3bjG4CByFxtQg7lHf6nauPrlPLLj5V/crj0mLHezg3WI4wUEtZnkFkDIPX2vjUW7iBEWw6vieyGLTFyNSddRkWY5ZfGs1i8bate0xdu6dW8XcTEn6q69/fV70ZxAuKL1wguR2RyRe5e4nSfId1U+H6CWbIl93uxOqccUNy6mX6Q9AFtFW6x2VmkjQDMORHl499QrvBCVK5+cjf3edetYnDrettbbUER/ceNYPGYQIxtlnQrpoAZ7tztFeoySyYVUXwcfHp56iT29Sr4/gmxNwXSEz5VWAWUAqAJjXkBpNE4TbfDo9trVu4Ln7xBXTcNuCJ8amGy0Qt1feG/SurWGvD7D/AHWn9aStRNKi8tFnj1iZfH8HTqWDoJBLdYM2cdwJnLl91ROHcYXI+Fe7ca2FJVEchC0iZUwPHXTSrrpTgMVdtC2krLdrNpI8xuOdU3CeC3cFc60Il5hDBmUELlmQVbv7x8NKfizJrzsIwlFcx5+pDwvFALlsmy+S3pM7IJOVe4VrOH/K9fkZsPbKaD22zHxmIHlVNjen2HuYhg2GyWTAJB7St9YwN1nbmBVJxzh4sXuwwazdHWWmBkFSdQD+6dPKKVl02LUS/rQvjj+eoLI4LYj1XAfKPgrv7cDDmZls7AkbQUQj1isb004vbxL9fh7zgQlsqcoJIdlzbyJVqylxAyEVo73QwsiFWUNlBMg7x3+dJh8P02mkpQVe9kz1M3GrDWOiGHGrB3Pez7+cRU5eAYZdeoTTv1/qmqO7wfFoZR58Qx38iaQwWMDIXdmWRmCt9XnoImm0398y8+ppeCLktKVGWRPZjmZ/T4UK1xR0xV12eBkUazptvpoPGs5bsuqG5fuXwjNlS3bJDMJ7tgIp16gu5JXIQMouu4Laa6lt/PSrKFNtlqa7mh4bxO5nxlxWGpEkRrFuj9FOI3VwloAKRl7p3JNY25atpbuXHRYDEC25GcSuhA8PA7VY8F4yhVbaIRCiNiNtZI1HmSKmWO15Q3SXc0mJ4tc+c2NF0W5ssDZRrrXHG+L9qwXcKBck8gOw/wCvxrJ8RbEXLsjsBQQDGi6jSZbu51D+aOtwO19cw1zdYSRPu03oWB9w3S9TT8X481xrSoYAuBgbugmDrk9o+ZArjitu26lsVddnyEIYVV7+yFO082mqtMIrDV2ud8Qw9zQJqFi8iDW2x37BKiNOawSJ86vHEuzDcxrqWEQPcRrj3LZKtmAAbXXKDJ0E1I4v0fyWbNwdVmuMqhLOYrBUkSSSXOkHbeo96whIttKMBvErrrBMyD+lBu8HvAjIucTMoRBPhzB8e406UXdpkpkjE4kSA+GW2qghymgOo1B1ykHTnv6WfRfphi8FZCo8Wi2bKUDGCdyxGmg2mqPH4y+CudSmVSqhhsOcDbeomBxTlltWx2ni3l1MyQNByOu+1Vja6B2PWeN9IsStkYm/ZsuMoIZkkidR7Dgins/KvdyjPaszHLrP1NH6fWSnDnWIOQL+A/OvE87jQk6abnanzZSEeD2GyboELnjugx6HSna/rD21J8sp/lgVGmacVxrPX0H+jP219GH5Gn+bA+y6HzlT/MI+NR6VRZNB3wbgSUMd41HqNKCKdHIMgkHvBipeHxFx2C6PP2wD/NuPWpSt0iG3FWyp4rbLWmAEyVG3PMP71W4hBh7cBmVyO0UYifAjYjlrW+4paS2ihAZAJIWYLEDXWSY2E7SaxFrh5v4j6RlVVGaDMTOg0B8/dW9Y1jx1Lk4s8r1Oby8Bej1gqmd+0zbZpMLyjmJ8PCrJb5QygC94k5T7jMHyqUcA/wBWH+4Qfhv8KiXrZUwwIPcRH41i3yi7XB1vBxyhsfJruD8TWBmdQSJAmT5GOfhUXpWqXMjKV6wHKQSBIgnnz0/GoeHw6LbVkH00Ge1lmTsWymDEaCKjY+SgLABidhsPKuhk82K36HCwLZqkoPvRF+auPqGO8CR6ihzSQkbaHwo4xj82n70N/UDXL4PScnFu+y7EjyJoy4xucHzAPxia4GIHO2p8pU/Ax8K6DWzydfeG/Sp9w/FHnvygdHwpOJtKAjH6RV2Vj9YDuJ38fOsfhrxBAkwNhyE7wOUxXu3zdHBGdSCIIdSJHjuPjXnXSX5PbyMXwq9ahM5EZS6eQmWX41swZeKkcfW6VJ74e6Ke0fSvTujlx7uHRsykiVIJE6HxO8RXmpwN2yRbv22tuVDZWEGDMH4H0NbHoX+zuDkGH9P9qZqEnjsx6bBHJl2TRo7mFufYaPDXv51EsyAC0yNwZO/50WY20ooxj/aJ89fxrn2b5fCMb6Ng3uztt40NrKOxzKk/agSNB6bfCpHzqd1U/wC0D+mKGTbO9v8AhYg/Gam/qIl8ImvlkRlwFlWLdVbbN9pQTrz/AL1HtcKtq09qO7MY18BVkLdqQe2D7j+YpfNlO10e8MD+EfGr+JOqszy+G6iPTkqOIcB6z2HNtu8HQ90928UAcBYQS4zqACdQT+IjSNRV4cE/1WRvJhJ90z8KZrF4EyjR3wd/GpWWaVCJ6fPHrH+exm24PdaQyKVJkSf8M+NVWN4diLbAAXspk9i40ROuhnWa2xv+YPiK4JBBEkRzX/zUxzNCLlB8oyeIe7bJbKxXYDqbbg9md3EjYDQ1QY69nfPaZid4VAoXTkFJ/wAmvSzbkGWMflQL2GV9GXyg/pTFqFdtBvPPziMQ4yunWL3ONR5H863XyY8AAY4pkKBdEUlSM3NpHdtVjgUtWxlNuQTJkAj41b2uK21UKoKoPqgAD4Vpjmg1YXaCcaHW2nDbOCo9K8LxlgI5UuSQSDpzkzyr3leN4ZxlcMsbE7H0rP8AEeiGDvXGudc4zcla3H8yk1eOSMu5ZNIkDiDH2wtz7w1/iEN8af6Fvt2z4Q6/GCPjUSKUVyrPW7V2Jn+nk/s2S54KYb+FoPpUa5ZZTDAqe4gj8a4qZZ4hcURmlfssAw9GmjgnzIrsTiFSJ3JgAbk9wFX7lcKnaIDkS3evcKzvGuPW8Pds32sqcuaVTmTlhgrGAVj41ExN08RYjDuq/WcXWyksTprEctp5VuwQjGO/ucfWZck8nhdiSeJtimYKxW2u5G7HunlUqzaCiFED/PWueH8Cu4a3ldDqSSwEqfJhoaMKy5sjlI6GkwxhBUuTk1P4a91iQrMVAkg6j0On/iq7E3ltqWc5VG51qV0e6ZYW2CudSGMk5gp8oaJowxuXPQnVyaxtR6llatCZYa+O/qKj44oWAZmEDSAG9dRVy2Nwt4BrV+3J2BYAnvA76oOKQLpAIMAc55Vt1Eqx8HG0ONvOlLihhgwfZuIfCcp9Gj8a5u4K4upRo74keo0oFd2rrKeyxXyJH4VzbR6BKSfU5FcXsRbT23RfvMB+Jqr4/ieIsSbdxGT7IRM/8RGY+5hWP4hdcqev68XAdjOWPMnQ+6nQwqXcz5dU4cbX/g9DTH2f+7b/AI1/WpNrEISAHUk7Qw18u+vIYVvrn/cD+ImnWwwMqQT+6RP6077J9TOvibX3TafKLh/2L8+0k92xH5130Ex8dYpCmQGhgDqJB13G/Kszi+H3iubJfFkWxczXc4X2RMMRlOpIFSuiOIPzhB3kj3FZ/KavsrE42ZnlvVKddf8Aw9Da8nO3/CzD8ZpotH6zr5gN8QR+FDYVwawWdzaG+bA7XEPmSp/mAHxpHBXOSk+Kww9VmgkVzRwRT9R7ildCCPPSuZqTbxlwbO0d0yPQ6U/zwn2kRvNQD6pBo4C2Ra6W4RsSPI0c3LZ3tkfdf8mB/GmNq0dnYfeTT1Un8KKDd6oYY659on72v4zS+dT7SIf9sf0xT/M59m5bP+7L/WBTNgLg+oxHeBmHqJFTyV8j6i623Mm2Qf3WP4MDXDWbJ+tcX3A//YfhQWBGhpjUC5aXDLrFBbmDB9m8vvzCfUR8a4Xh136pV/Iq39JmuK5NSmZ5fDcD7HVzCuo7Snw0I+JAoZbwotvEMvssw8iaL/qNz7c+YBPqRRYiXwjH2b/P9jgU9cg11UHUHFdCuRTioJMv07wxIR4JXVT4Hl6/lROgWAKWS20uRP2hpHp+tXHGrd17LLZy5mEdru5xynzrN8L4Hjl/63VA6e1m/l1ArTGW7HtbowSxuGo8RJu0brD4p09hmXyOnpzpY/jtu2hfEIjAc1GVye4ZdCfMVlG4Pjf/AHn8tRcR0Tv3SDdxIaNpDGPITVIqPeXA2cpteWDv2/2RekfSRb7RYa7atRBV8up1ntIJjwNZ/wCaNyhh+6Z+G9ay10DH1r59yf8A6p8V0EIE2b0nucR6Mu3pWqObFHhGCem1E/NJfqQ+jXGLWDhnsJfcgMM5YBDJBGUc4A18alcAxvVln9tHiSCSya65lO++4qkxQ6pjbxFs5wIOu/cQefnVr0f4al8fRXSpHtAg5lH4MKZLY489DNBZlkuHVdjX2byuJRgR4V3NGwXAY1W+lxoywYRvKG39afE4G5b9tGXxI09djXOnFJ+Xod3DkcoreqfoBBroNXFKqDiu4n0dw9/Urkb7SaH3jY++srxPodety1si6o100b+Hn7jW8BroNTIZpRM+XS48nLXPqjP9HenZZRh70W1K5BB+jiIylTogjT9KMbGEwboLdlHuFJZusfQNMBVDRmjU0uMdGLN8lvYfvWIJ8RsfOs3ieE3MPGcgodS+QtkPcSJMd2lacUscn/gxZ4ZoVaTrueg2MVhnAHbQ7aMG9VaD8aKcGh9i8h8HlD8dPjWW6M4iyQVtXHckyxZGWY2idFHvnXlqDemkZVGMqRtwOc47n+jslNw27EhCw70hx6rNRWBBg6Hxp1YjUSD4VJXid3YtmHc4Df1A0rgd5iJTTU355bPt2V80LIfTUfCl1dhtnuJ95Qw9VM/Cig3eqIU00VN/0wn2Llp/AOAf4Wg0K/grqe1bcDvymPXaimG+L7kaKSsRsSD4aUs1NQWJIx9z7ZI/ehv6ppHGA+1btnxAKn+UgfCo1NFTbI2ok57J3R1+6wb4ED8ab5vaPs3Y++hHxXNUaKY0WG30ZKPDmPstbb7rrPoSD8KGeHXv+1c/gb8YqPThjyJo4DzepeDidm7pftZW/wC5b0PvXnTvwLMM2HuLdHdsw9xqmiu7bFTKkg94MGrbk+orY18r/wBHVy2ymGUqe4iDXINW1rjrEZb6LdXxADe5qIOHYe9+wuZG+xc/Jv8AzRsvoHiOPzL/AEU80+apGN4bdte2pA79x61FqjQxNPodzTg1xTioJOpoGPt3XUC1dFo8zkzn3SQBRqdTR0Bq1R53xjgOJF1pFy9/8ke1p3ST4VN6P8ZXCA27th1JMloMnzB5a8q3U0zQd9ae8+5VJGRaTbLfB8/XkhcP4nbvqWtkkDeQQR6/lVlhsfdt+w7Ad3L0OlAC+FIik3zwattqpE7/AFFW/a2UbxXsN8ND6U/UWH9m41s91xZH8S/pVfFKKm/UjYl04J78HuxKgXF77ZDfAa/CoLqQYIIPcaSOVMqSD3gwfWp68ZuRD5bg7rihvjv8aOGHnX1K8Guian9dh39q21s96NmH8LfrS/0xW/ZXkbwbsN/NofWjb6B4iXXgrq5qXieH3bftowHfEj1GlRqrRZST6HM0jTkUxoJGpU9NQA0UWziXT2HZfIkfCh01SQ1ZMPFXPtrbufeQT/EIPxpddYPtWnTxR5/lYfnUOuTU7mV2ImjCWW9i+B4XEZf5hmFN/o906oFuDvtsrfAGfhUIikDzqbQVLszq9YZTDKy/eBH40I1NtcVvKIFxiO5jmHo00ZOIB9HsWm8VBQ/yn8qlRT6FZTcVcuhVzTTVndTDE69Zb8iHA9xAPxrj5jaO2JSP3kcH0g/jQ4NOiIZoyVq/yZGpUqVVGCpjT0qO4HoPD/8A04+7WCve0fOlSpubqZNL1kJd6VNSpJsOxSFKlUAOKalSoJHNIUqVADGkaVKgBGuRSpUANTmlSoINr0V/ZGszxv8AatSpU/L0Rkw/8siAaalSpBsEaVKlQAz0lp6VSBzXL0qVBDGpmpUqAOTSpUqkkRpqVKpIP//Z">
            <a:hlinkClick r:id="rId3"/>
          </p:cNvPr>
          <p:cNvSpPr>
            <a:spLocks noChangeAspect="1" noChangeArrowheads="1"/>
          </p:cNvSpPr>
          <p:nvPr/>
        </p:nvSpPr>
        <p:spPr bwMode="auto">
          <a:xfrm>
            <a:off x="1679575" y="-808038"/>
            <a:ext cx="2705100" cy="16859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3794" name="AutoShape 2" descr="data:image/jpeg;base64,/9j/4AAQSkZJRgABAQAAAQABAAD/2wCEAAkGBxQTEhUUExQWFhUXGRwYFxgYFxwaGhweHBoYHBgcHhwcHCggHhwlHBoYITEkJSksLi4uHB8zODMsNygtLisBCgoKDg0OGhAQGywkHyUsLCwsLCwsLDQ0NCwsLCwsLCwsLCwsLCwsLCwsLCwsLCwsLCwsLCwsLCwsLCwsLCwsLP/AABEIALEBHAMBIgACEQEDEQH/xAAcAAABBAMBAAAAAAAAAAAAAAAFAwQGBwABAgj/xABIEAABAwIDBQUECAMGAwkBAAABAgMRACEEEjEFBkFRYRMicYGRBzKhsRQjQlJiwdHwFXLhM0OCkqLxFzSyJCU1RFOTs8LSFv/EABkBAAMBAQEAAAAAAAAAAAAAAAECAwAEBf/EAC8RAAICAgIBAgQFAwUAAAAAAAABAhEDIRIxQQRRIoGR0RMyYbHBI3GhFEJS4fD/2gAMAwEAAhEDEQA/AIJvXuctlv6U2pKmlQVJFlIzRw4puNNJqI1a21MejsWEvf2PZHOechSUjxEyPCqnBpYuwJnddCuQa7bkkAammCdpp+zgpAJUlIPBRvp90XvwtyrGcGoQdOXOYJ/LWlgwYBuSfnr+dK5BUR6xh0CCokiCMwTa4IFieRt18KdbOw+HmFFZB4wEkC4kAEz68KHtL48tRW2FfpS7G0G3dkzmUycyBJgzmA62jTjNbwS4MU2YzA5kKjwtH5+dPWX81lp70+8Nf0PmJ60VJrsVpBbDulMTTg7QKlWNDktTZKgqOfdV/lm950mnODwYW6GyqJN1FJBSBqYN7XqikgNBZvaCoETanzOOkXqPsMGAQuZKhEEEQYEza+tjREvKUbqSmBIm0wNBANzRsAVGK5V2nGmgyMbNpB4TWsLiu+ASBeCVCQOpiTFGzB84rjWDFzxjxNDVvpGZIWCBoRYH1gx5UiMQiRmVF7wOFtL660ORg068YmmanzzprisYmDkJI4Tr5jxoccSbQDQs1B5xwZddRQ9bok/rSDeLKSCUhQFyFTB8YIPxpo/igolQyiTMJMAdBJNqFmCbbqbkz6zSD74JEA+HypiMQkC+X/NSal5e8okcQYI0uI/WhYQopJQrK4FJOsKBB9CJrl/FgDh5UyfxKo7QkqniTmI8eNJ47FpBASCUkApOkyAePEaeVCzDnt8wzcJj84p2yUdmSV5Vj3UZZzC180wOPDhQBWL6eEmuVY4x9n0rB0PnXydKUbtrrrAGtDE4pVrxPIVtWLJAubmPlRAFXsSIsLjSwGtN8PjFjMJASsAKEi4Bn50I7WeZvGtLJI4Amhow8cxBgAud0TABkCdYHW3pTRzF5iAcxA8L0isqMwk+nUU4YwygUyOF/j/SijG0LT90nxrvth9wetJLwyo6zz8axWEVzo2YrJ1xRCQSTGknQchSdFU4JPZrUvPmj6vLETN803iJiONDCg1jGA0a3cwaVKK1iUiwHMkKPwj40EFSPdfEQlxJHWeUgg/AD4Usugx7CySMypFuzBjpZPDQan1pBpiUJETByg8SeHhy/wASedOsa4G0AJupZiRwETHmYHkaY4dgkE6iFETOoMCOkwSfwnlU0OznFtQcoIJMGx0ASr4kQaaNqIVYgE8eVv60RxagARrzPUaqHC5mOQJpky3cnSdB0nTyFMKLpdsYt+/96N7J2ct0Kg2ToR0P6TQVDM3HG1/U1ON31BtIFqllk4rRXHFN7I9icEtOs8Jtwt+tGsEjtWXFAZnkXTBIXlHvjkZk2NzFuFSNzZqXZVoSI/X4E08a3ZyAOIuCYUL2BmSL6wT625lIZuS/UbJior76a0W0ZVKLlysEQm9xlUDJMEAggXBgm1doxxjh6mmuKdQ2tTagcyVFKoA1Gpt1raMUiDZUHX58660zmodJx3QfHhWfTP5aajFtWMHj8/HnWvpjf3T+5o2YeJx5m5HpWHHHn8BTP+IIBsg11/ExaEfu3TrQsw6OOVpKq4+kKPM+tcJ2mrg3+nXhXaNpOG2QDyP4f1NHRjayrka57JX3f3f+lOMIxinZ7NhawDEpbUR4SONPGthbQOmGdHi2Rw69aAaGLWLLIKjAUbIJju81D8QEAHhJOoFMMS8FmZJJ1USST1JNd7y4J9DiWnU5VpTJFrAkkExpbzoaWVAdaBgrsvGFJOaYN4BiTFvK9HcPtf6QjsTh0GFJJWkfWRIAMxy18etQ3CLU44ltKcxUQkCYKuQ9dYvE1YmOwbmETlZaQh1fvKRmJAEWzK/duNTySoeEbYNG7hUpSQlxOUxJjKRECM0E2N4Jg1wrdRQsFNrJMWcTPxI+E0zxuMxCu646uTYgGLcppbZDobUFG/WLzeDeL1NTkl2O4p+BXF7IQwoJeWhKtY7yiATrlTE+tLqxWESlGQoSpIMq7MqUo2vkcsg+ApT+LDEDs8VZJICVAd8GdOMhI4EdaZ4XcnMsJU8QhSwELQ2FiFT74zgp+yAbgzwqkZ32Tca6HrCPpJKyptPZoT9lIJ+yCbHSRmUZ4c7LKwLY7RpahnTdC093VtS8jidARly2uDPgFHdxWkpHY4xXa2UJR3SFCJI1TN7/ADodsRrDYXERjF9olIIIQFkAmReQDz4aHrVFTMotgX+IgXCfVX9K6/iaiYCR7s8fuzUqXvhs9C+7gm1Ini2CqP8AEqJobtHfVhawUYZKEg2CUoSYtYkdBTaKxwJv4pJL6/sAxj3CBYSSdE+Hj1rovPEnKlRE/d/pRneX2juuqT9FnDJSIIGUlX+m0dKAL30xpMnFPeS4o0jnr2I1tBWY5EiBplFMnMLYAcNefhFHntmhSz30tylSpWCQSkWTYG54UwxKO93FNcP7yDp+KKVvZgX2BSTYHjYTHnT/AASsjK41UpKSocUzePMD0p3s3YilBSlqyiIzJUFTzA4RSmPwISEpbGigoAHWAQLnWVH40H0ZPZsiEJM3SlIPy9QL+RrbMrUhDV80JAF1G4sOGvE8p51vFMhodnOZViTwmFH4ggRzoxurhcsKTBUAr4pMfOpSlxVlscOckhF7YvAOtKWJlCVEqniASItpb1oUlkk8osefh+XrUv2u0gLQ0htbuVAIhWQX+1mixKpv409xOxc4UqxtKbgza1xXOs1dnVk9PH/aRRGFuEi/z/c/KpNs/YywQonTgZ+WlcbCwIK79D+vxqXst1PLlfSBjx0rEcLIiakDSiWVlPBJMcLA1Cdr7wBolOUyPwkwOela3b30zupbAJSowe7/AE0pccZLdaDkplfO7dcWorWElSrm3Ojmy9lYh5tTiQyMq8pQVgOyIn6skHQ9DUb2tguzedbSDCFqSCL+6opBEc7U/wBmAqDj7qnC7mQUEgqzErHaZjr7k+MxXp+NHAPsS8lKigIlQMTmSBqPte7x50OTj1TGROoudL8yTFMdpYhxLl8wOpBBBHE6gEVrB7ZdaMtOLQIuJ7p6FOih0NBIzJTszZOKfVkaQ0pQSVEBxvQRJ97mRSO1cLicMoB4IRIkSRcXuBMkWNwI6003X2T9LeQ2FFKVlUlPABKipNzpAj/EKmvtF2gcOylBX2ilnK2hbacqUgXVIvKe6NeNTlNxko+48YWmyGtYhZT2hcQlu3elM+ASDmJ6cOMUQxqQ252ZdcJtcIRlhQzJIOYykgg+dR/Bb24tsmFgg92CLazbLF9dZ8DTxnaTq0FCStSYJQFKJU2EgleXLFhlOto0SKo7ERKf4ji8LhwlnEJyrVmUlJQtYOUDN3QYSYi9IJ31xxlsvKyRJ7qJCTcjNkmfs8IJqHB9wD318rKtEgn4gedLBzunmqxOphIv6mPSsmxm2lQltfabjijJNzmV1UeZ4wIA5R40xA1IEKTc05Q3KtDJNhSim05ZBMkxl+0eOkC3WtYvbJh7NNjEvHGLA7NNkp+85Y26JjMT1SOcWIpedUq40x2dszsGWmQP7NsA/wA57zh81k0oVkeVceSXJnoYMaUb8iG1d3mXQfsq51GXtz3kkZXQoToT/Spa9jRF9aZvY2BMxU+TXQ7xX2RPamzOyJK+IsRwULzRzdtUrT3hYAG51EcuI7v+ah+8+NztRcSdaA7ExxbdTNgkSDw6Tz0qsbcTmyRSlQVxu1HBjyWilRbhOXMBKZJgTYwCB5UZ3i2C3iWX8SDkWEpWE84soR5A+dV5h8Kp5z6tIJEkqJVck2klR06AW1mrF3KwziW1sugLOa0GZB1F+EcqrOXBponFclRXGGSyQStageAHwGmtIYxxoR2Uk2nN8YqabU3HbICcOV9r3iEr9xYSRmggApIlJhQuCIPGoU4ggBAQbHvet6sppk3HY1WoWievjxpOadrYPBJFh8hNaOFI1gdCRR5DfhqtjFWMcXJK1En09KcYcLWLgqHLJNEcBs/Ofd1/cRVkbA2YhhOUlAVAlM3HrxrlnlopDFZXWGw4U2EQUJSrMQBE8xBA9Aad7R2avKMlyO8IMggklPgJ4HlU+2xtLDsf8yBHAZZJHMDzF6CYzZ7eLWleGUtljLJGUpUpUm8HhEfHnS/jSq3pDfgq6RCDhSDEcO9ebyrnytUg3PwxLpEwOIOun+9Ev/5iLFQUn8QhXrNFcHgktARqBE8ajkzqSpFsWFp2Y5hmgYdBVGg4fvpSuHWJIRICREEQI4RSGNbS6AFzrYgwRREbNS0k5VFUgamfnUuSa2XkwXhkBKiRzk0S+mBKZJpqtED9/vnTNTnCg9ioVw+8eFxmZpYW25JSCYEzYgxpSGzt1ktKWhCiFqSQghQMKIlMHS5hPnSuD2a2tQJT3h9oWPqNaa/xpOHORaHJzKtlNu8Y7xtpFdKlaXD6EVBpvkQx/ENoAB7UQqboSTMe6SFddOdIbMxq2sSlxKASk5UCZ1sYP3tbxrai28mFZfxS3GQTnAcWkRCVf3psZ/HA4qPKmOz9nh11tDp7JGYZlmwAEaH9612Jrjs4nFqWhHb+2C+4ouJhQOW4ghIIhJHQydJMnyZYPCKfXlA0BJvAAAnXSeA5kgVIt80MYjEHsbJT9pMFJNpJMzpFC2mmcM4kOOFSSkkkBQg9OtBP4VRmtsJ7uurwq23Ej+97IKiUgqGUj0VPnXe++0lPPDP2Y7MqCQElJIOubhMprvdbekFacG6EfRVKWVLNlJBBUTOl1wQYkFWtNt9tqsFKEN95xIyqXlGVUkGZ5zIkDnwpWn+InQU1wasCNsJ1JMax18aUaciVBQTBnjOvOkGmytvtBkyj3pKUmYBgAkFRN7AHQ0xRjlNr92CDmGoPSrEyXbNxQcUQ+kZshKSiEly2aDNpImDabeNMXiVhTzaFBlJCQVRrEx146cxzpodol9xoLJGWBm6BCQjyACR4VaeF2IhOCaaWmO5mUngFL7ypHiY8qCQxW+y3gDnWhS0wTCBKtPgAJJPhUk2DikKfGTDuBSAV/WJ7sgSJAE8QY+dD9s7JXh1pSzIQpuSRP2lELHhGW1GfZw3mxS1LUpSmUzlJJGYjIFa3hJ+A5VOapWPD2RMtl7bDyJsFTe8i/EHiDTp9xJF7zTR3Z6EIWoe8RlH5f71BlYTajSzlUVIJ5iPQ1xqPJ6Z28uKRLX4mwtQfGvyb6DQUhhtvquh2CdDYpUPFJ/KazEozAkaUOLT2VU7VjHaj4VA6H+nlUcwyr3KUAyElZhF7iTBgHTkJ5XpyjOteVCVKiZgE0M2s2WvqnElJyzCgRYkAETrJ46WNdeNeDgytvY3wW0lpUClZESQB/trarZ9nLhfQV51EHuk93N4AcP5j4AazUbWHZy5u1MwQRkFlcIVm0PhIvrU39lWKLT7jKtFJC08CCNfVJ/01VpMim+i338AhCStCcpHeUQSSoAEEGNYF/Kqx3owimSXWcM260rvd0nMMx1KeU8ROomKtnDPSBVeb3MqwbinTKkrlSBPGRKBfmRHIEVuCu0HlSNOYTD5Fp7AJXFiUlRBjiZAmeFVZjmldoqFN66KCCQeI7wJqZb2bXUhtKsqCrNlWCMw01jhflUAWcxJ1kn3UmNangvdlMzWqLG2Lsx1bP0zG4lTDZhSctlkfZNhAngACdNKB4/eJt50N4PCFbqrB191RX4kIUAPMnwom1vvg8ThW2sY26FIgjIBGYJy5knMIsTYiL8aheOxmGCycK2+mTmzOOJkHwQi0fzGupxTXRFTkn2/qTzDbtuOBtWMUl5aBCQEgJSNcsxmWAdM1hJgXqSYQZZtVX4XefGJAAxCjH3kpV8SCT5mieA3lxrxytjtD+FuT/przsvos03ba/wDfI7Mfqca0kye4k8qYLNqGs4DaS0lSsMsAXPeWg+SSoz6UJGPxOfIlKir7rmU/EJQR5zU/9BNeUWj6lf8AFhh3Ex5UQ/jKVRflQnG7Hx2QrXhHBAnuwsRz7pn4VBMdjST3FQelaPpnewZMy8Fku4wE/vypm+6J1qCYbby0WX6iijW1wsCD8qZ4GhFmRMWMZlEpueA/rWto4V7EYRxZbQEoUMy1uJMAJUSYGgBKSZPI3FBtlrClAE2PKpVhMe2glqfqbpKYUQQbKm15vfjT4YJMXJN0QBOKYaWTiXSpKUgoQzH1pIsZTAA11jS9d7OxuBxjgZCXsMtchtZczpKuAVe00L3q3bLL7vYJUppGVWaZ95IIgTmIgjUc+VCdhbMdfdSG0kqzJuNBCkyok6RyF66OKe7Odya1RLtg7JxDqSnDtKORSgpaSADII1UQPd68ab73boYnDspWpDhQFEqNlBJNiZSSADAuYq+8FgmsOyEgBKEC9vMnx40n9KStSm8hjKZzJGRYsFcbjvRBA40yboRtWeZMESAUhJK1G0XPh+dK7dZKHSiLACJ6iTPgSR5VZv8AwwKnnHWMX2CAo9iET2gSRCwVhQIsVJtNtdYoDitzksYgNOvNtJUM7bqiXA5PWBxBJB+M08stRpgjC92QrAulIUn7CozcxB1HWCamA3YUcAtZSVLT9Y2q0BBkKCSe8ZACtANI1vOGt0fpqIfQzIjLiWDCVDiMsXPja9jNOWd0nmmls5RiEKTkhWJU2kDvaANqIseHIVDlKauKK8VF02VPsvY5WpkCSS6EL6Dj8AanG82/DDLha7ylCysgBy+JJHwqXbO3LCEA/VodiLBa0i0C6lBRMcT6UNwnspw4c7VaipwyVJUAtuSZJAVCvUmqRUlditLwyGbV2o3iW0rQ5YJKLyEySCEk/ZUI468OdHNwW+xOIzgZiUzCpGWCRfkSVR4Unvzufh8IlLqHOyLko7jctqAuQtEwdbUz3WwTISojEZ3FZQUJSUgJbzZYMkmM1xbXQilnGTg9DQ4qaVkx2limilMrSiLnMoAfE86ebKcDrVzJBInnUTxGBQT2gabePUpJjiMq7ek0Rw28IyQhlSAkQpOXKRygaEeFcUo+TvfVDnaTLIMqAJGlhI+E1HMZieAECneKxyXL60MUZPxtrWjFjaQq1stQAEHsyJUUqKTmgQDGo/pUV3nw4JAzlSUoASSZMZ51PMkxR/a2203YCshnKtRPui8zB11vUVxy0qKYUVpFtFaCdJ0gxbrXXgx18TOT1OVNKEevIi1s9IIAuAdT+/CpOvaWV9lzMBlICEpgqNk5goC4JzHXXyoDslWYEEStPpl1B/KiOI2KolUlDYUkmVr1kEwIm54aa1fXk432Xdsd0qQDM1G/ao+yrCFPaoGIbIcQgEFRGi7a6d6/FIqs9o71YpctpxC0tgAQiG5sJkpAOvCYoVhnYUD1v+fqJpbosoWb2ftDMpKHlktXmRJFrdYmONc4zFwrudo2kgEJCvjY0jtnZq8MqD3kK91XP9DTFGMIEJXAoxaatE5WtM0G628iEgipXv3svBYd/s8E4twiQ4CQpKCDGUKAkmQZnS3WAKGotx+VXSsmNUgwM3pRLBY5bYhpxaJ+6op+VNVCLCkyim/uZWtp0TTd/fzFYWAVdq391Zn0OtWJsraeC2smFt5XQNNFeShr51RTa+etS/2f7UYafAfRqbLBIIM201jl+zLJFJWjpwTc5OMnutPzft+vzJdvFui7hR2jLi1tjUBRBHofjTLB7OwGLUGsUy4y8R3XO0Mk9SqY10NqlG1faZg2+6jM6fwi3qagW9O9qcYZSwG1jRebvCNNBe/Sp7l1soqSanr5/wAd/wAfoa297OncGoqbQ1iWye6XQvMOhKDlnqUgVEdo4lDSsr2z0oPApcWmfAixqwdne0PFpbSgpaUUiMypk/Gj+A24MY0pvF4POkiymkZx6EQPWm4SXgg3jek9/P8An7lOM7X7MhTbKri2dyRfjanC94F/+g2QLmCqAOt6ke8O4cknCBYPBpaVAHj3SfdPQyOoqEYQqYdKVphyezW2uQQFCLjpM3qbjWx45ZR1FtfMNsbzB5SkuFIOXIlBbC0gJSB3XCtK7xMUz2HtcMYlBbV3SoAhQIAlXDvGL+NAtqNA4hYR94ARa9o+NGtvtM4dHZJGZ4gFazfKI0Tyn5UrS+oObe2ejwoLQATAIB4GuBg0g5k63+McvAVVOC9qYaYbCmC4sJCZ7TKDAAk90xWke2N0f+TbiYjtlT/8dZOXQlHXtC3jewO0PqiQThwIzns+8pwBWSAApKgDPSOJof7PdqYrFY9BcUrJmWtSkpQACcmYad1KsonKJJJOsmotvVt93aWKLvZBJCAgJRKoSJNzAm5PAa1ZXsV2GtpDz7iSkrUEIChBhIOZXgSqPI1SKTVMXd2WsEgWAtwrVaSTFaCqrQDs1grSjatBVAxHPaLsn6TgHQPebHap8UAkjzTmHjFUjurtFLOJClGApJTPAExHyjzr0ipsKBSdFAg+Yiqf9nG4/bYhb7w+qYWpKB99xJgH+VOvjHI0WrjRk6aY6LaVypXcjiLKPwvTTFOhNkLISOKjJJor7Qt1sQ0DiMMSpA/tUDUD74BHDjHC/CoQy46kgPCAftR84rhli4s71m5LoJt4gZjxJ5U+wYynOrgJil9l4RChmBnrQbfLaQabKEnvKkeFiPlJ9KmnykooZvjG2R/DbSRi1rBT2ZWSUmxvdQHDhNTrYu6qMYy0kuE/Rysq7M5VkrVOWFSkAhKb30tUN3K3bxDrD2JQn6tn1c90qSn+QJzE8SQOFWD7LMWjt3AFD6xskJ6gp/Ka9HhcTzLqQ8O7uFbOVWF7PkQs5/GSSFeYqK7RaRh38j60uMfZzouQZgQEkiD1FXTktUe3u3Laxzdj2To91QEpn8SfHiIPjUFikn3aLucGuqKAfQO0cjTMrL4SQPgBWIGtP9v7Gewj6m305V3IOoUJPeSeIP8AvQxS6xVUTtwocbQ2G0klIKpvNgTbSovtXdcBw5Urg3ASgkDhEieU+dLvrITKXClRy6GO7YqnyBoe7th+YS++lIsAl1aQPABUVPDBxbl4BnyRaqhthkySo+X60sdKTbUAL/vlXa1Wr0TjECK2E1sqroHuk87CsEbkTei+xNmO4lWRpsqI1gd0dSomB5/GjW6W5isQkOvEtsc47zn8s6D8Xp0tXZGBbZaytoCED3Uj5k6knmb1Nzo1WQTZ/s1dVHauoQOSQVn45R86lGz9wsG3GYKdPNarf5UwPUGpAk2rAu8VNzkw8Ubw2EabENoQgfhSE/IU47cU2Wq9JgyaXsITS7bpQLezdZnaLKm1wl1N2XYlSFfMpOhH50TSbUPd3lwrJhzENBQ4ZxPoL0KDZ512ps57C41TT4HaNrGaLg6FBHMEZSPGmGMU4palLBzEkmbeV6s72xjD4tDWNwziHAk9g8UEKKZlTRVyvnHWRVcMBkBMuGZObkBwgxeaZV5A78DdokC4kAzFFGGXMUpLSSEjmY0i/LMqmeNSi3ZuZuf60+2Y9lKFJ1SQfQzWaT2gqTWmTXYu6/YCAPEnUn98KuDYrIS0hKSCAkXHPj8ZqF4fbTRaBMhZm3ja8iYibc6ObsOIeaQ4ADdYJi9lqEeUVLEqm/Oik+iU0g6sJN6VTATQ99UmK6SQL25vWzhVAvEhMGAkAqUYFrkQAD8RTbYO9b2MJLGGCGh/eOqMRzgR+9Caj7W7o2htPFOPmWMMpDaU8CciVkRxur5VOsfhEDDloJCUKKE5RyUtIM8yRUpyk7rSXn7fcvCEVXLt+Pv9gmh4Wuk8yPyE0rhUJSkJQAEjQD1qKbXxPYOpbbwbakZU37LmSIBAjgKIbKjtnCGVMShMpOW/eVcBJI6U+0PL07UOfhq119w+RVUe0fZL2El9psO4XVQ0Wyec6Fs9RY6mIq1kKmscAIIMEGxBuCDrPShKKfZzqTXR58b3ybDeVttwLOohMeIM6U73U3BxG0nBiMSoow+sgEKWPutzw5r9J4WVs72dYBt5bqUZk5pDRIU2g6+7x6JUSANBUwApY44x6DLJKSpjbAYBtltLTSAhtAypSBYD8+vOq52DuwcJtohA+pLa3W+QSqUlP+FSgPApqz5pq65fuiVXEkaTE/IegqqEFCa2k0BO3m0Yn6M8ezcUAppSvccB5HgoG2U9IN6Mqdy241gtUBN9t2E49jKSEuoktL5ExKT+FUAHlY8K88bQwq23FNrSUrSopUk8CDBH9a9RJcM1559oh/7zxUXOcQOZKER8aSS8lMb1QHxbyZJEiYHpapNs7dFhbaVrxuHSVAGDiGhFuRBOs6welRhGwXlfcB4hSxmHikSR4G9bO7OJ+4n/ANxH/wCqhLJj65V8ykMeVb4X8gc87Jrt5/KgczTAO3rMW7MV12cgRafSrQ1ZO5e4+cJfxYhsCUNH7Q4FfIfh48YFjX25LrDLqsTie82zBS2BJcWfdABtAIkzbTnR/bHtaxDpKWW0Mp5nvr/JI9DQcnWglpv7QbK++tLbaNApQSPjApLG764FAA+koP8AJK/+kEV58exa3VlxxRWs6qUZP9PCl2zalUTWXQ/7SMENFOK8Gz+ZFIf8TsMn3WnlHqEp/wDsflVRBVYpy1NwQLLQ/wCKzc3wzgHRYP5Cm+0Papb6hglXNwgJTyskkq8JTVY610LVuCNZLV4jam0gSnO4iSMqVoaRbUZSpOYX1v40gNwtpJv9DcA6KbPwSs1FS0FG4HpRfZ+28SyZZfdQeSXFBP8AlnL8KYxOdobCRgtnZX21IVjGkNOCQrs30Ba21kTooi4GkWF6qJA6fCrGf2vtDGto+kJUtpBzBaWjEge8pSExoSLwLzVfvgJMJVIgTPA8QPDT1pJLyFMUSiLx1pxs5RJBkCLgA3MUxbPDnTrBtoQMxN6m37DJE1f3necbhxWYTMQJm8XAniamXsWxinGX0KFkLBSf5wSR5ZZ/xVUK8UCkwb9Ku/2T7N+jYNGYfWPntVDkCAEDxygE9SaOJUmGTsnT5gRQXaGMS0lx1fuoSVq8EiaKYt2gW3EIU24hfuLbUlXgQQaoBDD2XYhTmDW8v3nn3XD4kgHyEQOgFSTbGGU4ypKPesReNFA68Dahm4+yzhsCwyr3gkqV4rUVn/qipEmhVrY6nxmpLwR5Bxo+/wDa+00eHc1TNjrzp7sVh3O4t7NKggDMUzYXgJsBJNF0t1izwFCv1Kz9S5Ra4pX7IzPe1dG6TzIIprinShBUlBWbd0amSAfSZ8qQRtFQ1ZcABPCZAMSI9fC9NRzCmycHkVMEQnLH2RfQc78etEHHAKYDayNO8k8QUwdYIjXXjp1rtt9KwSkzBjQi/mKCRmKqVNcKNZmpN1VqYxEvafspOIwLi9F4cF1CuIgd4eY+Qrfsx2g8/gmlvEqUCpKSdSlJgTz4ielE9vYNT+GdZScpdHZk8gogLPiE5jFFNk4BDLSGmhCEJCR4ARQC3ocPrgdflXm9/aqXsc6+tQSHFrKYmSCYQBF5ywJq2PbDt1WGwqENmFvKKZBgpSB3iOtwPOq32O022MIwpEOYhZUtciyUpVCRFwSVDjp4mhNJxphjLixJ3YTgWFsLSkGIVcQOVjB8Io9szHPhGVwAqBiRF9PCguy9tdk2UqVBEiCeVSHd/EsLazdoDKibwDw4cK83Jy6kj0MajemVEzrXOLN65ZVet4vWvS8Hl+TRV3I5mkkKrU2rSaFhHLSqd9tamSDXSl0QDztxXOeaZgzRHZWyX8QYZaW51A7vmowkeZo2Y5C67bSSQBckwALknoONSrCbpMs3x2KSk69kx33PNREJ9I61Jti7WSjubLwOUm3aqT2jh8VE5U+aiOlB5Io6MXpMk91S93pEe2RuBiHE9piFJwjPFTtlnwRII/xEeBozixhMC0hWDYGIdK8na4kFUGMwKWhAv3osk93jRrEbFXHbbRxIRyE53D0SIypPRIVWIbdfZcbwIOEbsVPrUQpQE58zlzoSYSbREgGprLJzSar9/wDo6p+kxRwuUXya89R/z2/7ENG9u0HXk/8AaFhQM5AAlIyySMoAkAA2M1XRUTcmSbk9TrUzcYQjGITh3vpWuZaUKSJUFAkEklQEzm0+dQqapM85HQp1hkE2AknQV1s3Z5dI4J58fKpvsfYyE6COvE+JqUsqgVhicwdu9sQJcSt0aXCeUcT+lXbuxdtBBkZYH78RVZBEORwiKe4HeTE4MkNpS62b5FGIPNJF0+hHSpY8tytlZ40o0i0cc8R0/fWodvZvZhWR2bqs6vuIgk9DBtPWoXvX7R33BkShLKuOVWdX+YpEDwE9ag6FlRzKJJMySZJrqTvo53ovr2Yb4fTWuycGV9sCYByqToDPBXAg6xI6T1CedVx7M09ngG0lJQpZWsK0Ku+rLf8AlAjpU/adMCaPZmqN7Xchhw/gPxEVQSN7MWhRyumJMCBpw0E1fO0Gg40pBJSCLkdL15220lCH3EIEJSYAknQCbnrNc7hGWWpK9a+u/wB0XjOUcNxdb39NfyW37Ndtv4pC1vKkJ7oAn8MG5N9alW0tptsILjywhI4mor7JcPGDzfeUfmr8iKg3tO24cRilNA/Vtd0DmeJrYr41H3f0TDkSb5S8JfVolG0PavhwohDbjidJsB6Gjm7O+uGxRytnI4blChBPWYuap7Y+6WJxSCtpslI4mYPOIBoUlteHeBulbapI4gjUelN78ZW/bQvtyjSfnf3PTeaaSeVaktnPdo024PtpCvUXpPFOknLlOmov4+VWi7VkXGm0KsX8BT/D0zBgRpTxkQKxijfbntLNjW2xcNNDyUsyR4wlFQfaW03HSmVWbnsykBJExxEGbCiu/WL7baGIUDI7RQtyT3B/01HpKLG6flRa2K2YtRcJUoyZ73iePgaXThkcUkn8K0x8qRfY4ppynsVgFRLJAAIShSwoj7clVieQtapuL8BTA7AvXWKrMKQASfCuH3Jim8AEQa5FdVzShFU6V0hE1w0qlwqiBko3f2jgWmh2iJeBMqW2XBqcuUTAER1otjN7sMsQt3FqT9xpKGkfPN8ar8msmiNGbj0TfA734RpacmASUA3UtfaOeIChlB86kmL9puGKYR9KR0QlpPxMx5VUqTXYrIzySbtsm6N+GkuhacGHDIzLfdU6uJEwD3QY04TRreHfbB40BDpxzbYjuN9iETwzC5VwsTHIVV81sqrKl0aWSUvzOydbL2a2guYhh0PYfslgnIUuJUAFZVI4KhOYHRUEVB9nYLMZVZI9T/Si+6m1jhn0qJ+rUQl1OoKCbyOJSe8OojiaZvoCHFJQZSlRSkjQpBISR0IilmaNMNbMgGwsKk+AeTFRLZWIBJBFEFbQCJ4VxzhbOuM6RIHXgNQn1qMbwbaCRDZBUfhQfa+3lLsi3X9KCzVMeGtslky3pHTiyTJMk6mpXuDsYYrFtNr/ALMArc6pTw8zA86ihqzvY42B2znHuoHh7yvyrorwRj3ZcJYSpITAAAgAaADSKVwwUkAEhQHrTVh0WmnAka3TVACu0XwllxXJJ+VeacZiszi1c1KP+o1fu+WMDeCeULd3+vyFedWGypSU/eIT6kD86jf9Rt+Ev5LNf0or3b/xX3Z6L9njOTAsg8QD8AD8QapnevDqbxjyTM5yfLnV5bMdSxhEKWcqUoCjPW/51XO20fxV4Oob7JkW7U++4Pwp0I6nynUyhNQjBv2389l5wc3NL318tV9CQ+z7erCpwiGluJbW2O8DxgC9VvvftNl7FvONEZFKsefM073/AN2sPhgz2KySqcwUZ0jvcIvw60E3YGHTiEKxIUW8wsOciJ5inj8MeS2ldIlJ8nwapurZfe6qowWHza9mJHGkd5tpdi2FISnMVWzCZgEnQg0USsAApSIgQTpHCPKojvO+S+EqvlTMcsx/QCmb4YvkKvjyMdbt74sYhRbcIZdBAyLPdM6ZFmATI0selSvaTvZMOOH7KFK9AT+VU1tjY6XW3cqYkfHUfEVA29rv5S0X3g3oWy4vLaxGWYrYcvNAyw4MSM8TKlGVHnOtdOIk0khUmaciujsgNUW7p04fpTdyATT7EpGWm4wgVfTzoGBZHc86TBp1tTDKadW2oQUKIPlTSpDGq1W5rDWMaBpy0m1NqfJTaKKAxFZvWq6crgUQGxXc1xNbisY6Brua4FdZgKxhwyYrHF3pqpya25cdR8qEtjLQ6ZxuQzTXE4xSzc03Kq1NLQbZ2kFRAAudKOt4BtsAruQL9fDhQ3YhAeTOnWi208UiOHKkk3dDwS42Mn8SlabgSNKsr2ZLbRhUXhSlKUo9ZIHwAqpVug2AqzNxSPo7YnUEeBzKqkdCt2Wa0/IkX/OiuFdlI5H4VC8K4RYHKr4HxFFsFtoDurgHodesVSwUCvazi8mCyT7xjysPko1UWwklWIaAEnMD6Xn5VL/a1tftltMtSqO9YHr/AEpzuTsxLTYkDtFe8dfKeQrjzTUIyb8/ajrhG5Qrwr/zZMcQ8XkAOEdmmO5AiwgeNCsTt9CX2sK0PrHNOSRzPE6aCizTiYuJT86RL6SoQkCNLafpXn83J2zr/siRI2MzlIWgLJEKUrU/p5VQ2+OBTh8Y60j3UqlI5dKtc7YiRnUf8RNCn2cMolamWlrJkqUhJUT1Jua61ngncY0ReCco1KVk92ISnDMqcurs0D/SLVEsWO2fdUFCcxSeHu2t6UojabhAypcPIZjHlJroYYElQSALFXeB7x1PxoZMylBRQFhcZOR09hglBSNKpjeBkIxLqdLz63+c1dGIdsapje9WbFrItAArejfxsX1S+BCDQEUokUm2mEV20Z8q9Q88Tf08a0gmlMReBWmxbSsYc+0r/wAQe/m/M1FTW6yoIdnNbNZWUQGCiKqysooDG6qSNarKIDoV2aysrGMNJ1lZQZjqlGda3WUBhoa1WVlYw62Z/ao8azafvnxNZWUPI6/KIN1Yns//ALA+J+dZWUwiJe/w/fKgu0P7VP8ANWVlMEGbX/5lf8o/KjGwfyNZWV5vquj0MH2/YkrOg8KbL+1WqyuSJ1DLl4K+Yp7s+srKZmCJ0PnQtv3vMfIVlZTREl0OsRoap7ef/ml+VZWVf0f5mc/qvyI7R7orWH+141lZXrHmmL1rtNZWUTH/2Q=="/>
          <p:cNvSpPr>
            <a:spLocks noChangeAspect="1" noChangeArrowheads="1"/>
          </p:cNvSpPr>
          <p:nvPr/>
        </p:nvSpPr>
        <p:spPr bwMode="auto">
          <a:xfrm>
            <a:off x="1587500" y="-38417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3796" name="AutoShape 4" descr="data:image/jpeg;base64,/9j/4AAQSkZJRgABAQAAAQABAAD/2wCEAAkGBxQTEhUUExQWFhUXGRwYFxgYFxwaGhweHBoYHBgcHhwcHCggHhwlHBoYITEkJSksLi4uHB8zODMsNygtLisBCgoKDg0OGhAQGywkHyUsLCwsLCwsLDQ0NCwsLCwsLCwsLCwsLCwsLCwsLCwsLCwsLCwsLCwsLCwsLCwsLCwsLP/AABEIALEBHAMBIgACEQEDEQH/xAAcAAABBAMBAAAAAAAAAAAAAAAFAwQGBwABAgj/xABIEAABAwIDBQUECAMGAwkBAAABAgMRACEEEjEFBkFRYRMicYGRBzKhsRQjQlJiwdHwFXLhM0OCkqLxFzSyJCU1RFOTs8LSFv/EABkBAAMBAQEAAAAAAAAAAAAAAAECAwAEBf/EAC8RAAICAgIBAgQFAwUAAAAAAAABAhEDIRIxQQRRIoGR0RMyYbHBI3GhFEJS4fD/2gAMAwEAAhEDEQA/AIJvXuctlv6U2pKmlQVJFlIzRw4puNNJqI1a21MejsWEvf2PZHOechSUjxEyPCqnBpYuwJnddCuQa7bkkAammCdpp+zgpAJUlIPBRvp90XvwtyrGcGoQdOXOYJ/LWlgwYBuSfnr+dK5BUR6xh0CCokiCMwTa4IFieRt18KdbOw+HmFFZB4wEkC4kAEz68KHtL48tRW2FfpS7G0G3dkzmUycyBJgzmA62jTjNbwS4MU2YzA5kKjwtH5+dPWX81lp70+8Nf0PmJ60VJrsVpBbDulMTTg7QKlWNDktTZKgqOfdV/lm950mnODwYW6GyqJN1FJBSBqYN7XqikgNBZvaCoETanzOOkXqPsMGAQuZKhEEEQYEza+tjREvKUbqSmBIm0wNBANzRsAVGK5V2nGmgyMbNpB4TWsLiu+ASBeCVCQOpiTFGzB84rjWDFzxjxNDVvpGZIWCBoRYH1gx5UiMQiRmVF7wOFtL660ORg068YmmanzzprisYmDkJI4Tr5jxoccSbQDQs1B5xwZddRQ9bok/rSDeLKSCUhQFyFTB8YIPxpo/igolQyiTMJMAdBJNqFmCbbqbkz6zSD74JEA+HypiMQkC+X/NSal5e8okcQYI0uI/WhYQopJQrK4FJOsKBB9CJrl/FgDh5UyfxKo7QkqniTmI8eNJ47FpBASCUkApOkyAePEaeVCzDnt8wzcJj84p2yUdmSV5Vj3UZZzC180wOPDhQBWL6eEmuVY4x9n0rB0PnXydKUbtrrrAGtDE4pVrxPIVtWLJAubmPlRAFXsSIsLjSwGtN8PjFjMJASsAKEi4Bn50I7WeZvGtLJI4Amhow8cxBgAud0TABkCdYHW3pTRzF5iAcxA8L0isqMwk+nUU4YwygUyOF/j/SijG0LT90nxrvth9wetJLwyo6zz8axWEVzo2YrJ1xRCQSTGknQchSdFU4JPZrUvPmj6vLETN803iJiONDCg1jGA0a3cwaVKK1iUiwHMkKPwj40EFSPdfEQlxJHWeUgg/AD4Usugx7CySMypFuzBjpZPDQan1pBpiUJETByg8SeHhy/wASedOsa4G0AJupZiRwETHmYHkaY4dgkE6iFETOoMCOkwSfwnlU0OznFtQcoIJMGx0ASr4kQaaNqIVYgE8eVv60RxagARrzPUaqHC5mOQJpky3cnSdB0nTyFMKLpdsYt+/96N7J2ct0Kg2ToR0P6TQVDM3HG1/U1ON31BtIFqllk4rRXHFN7I9icEtOs8Jtwt+tGsEjtWXFAZnkXTBIXlHvjkZk2NzFuFSNzZqXZVoSI/X4E08a3ZyAOIuCYUL2BmSL6wT625lIZuS/UbJior76a0W0ZVKLlysEQm9xlUDJMEAggXBgm1doxxjh6mmuKdQ2tTagcyVFKoA1Gpt1raMUiDZUHX58660zmodJx3QfHhWfTP5aajFtWMHj8/HnWvpjf3T+5o2YeJx5m5HpWHHHn8BTP+IIBsg11/ExaEfu3TrQsw6OOVpKq4+kKPM+tcJ2mrg3+nXhXaNpOG2QDyP4f1NHRjayrka57JX3f3f+lOMIxinZ7NhawDEpbUR4SONPGthbQOmGdHi2Rw69aAaGLWLLIKjAUbIJju81D8QEAHhJOoFMMS8FmZJJ1USST1JNd7y4J9DiWnU5VpTJFrAkkExpbzoaWVAdaBgrsvGFJOaYN4BiTFvK9HcPtf6QjsTh0GFJJWkfWRIAMxy18etQ3CLU44ltKcxUQkCYKuQ9dYvE1YmOwbmETlZaQh1fvKRmJAEWzK/duNTySoeEbYNG7hUpSQlxOUxJjKRECM0E2N4Jg1wrdRQsFNrJMWcTPxI+E0zxuMxCu646uTYgGLcppbZDobUFG/WLzeDeL1NTkl2O4p+BXF7IQwoJeWhKtY7yiATrlTE+tLqxWESlGQoSpIMq7MqUo2vkcsg+ApT+LDEDs8VZJICVAd8GdOMhI4EdaZ4XcnMsJU8QhSwELQ2FiFT74zgp+yAbgzwqkZ32Tca6HrCPpJKyptPZoT9lIJ+yCbHSRmUZ4c7LKwLY7RpahnTdC093VtS8jidARly2uDPgFHdxWkpHY4xXa2UJR3SFCJI1TN7/ADodsRrDYXERjF9olIIIQFkAmReQDz4aHrVFTMotgX+IgXCfVX9K6/iaiYCR7s8fuzUqXvhs9C+7gm1Ini2CqP8AEqJobtHfVhawUYZKEg2CUoSYtYkdBTaKxwJv4pJL6/sAxj3CBYSSdE+Hj1rovPEnKlRE/d/pRneX2juuqT9FnDJSIIGUlX+m0dKAL30xpMnFPeS4o0jnr2I1tBWY5EiBplFMnMLYAcNefhFHntmhSz30tylSpWCQSkWTYG54UwxKO93FNcP7yDp+KKVvZgX2BSTYHjYTHnT/AASsjK41UpKSocUzePMD0p3s3YilBSlqyiIzJUFTzA4RSmPwISEpbGigoAHWAQLnWVH40H0ZPZsiEJM3SlIPy9QL+RrbMrUhDV80JAF1G4sOGvE8p51vFMhodnOZViTwmFH4ggRzoxurhcsKTBUAr4pMfOpSlxVlscOckhF7YvAOtKWJlCVEqniASItpb1oUlkk8osefh+XrUv2u0gLQ0htbuVAIhWQX+1mixKpv409xOxc4UqxtKbgza1xXOs1dnVk9PH/aRRGFuEi/z/c/KpNs/YywQonTgZ+WlcbCwIK79D+vxqXst1PLlfSBjx0rEcLIiakDSiWVlPBJMcLA1Cdr7wBolOUyPwkwOela3b30zupbAJSowe7/AE0pccZLdaDkplfO7dcWorWElSrm3Ojmy9lYh5tTiQyMq8pQVgOyIn6skHQ9DUb2tguzedbSDCFqSCL+6opBEc7U/wBmAqDj7qnC7mQUEgqzErHaZjr7k+MxXp+NHAPsS8lKigIlQMTmSBqPte7x50OTj1TGROoudL8yTFMdpYhxLl8wOpBBBHE6gEVrB7ZdaMtOLQIuJ7p6FOih0NBIzJTszZOKfVkaQ0pQSVEBxvQRJ97mRSO1cLicMoB4IRIkSRcXuBMkWNwI6003X2T9LeQ2FFKVlUlPABKipNzpAj/EKmvtF2gcOylBX2ilnK2hbacqUgXVIvKe6NeNTlNxko+48YWmyGtYhZT2hcQlu3elM+ASDmJ6cOMUQxqQ252ZdcJtcIRlhQzJIOYykgg+dR/Bb24tsmFgg92CLazbLF9dZ8DTxnaTq0FCStSYJQFKJU2EgleXLFhlOto0SKo7ERKf4ji8LhwlnEJyrVmUlJQtYOUDN3QYSYi9IJ31xxlsvKyRJ7qJCTcjNkmfs8IJqHB9wD318rKtEgn4gedLBzunmqxOphIv6mPSsmxm2lQltfabjijJNzmV1UeZ4wIA5R40xA1IEKTc05Q3KtDJNhSim05ZBMkxl+0eOkC3WtYvbJh7NNjEvHGLA7NNkp+85Y26JjMT1SOcWIpedUq40x2dszsGWmQP7NsA/wA57zh81k0oVkeVceSXJnoYMaUb8iG1d3mXQfsq51GXtz3kkZXQoToT/Spa9jRF9aZvY2BMxU+TXQ7xX2RPamzOyJK+IsRwULzRzdtUrT3hYAG51EcuI7v+ah+8+NztRcSdaA7ExxbdTNgkSDw6Tz0qsbcTmyRSlQVxu1HBjyWilRbhOXMBKZJgTYwCB5UZ3i2C3iWX8SDkWEpWE84soR5A+dV5h8Kp5z6tIJEkqJVck2klR06AW1mrF3KwziW1sugLOa0GZB1F+EcqrOXBponFclRXGGSyQStageAHwGmtIYxxoR2Uk2nN8YqabU3HbICcOV9r3iEr9xYSRmggApIlJhQuCIPGoU4ggBAQbHvet6sppk3HY1WoWievjxpOadrYPBJFh8hNaOFI1gdCRR5DfhqtjFWMcXJK1En09KcYcLWLgqHLJNEcBs/Ofd1/cRVkbA2YhhOUlAVAlM3HrxrlnlopDFZXWGw4U2EQUJSrMQBE8xBA9Aad7R2avKMlyO8IMggklPgJ4HlU+2xtLDsf8yBHAZZJHMDzF6CYzZ7eLWleGUtljLJGUpUpUm8HhEfHnS/jSq3pDfgq6RCDhSDEcO9ebyrnytUg3PwxLpEwOIOun+9Ev/5iLFQUn8QhXrNFcHgktARqBE8ajkzqSpFsWFp2Y5hmgYdBVGg4fvpSuHWJIRICREEQI4RSGNbS6AFzrYgwRREbNS0k5VFUgamfnUuSa2XkwXhkBKiRzk0S+mBKZJpqtED9/vnTNTnCg9ioVw+8eFxmZpYW25JSCYEzYgxpSGzt1ktKWhCiFqSQghQMKIlMHS5hPnSuD2a2tQJT3h9oWPqNaa/xpOHORaHJzKtlNu8Y7xtpFdKlaXD6EVBpvkQx/ENoAB7UQqboSTMe6SFddOdIbMxq2sSlxKASk5UCZ1sYP3tbxrai28mFZfxS3GQTnAcWkRCVf3psZ/HA4qPKmOz9nh11tDp7JGYZlmwAEaH9612Jrjs4nFqWhHb+2C+4ouJhQOW4ghIIhJHQydJMnyZYPCKfXlA0BJvAAAnXSeA5kgVIt80MYjEHsbJT9pMFJNpJMzpFC2mmcM4kOOFSSkkkBQg9OtBP4VRmtsJ7uurwq23Ej+97IKiUgqGUj0VPnXe++0lPPDP2Y7MqCQElJIOubhMprvdbekFacG6EfRVKWVLNlJBBUTOl1wQYkFWtNt9tqsFKEN95xIyqXlGVUkGZ5zIkDnwpWn+InQU1wasCNsJ1JMax18aUaciVBQTBnjOvOkGmytvtBkyj3pKUmYBgAkFRN7AHQ0xRjlNr92CDmGoPSrEyXbNxQcUQ+kZshKSiEly2aDNpImDabeNMXiVhTzaFBlJCQVRrEx146cxzpodol9xoLJGWBm6BCQjyACR4VaeF2IhOCaaWmO5mUngFL7ypHiY8qCQxW+y3gDnWhS0wTCBKtPgAJJPhUk2DikKfGTDuBSAV/WJ7sgSJAE8QY+dD9s7JXh1pSzIQpuSRP2lELHhGW1GfZw3mxS1LUpSmUzlJJGYjIFa3hJ+A5VOapWPD2RMtl7bDyJsFTe8i/EHiDTp9xJF7zTR3Z6EIWoe8RlH5f71BlYTajSzlUVIJ5iPQ1xqPJ6Z28uKRLX4mwtQfGvyb6DQUhhtvquh2CdDYpUPFJ/KazEozAkaUOLT2VU7VjHaj4VA6H+nlUcwyr3KUAyElZhF7iTBgHTkJ5XpyjOteVCVKiZgE0M2s2WvqnElJyzCgRYkAETrJ46WNdeNeDgytvY3wW0lpUClZESQB/trarZ9nLhfQV51EHuk93N4AcP5j4AazUbWHZy5u1MwQRkFlcIVm0PhIvrU39lWKLT7jKtFJC08CCNfVJ/01VpMim+i338AhCStCcpHeUQSSoAEEGNYF/Kqx3owimSXWcM260rvd0nMMx1KeU8ROomKtnDPSBVeb3MqwbinTKkrlSBPGRKBfmRHIEVuCu0HlSNOYTD5Fp7AJXFiUlRBjiZAmeFVZjmldoqFN66KCCQeI7wJqZb2bXUhtKsqCrNlWCMw01jhflUAWcxJ1kn3UmNangvdlMzWqLG2Lsx1bP0zG4lTDZhSctlkfZNhAngACdNKB4/eJt50N4PCFbqrB191RX4kIUAPMnwom1vvg8ThW2sY26FIgjIBGYJy5knMIsTYiL8aheOxmGCycK2+mTmzOOJkHwQi0fzGupxTXRFTkn2/qTzDbtuOBtWMUl5aBCQEgJSNcsxmWAdM1hJgXqSYQZZtVX4XefGJAAxCjH3kpV8SCT5mieA3lxrxytjtD+FuT/przsvos03ba/wDfI7Mfqca0kye4k8qYLNqGs4DaS0lSsMsAXPeWg+SSoz6UJGPxOfIlKir7rmU/EJQR5zU/9BNeUWj6lf8AFhh3Ex5UQ/jKVRflQnG7Hx2QrXhHBAnuwsRz7pn4VBMdjST3FQelaPpnewZMy8Fku4wE/vypm+6J1qCYbby0WX6iijW1wsCD8qZ4GhFmRMWMZlEpueA/rWto4V7EYRxZbQEoUMy1uJMAJUSYGgBKSZPI3FBtlrClAE2PKpVhMe2glqfqbpKYUQQbKm15vfjT4YJMXJN0QBOKYaWTiXSpKUgoQzH1pIsZTAA11jS9d7OxuBxjgZCXsMtchtZczpKuAVe00L3q3bLL7vYJUppGVWaZ95IIgTmIgjUc+VCdhbMdfdSG0kqzJuNBCkyok6RyF66OKe7Odya1RLtg7JxDqSnDtKORSgpaSADII1UQPd68ab73boYnDspWpDhQFEqNlBJNiZSSADAuYq+8FgmsOyEgBKEC9vMnx40n9KStSm8hjKZzJGRYsFcbjvRBA40yboRtWeZMESAUhJK1G0XPh+dK7dZKHSiLACJ6iTPgSR5VZv8AwwKnnHWMX2CAo9iET2gSRCwVhQIsVJtNtdYoDitzksYgNOvNtJUM7bqiXA5PWBxBJB+M08stRpgjC92QrAulIUn7CozcxB1HWCamA3YUcAtZSVLT9Y2q0BBkKCSe8ZACtANI1vOGt0fpqIfQzIjLiWDCVDiMsXPja9jNOWd0nmmls5RiEKTkhWJU2kDvaANqIseHIVDlKauKK8VF02VPsvY5WpkCSS6EL6Dj8AanG82/DDLha7ylCysgBy+JJHwqXbO3LCEA/VodiLBa0i0C6lBRMcT6UNwnspw4c7VaipwyVJUAtuSZJAVCvUmqRUlditLwyGbV2o3iW0rQ5YJKLyEySCEk/ZUI468OdHNwW+xOIzgZiUzCpGWCRfkSVR4Unvzufh8IlLqHOyLko7jctqAuQtEwdbUz3WwTISojEZ3FZQUJSUgJbzZYMkmM1xbXQilnGTg9DQ4qaVkx2limilMrSiLnMoAfE86ebKcDrVzJBInnUTxGBQT2gabePUpJjiMq7ek0Rw28IyQhlSAkQpOXKRygaEeFcUo+TvfVDnaTLIMqAJGlhI+E1HMZieAECneKxyXL60MUZPxtrWjFjaQq1stQAEHsyJUUqKTmgQDGo/pUV3nw4JAzlSUoASSZMZ51PMkxR/a2203YCshnKtRPui8zB11vUVxy0qKYUVpFtFaCdJ0gxbrXXgx18TOT1OVNKEevIi1s9IIAuAdT+/CpOvaWV9lzMBlICEpgqNk5goC4JzHXXyoDslWYEEStPpl1B/KiOI2KolUlDYUkmVr1kEwIm54aa1fXk432Xdsd0qQDM1G/ao+yrCFPaoGIbIcQgEFRGi7a6d6/FIqs9o71YpctpxC0tgAQiG5sJkpAOvCYoVhnYUD1v+fqJpbosoWb2ftDMpKHlktXmRJFrdYmONc4zFwrudo2kgEJCvjY0jtnZq8MqD3kK91XP9DTFGMIEJXAoxaatE5WtM0G628iEgipXv3svBYd/s8E4twiQ4CQpKCDGUKAkmQZnS3WAKGotx+VXSsmNUgwM3pRLBY5bYhpxaJ+6op+VNVCLCkyim/uZWtp0TTd/fzFYWAVdq391Zn0OtWJsraeC2smFt5XQNNFeShr51RTa+etS/2f7UYafAfRqbLBIIM201jl+zLJFJWjpwTc5OMnutPzft+vzJdvFui7hR2jLi1tjUBRBHofjTLB7OwGLUGsUy4y8R3XO0Mk9SqY10NqlG1faZg2+6jM6fwi3qagW9O9qcYZSwG1jRebvCNNBe/Sp7l1soqSanr5/wAd/wAfoa297OncGoqbQ1iWye6XQvMOhKDlnqUgVEdo4lDSsr2z0oPApcWmfAixqwdne0PFpbSgpaUUiMypk/Gj+A24MY0pvF4POkiymkZx6EQPWm4SXgg3jek9/P8An7lOM7X7MhTbKri2dyRfjanC94F/+g2QLmCqAOt6ke8O4cknCBYPBpaVAHj3SfdPQyOoqEYQqYdKVphyezW2uQQFCLjpM3qbjWx45ZR1FtfMNsbzB5SkuFIOXIlBbC0gJSB3XCtK7xMUz2HtcMYlBbV3SoAhQIAlXDvGL+NAtqNA4hYR94ARa9o+NGtvtM4dHZJGZ4gFazfKI0Tyn5UrS+oObe2ejwoLQATAIB4GuBg0g5k63+McvAVVOC9qYaYbCmC4sJCZ7TKDAAk90xWke2N0f+TbiYjtlT/8dZOXQlHXtC3jewO0PqiQThwIzns+8pwBWSAApKgDPSOJof7PdqYrFY9BcUrJmWtSkpQACcmYad1KsonKJJJOsmotvVt93aWKLvZBJCAgJRKoSJNzAm5PAa1ZXsV2GtpDz7iSkrUEIChBhIOZXgSqPI1SKTVMXd2WsEgWAtwrVaSTFaCqrQDs1grSjatBVAxHPaLsn6TgHQPebHap8UAkjzTmHjFUjurtFLOJClGApJTPAExHyjzr0ipsKBSdFAg+Yiqf9nG4/bYhb7w+qYWpKB99xJgH+VOvjHI0WrjRk6aY6LaVypXcjiLKPwvTTFOhNkLISOKjJJor7Qt1sQ0DiMMSpA/tUDUD74BHDjHC/CoQy46kgPCAftR84rhli4s71m5LoJt4gZjxJ5U+wYynOrgJil9l4RChmBnrQbfLaQabKEnvKkeFiPlJ9KmnykooZvjG2R/DbSRi1rBT2ZWSUmxvdQHDhNTrYu6qMYy0kuE/Rysq7M5VkrVOWFSkAhKb30tUN3K3bxDrD2JQn6tn1c90qSn+QJzE8SQOFWD7LMWjt3AFD6xskJ6gp/Ka9HhcTzLqQ8O7uFbOVWF7PkQs5/GSSFeYqK7RaRh38j60uMfZzouQZgQEkiD1FXTktUe3u3Laxzdj2To91QEpn8SfHiIPjUFikn3aLucGuqKAfQO0cjTMrL4SQPgBWIGtP9v7Gewj6m305V3IOoUJPeSeIP8AvQxS6xVUTtwocbQ2G0klIKpvNgTbSovtXdcBw5Urg3ASgkDhEieU+dLvrITKXClRy6GO7YqnyBoe7th+YS++lIsAl1aQPABUVPDBxbl4BnyRaqhthkySo+X60sdKTbUAL/vlXa1Wr0TjECK2E1sqroHuk87CsEbkTei+xNmO4lWRpsqI1gd0dSomB5/GjW6W5isQkOvEtsc47zn8s6D8Xp0tXZGBbZaytoCED3Uj5k6knmb1Nzo1WQTZ/s1dVHauoQOSQVn45R86lGz9wsG3GYKdPNarf5UwPUGpAk2rAu8VNzkw8Ubw2EabENoQgfhSE/IU47cU2Wq9JgyaXsITS7bpQLezdZnaLKm1wl1N2XYlSFfMpOhH50TSbUPd3lwrJhzENBQ4ZxPoL0KDZ512ps57C41TT4HaNrGaLg6FBHMEZSPGmGMU4palLBzEkmbeV6s72xjD4tDWNwziHAk9g8UEKKZlTRVyvnHWRVcMBkBMuGZObkBwgxeaZV5A78DdokC4kAzFFGGXMUpLSSEjmY0i/LMqmeNSi3ZuZuf60+2Y9lKFJ1SQfQzWaT2gqTWmTXYu6/YCAPEnUn98KuDYrIS0hKSCAkXHPj8ZqF4fbTRaBMhZm3ja8iYibc6ObsOIeaQ4ADdYJi9lqEeUVLEqm/Oik+iU0g6sJN6VTATQ99UmK6SQL25vWzhVAvEhMGAkAqUYFrkQAD8RTbYO9b2MJLGGCGh/eOqMRzgR+9Caj7W7o2htPFOPmWMMpDaU8CciVkRxur5VOsfhEDDloJCUKKE5RyUtIM8yRUpyk7rSXn7fcvCEVXLt+Pv9gmh4Wuk8yPyE0rhUJSkJQAEjQD1qKbXxPYOpbbwbakZU37LmSIBAjgKIbKjtnCGVMShMpOW/eVcBJI6U+0PL07UOfhq119w+RVUe0fZL2El9psO4XVQ0Wyec6Fs9RY6mIq1kKmscAIIMEGxBuCDrPShKKfZzqTXR58b3ybDeVttwLOohMeIM6U73U3BxG0nBiMSoow+sgEKWPutzw5r9J4WVs72dYBt5bqUZk5pDRIU2g6+7x6JUSANBUwApY44x6DLJKSpjbAYBtltLTSAhtAypSBYD8+vOq52DuwcJtohA+pLa3W+QSqUlP+FSgPApqz5pq65fuiVXEkaTE/IegqqEFCa2k0BO3m0Yn6M8ezcUAppSvccB5HgoG2U9IN6Mqdy241gtUBN9t2E49jKSEuoktL5ExKT+FUAHlY8K88bQwq23FNrSUrSopUk8CDBH9a9RJcM1559oh/7zxUXOcQOZKER8aSS8lMb1QHxbyZJEiYHpapNs7dFhbaVrxuHSVAGDiGhFuRBOs6welRhGwXlfcB4hSxmHikSR4G9bO7OJ+4n/ANxH/wCqhLJj65V8ykMeVb4X8gc87Jrt5/KgczTAO3rMW7MV12cgRafSrQ1ZO5e4+cJfxYhsCUNH7Q4FfIfh48YFjX25LrDLqsTie82zBS2BJcWfdABtAIkzbTnR/bHtaxDpKWW0Mp5nvr/JI9DQcnWglpv7QbK++tLbaNApQSPjApLG764FAA+koP8AJK/+kEV58exa3VlxxRWs6qUZP9PCl2zalUTWXQ/7SMENFOK8Gz+ZFIf8TsMn3WnlHqEp/wDsflVRBVYpy1NwQLLQ/wCKzc3wzgHRYP5Cm+0Papb6hglXNwgJTyskkq8JTVY610LVuCNZLV4jam0gSnO4iSMqVoaRbUZSpOYX1v40gNwtpJv9DcA6KbPwSs1FS0FG4HpRfZ+28SyZZfdQeSXFBP8AlnL8KYxOdobCRgtnZX21IVjGkNOCQrs30Ba21kTooi4GkWF6qJA6fCrGf2vtDGto+kJUtpBzBaWjEge8pSExoSLwLzVfvgJMJVIgTPA8QPDT1pJLyFMUSiLx1pxs5RJBkCLgA3MUxbPDnTrBtoQMxN6m37DJE1f3necbhxWYTMQJm8XAniamXsWxinGX0KFkLBSf5wSR5ZZ/xVUK8UCkwb9Ku/2T7N+jYNGYfWPntVDkCAEDxygE9SaOJUmGTsnT5gRQXaGMS0lx1fuoSVq8EiaKYt2gW3EIU24hfuLbUlXgQQaoBDD2XYhTmDW8v3nn3XD4kgHyEQOgFSTbGGU4ypKPesReNFA68Dahm4+yzhsCwyr3gkqV4rUVn/qipEmhVrY6nxmpLwR5Bxo+/wDa+00eHc1TNjrzp7sVh3O4t7NKggDMUzYXgJsBJNF0t1izwFCv1Kz9S5Ra4pX7IzPe1dG6TzIIprinShBUlBWbd0amSAfSZ8qQRtFQ1ZcABPCZAMSI9fC9NRzCmycHkVMEQnLH2RfQc78etEHHAKYDayNO8k8QUwdYIjXXjp1rtt9KwSkzBjQi/mKCRmKqVNcKNZmpN1VqYxEvafspOIwLi9F4cF1CuIgd4eY+Qrfsx2g8/gmlvEqUCpKSdSlJgTz4ielE9vYNT+GdZScpdHZk8gogLPiE5jFFNk4BDLSGmhCEJCR4ARQC3ocPrgdflXm9/aqXsc6+tQSHFrKYmSCYQBF5ywJq2PbDt1WGwqENmFvKKZBgpSB3iOtwPOq32O022MIwpEOYhZUtciyUpVCRFwSVDjp4mhNJxphjLixJ3YTgWFsLSkGIVcQOVjB8Io9szHPhGVwAqBiRF9PCguy9tdk2UqVBEiCeVSHd/EsLazdoDKibwDw4cK83Jy6kj0MajemVEzrXOLN65ZVet4vWvS8Hl+TRV3I5mkkKrU2rSaFhHLSqd9tamSDXSl0QDztxXOeaZgzRHZWyX8QYZaW51A7vmowkeZo2Y5C67bSSQBckwALknoONSrCbpMs3x2KSk69kx33PNREJ9I61Jti7WSjubLwOUm3aqT2jh8VE5U+aiOlB5Io6MXpMk91S93pEe2RuBiHE9piFJwjPFTtlnwRII/xEeBozixhMC0hWDYGIdK8na4kFUGMwKWhAv3osk93jRrEbFXHbbRxIRyE53D0SIypPRIVWIbdfZcbwIOEbsVPrUQpQE58zlzoSYSbREgGprLJzSar9/wDo6p+kxRwuUXya89R/z2/7ENG9u0HXk/8AaFhQM5AAlIyySMoAkAA2M1XRUTcmSbk9TrUzcYQjGITh3vpWuZaUKSJUFAkEklQEzm0+dQqapM85HQp1hkE2AknQV1s3Z5dI4J58fKpvsfYyE6COvE+JqUsqgVhicwdu9sQJcSt0aXCeUcT+lXbuxdtBBkZYH78RVZBEORwiKe4HeTE4MkNpS62b5FGIPNJF0+hHSpY8tytlZ40o0i0cc8R0/fWodvZvZhWR2bqs6vuIgk9DBtPWoXvX7R33BkShLKuOVWdX+YpEDwE9ag6FlRzKJJMySZJrqTvo53ovr2Yb4fTWuycGV9sCYByqToDPBXAg6xI6T1CedVx7M09ngG0lJQpZWsK0Ku+rLf8AlAjpU/adMCaPZmqN7Xchhw/gPxEVQSN7MWhRyumJMCBpw0E1fO0Gg40pBJSCLkdL15220lCH3EIEJSYAknQCbnrNc7hGWWpK9a+u/wB0XjOUcNxdb39NfyW37Ndtv4pC1vKkJ7oAn8MG5N9alW0tptsILjywhI4mor7JcPGDzfeUfmr8iKg3tO24cRilNA/Vtd0DmeJrYr41H3f0TDkSb5S8JfVolG0PavhwohDbjidJsB6Gjm7O+uGxRytnI4blChBPWYuap7Y+6WJxSCtpslI4mYPOIBoUlteHeBulbapI4gjUelN78ZW/bQvtyjSfnf3PTeaaSeVaktnPdo024PtpCvUXpPFOknLlOmov4+VWi7VkXGm0KsX8BT/D0zBgRpTxkQKxijfbntLNjW2xcNNDyUsyR4wlFQfaW03HSmVWbnsykBJExxEGbCiu/WL7baGIUDI7RQtyT3B/01HpKLG6flRa2K2YtRcJUoyZ73iePgaXThkcUkn8K0x8qRfY4ppynsVgFRLJAAIShSwoj7clVieQtapuL8BTA7AvXWKrMKQASfCuH3Jim8AEQa5FdVzShFU6V0hE1w0qlwqiBko3f2jgWmh2iJeBMqW2XBqcuUTAER1otjN7sMsQt3FqT9xpKGkfPN8ar8msmiNGbj0TfA734RpacmASUA3UtfaOeIChlB86kmL9puGKYR9KR0QlpPxMx5VUqTXYrIzySbtsm6N+GkuhacGHDIzLfdU6uJEwD3QY04TRreHfbB40BDpxzbYjuN9iETwzC5VwsTHIVV81sqrKl0aWSUvzOydbL2a2guYhh0PYfslgnIUuJUAFZVI4KhOYHRUEVB9nYLMZVZI9T/Si+6m1jhn0qJ+rUQl1OoKCbyOJSe8OojiaZvoCHFJQZSlRSkjQpBISR0IilmaNMNbMgGwsKk+AeTFRLZWIBJBFEFbQCJ4VxzhbOuM6RIHXgNQn1qMbwbaCRDZBUfhQfa+3lLsi3X9KCzVMeGtslky3pHTiyTJMk6mpXuDsYYrFtNr/ALMArc6pTw8zA86ihqzvY42B2znHuoHh7yvyrorwRj3ZcJYSpITAAAgAaADSKVwwUkAEhQHrTVh0WmnAka3TVACu0XwllxXJJ+VeacZiszi1c1KP+o1fu+WMDeCeULd3+vyFedWGypSU/eIT6kD86jf9Rt+Ev5LNf0or3b/xX3Z6L9njOTAsg8QD8AD8QapnevDqbxjyTM5yfLnV5bMdSxhEKWcqUoCjPW/51XO20fxV4Oob7JkW7U++4Pwp0I6nynUyhNQjBv2389l5wc3NL318tV9CQ+z7erCpwiGluJbW2O8DxgC9VvvftNl7FvONEZFKsefM073/AN2sPhgz2KySqcwUZ0jvcIvw60E3YGHTiEKxIUW8wsOciJ5inj8MeS2ldIlJ8nwapurZfe6qowWHza9mJHGkd5tpdi2FISnMVWzCZgEnQg0USsAApSIgQTpHCPKojvO+S+EqvlTMcsx/QCmb4YvkKvjyMdbt74sYhRbcIZdBAyLPdM6ZFmATI0selSvaTvZMOOH7KFK9AT+VU1tjY6XW3cqYkfHUfEVA29rv5S0X3g3oWy4vLaxGWYrYcvNAyw4MSM8TKlGVHnOtdOIk0khUmaciujsgNUW7p04fpTdyATT7EpGWm4wgVfTzoGBZHc86TBp1tTDKadW2oQUKIPlTSpDGq1W5rDWMaBpy0m1NqfJTaKKAxFZvWq6crgUQGxXc1xNbisY6Brua4FdZgKxhwyYrHF3pqpya25cdR8qEtjLQ6ZxuQzTXE4xSzc03Kq1NLQbZ2kFRAAudKOt4BtsAruQL9fDhQ3YhAeTOnWi208UiOHKkk3dDwS42Mn8SlabgSNKsr2ZLbRhUXhSlKUo9ZIHwAqpVug2AqzNxSPo7YnUEeBzKqkdCt2Wa0/IkX/OiuFdlI5H4VC8K4RYHKr4HxFFsFtoDurgHodesVSwUCvazi8mCyT7xjysPko1UWwklWIaAEnMD6Xn5VL/a1tftltMtSqO9YHr/AEpzuTsxLTYkDtFe8dfKeQrjzTUIyb8/ajrhG5Qrwr/zZMcQ8XkAOEdmmO5AiwgeNCsTt9CX2sK0PrHNOSRzPE6aCizTiYuJT86RL6SoQkCNLafpXn83J2zr/siRI2MzlIWgLJEKUrU/p5VQ2+OBTh8Y60j3UqlI5dKtc7YiRnUf8RNCn2cMolamWlrJkqUhJUT1Jua61ngncY0ReCco1KVk92ISnDMqcurs0D/SLVEsWO2fdUFCcxSeHu2t6UojabhAypcPIZjHlJroYYElQSALFXeB7x1PxoZMylBRQFhcZOR09hglBSNKpjeBkIxLqdLz63+c1dGIdsapje9WbFrItAArejfxsX1S+BCDQEUokUm2mEV20Z8q9Q88Tf08a0gmlMReBWmxbSsYc+0r/wAQe/m/M1FTW6yoIdnNbNZWUQGCiKqysooDG6qSNarKIDoV2aysrGMNJ1lZQZjqlGda3WUBhoa1WVlYw62Z/ao8azafvnxNZWUPI6/KIN1Yns//ALA+J+dZWUwiJe/w/fKgu0P7VP8ANWVlMEGbX/5lf8o/KjGwfyNZWV5vquj0MH2/YkrOg8KbL+1WqyuSJ1DLl4K+Yp7s+srKZmCJ0PnQtv3vMfIVlZTREl0OsRoap7ef/ml+VZWVf0f5mc/qvyI7R7orWH+141lZXrHmmL1rtNZWUTH/2Q=="/>
          <p:cNvSpPr>
            <a:spLocks noChangeAspect="1" noChangeArrowheads="1"/>
          </p:cNvSpPr>
          <p:nvPr/>
        </p:nvSpPr>
        <p:spPr bwMode="auto">
          <a:xfrm>
            <a:off x="1587500" y="-38417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3798" name="AutoShape 6" descr="data:image/jpeg;base64,/9j/4AAQSkZJRgABAQAAAQABAAD/2wCEAAkGBxQTEhUUExQWFhUXGRwYFxgYFxwaGhweHBoYHBgcHhwcHCggHhwlHBoYITEkJSksLi4uHB8zODMsNygtLisBCgoKDg0OGhAQGywkHyUsLCwsLCwsLDQ0NCwsLCwsLCwsLCwsLCwsLCwsLCwsLCwsLCwsLCwsLCwsLCwsLCwsLP/AABEIALEBHAMBIgACEQEDEQH/xAAcAAABBAMBAAAAAAAAAAAAAAAFAwQGBwABAgj/xABIEAABAwIDBQUECAMGAwkBAAABAgMRACEEEjEFBkFRYRMicYGRBzKhsRQjQlJiwdHwFXLhM0OCkqLxFzSyJCU1RFOTs8LSFv/EABkBAAMBAQEAAAAAAAAAAAAAAAECAwAEBf/EAC8RAAICAgIBAgQFAwUAAAAAAAABAhEDIRIxQQRRIoGR0RMyYbHBI3GhFEJS4fD/2gAMAwEAAhEDEQA/AIJvXuctlv6U2pKmlQVJFlIzRw4puNNJqI1a21MejsWEvf2PZHOechSUjxEyPCqnBpYuwJnddCuQa7bkkAammCdpp+zgpAJUlIPBRvp90XvwtyrGcGoQdOXOYJ/LWlgwYBuSfnr+dK5BUR6xh0CCokiCMwTa4IFieRt18KdbOw+HmFFZB4wEkC4kAEz68KHtL48tRW2FfpS7G0G3dkzmUycyBJgzmA62jTjNbwS4MU2YzA5kKjwtH5+dPWX81lp70+8Nf0PmJ60VJrsVpBbDulMTTg7QKlWNDktTZKgqOfdV/lm950mnODwYW6GyqJN1FJBSBqYN7XqikgNBZvaCoETanzOOkXqPsMGAQuZKhEEEQYEza+tjREvKUbqSmBIm0wNBANzRsAVGK5V2nGmgyMbNpB4TWsLiu+ASBeCVCQOpiTFGzB84rjWDFzxjxNDVvpGZIWCBoRYH1gx5UiMQiRmVF7wOFtL660ORg068YmmanzzprisYmDkJI4Tr5jxoccSbQDQs1B5xwZddRQ9bok/rSDeLKSCUhQFyFTB8YIPxpo/igolQyiTMJMAdBJNqFmCbbqbkz6zSD74JEA+HypiMQkC+X/NSal5e8okcQYI0uI/WhYQopJQrK4FJOsKBB9CJrl/FgDh5UyfxKo7QkqniTmI8eNJ47FpBASCUkApOkyAePEaeVCzDnt8wzcJj84p2yUdmSV5Vj3UZZzC180wOPDhQBWL6eEmuVY4x9n0rB0PnXydKUbtrrrAGtDE4pVrxPIVtWLJAubmPlRAFXsSIsLjSwGtN8PjFjMJASsAKEi4Bn50I7WeZvGtLJI4Amhow8cxBgAud0TABkCdYHW3pTRzF5iAcxA8L0isqMwk+nUU4YwygUyOF/j/SijG0LT90nxrvth9wetJLwyo6zz8axWEVzo2YrJ1xRCQSTGknQchSdFU4JPZrUvPmj6vLETN803iJiONDCg1jGA0a3cwaVKK1iUiwHMkKPwj40EFSPdfEQlxJHWeUgg/AD4Usugx7CySMypFuzBjpZPDQan1pBpiUJETByg8SeHhy/wASedOsa4G0AJupZiRwETHmYHkaY4dgkE6iFETOoMCOkwSfwnlU0OznFtQcoIJMGx0ASr4kQaaNqIVYgE8eVv60RxagARrzPUaqHC5mOQJpky3cnSdB0nTyFMKLpdsYt+/96N7J2ct0Kg2ToR0P6TQVDM3HG1/U1ON31BtIFqllk4rRXHFN7I9icEtOs8Jtwt+tGsEjtWXFAZnkXTBIXlHvjkZk2NzFuFSNzZqXZVoSI/X4E08a3ZyAOIuCYUL2BmSL6wT625lIZuS/UbJior76a0W0ZVKLlysEQm9xlUDJMEAggXBgm1doxxjh6mmuKdQ2tTagcyVFKoA1Gpt1raMUiDZUHX58660zmodJx3QfHhWfTP5aajFtWMHj8/HnWvpjf3T+5o2YeJx5m5HpWHHHn8BTP+IIBsg11/ExaEfu3TrQsw6OOVpKq4+kKPM+tcJ2mrg3+nXhXaNpOG2QDyP4f1NHRjayrka57JX3f3f+lOMIxinZ7NhawDEpbUR4SONPGthbQOmGdHi2Rw69aAaGLWLLIKjAUbIJju81D8QEAHhJOoFMMS8FmZJJ1USST1JNd7y4J9DiWnU5VpTJFrAkkExpbzoaWVAdaBgrsvGFJOaYN4BiTFvK9HcPtf6QjsTh0GFJJWkfWRIAMxy18etQ3CLU44ltKcxUQkCYKuQ9dYvE1YmOwbmETlZaQh1fvKRmJAEWzK/duNTySoeEbYNG7hUpSQlxOUxJjKRECM0E2N4Jg1wrdRQsFNrJMWcTPxI+E0zxuMxCu646uTYgGLcppbZDobUFG/WLzeDeL1NTkl2O4p+BXF7IQwoJeWhKtY7yiATrlTE+tLqxWESlGQoSpIMq7MqUo2vkcsg+ApT+LDEDs8VZJICVAd8GdOMhI4EdaZ4XcnMsJU8QhSwELQ2FiFT74zgp+yAbgzwqkZ32Tca6HrCPpJKyptPZoT9lIJ+yCbHSRmUZ4c7LKwLY7RpahnTdC093VtS8jidARly2uDPgFHdxWkpHY4xXa2UJR3SFCJI1TN7/ADodsRrDYXERjF9olIIIQFkAmReQDz4aHrVFTMotgX+IgXCfVX9K6/iaiYCR7s8fuzUqXvhs9C+7gm1Ini2CqP8AEqJobtHfVhawUYZKEg2CUoSYtYkdBTaKxwJv4pJL6/sAxj3CBYSSdE+Hj1rovPEnKlRE/d/pRneX2juuqT9FnDJSIIGUlX+m0dKAL30xpMnFPeS4o0jnr2I1tBWY5EiBplFMnMLYAcNefhFHntmhSz30tylSpWCQSkWTYG54UwxKO93FNcP7yDp+KKVvZgX2BSTYHjYTHnT/AASsjK41UpKSocUzePMD0p3s3YilBSlqyiIzJUFTzA4RSmPwISEpbGigoAHWAQLnWVH40H0ZPZsiEJM3SlIPy9QL+RrbMrUhDV80JAF1G4sOGvE8p51vFMhodnOZViTwmFH4ggRzoxurhcsKTBUAr4pMfOpSlxVlscOckhF7YvAOtKWJlCVEqniASItpb1oUlkk8osefh+XrUv2u0gLQ0htbuVAIhWQX+1mixKpv409xOxc4UqxtKbgza1xXOs1dnVk9PH/aRRGFuEi/z/c/KpNs/YywQonTgZ+WlcbCwIK79D+vxqXst1PLlfSBjx0rEcLIiakDSiWVlPBJMcLA1Cdr7wBolOUyPwkwOela3b30zupbAJSowe7/AE0pccZLdaDkplfO7dcWorWElSrm3Ojmy9lYh5tTiQyMq8pQVgOyIn6skHQ9DUb2tguzedbSDCFqSCL+6opBEc7U/wBmAqDj7qnC7mQUEgqzErHaZjr7k+MxXp+NHAPsS8lKigIlQMTmSBqPte7x50OTj1TGROoudL8yTFMdpYhxLl8wOpBBBHE6gEVrB7ZdaMtOLQIuJ7p6FOih0NBIzJTszZOKfVkaQ0pQSVEBxvQRJ97mRSO1cLicMoB4IRIkSRcXuBMkWNwI6003X2T9LeQ2FFKVlUlPABKipNzpAj/EKmvtF2gcOylBX2ilnK2hbacqUgXVIvKe6NeNTlNxko+48YWmyGtYhZT2hcQlu3elM+ASDmJ6cOMUQxqQ252ZdcJtcIRlhQzJIOYykgg+dR/Bb24tsmFgg92CLazbLF9dZ8DTxnaTq0FCStSYJQFKJU2EgleXLFhlOto0SKo7ERKf4ji8LhwlnEJyrVmUlJQtYOUDN3QYSYi9IJ31xxlsvKyRJ7qJCTcjNkmfs8IJqHB9wD318rKtEgn4gedLBzunmqxOphIv6mPSsmxm2lQltfabjijJNzmV1UeZ4wIA5R40xA1IEKTc05Q3KtDJNhSim05ZBMkxl+0eOkC3WtYvbJh7NNjEvHGLA7NNkp+85Y26JjMT1SOcWIpedUq40x2dszsGWmQP7NsA/wA57zh81k0oVkeVceSXJnoYMaUb8iG1d3mXQfsq51GXtz3kkZXQoToT/Spa9jRF9aZvY2BMxU+TXQ7xX2RPamzOyJK+IsRwULzRzdtUrT3hYAG51EcuI7v+ah+8+NztRcSdaA7ExxbdTNgkSDw6Tz0qsbcTmyRSlQVxu1HBjyWilRbhOXMBKZJgTYwCB5UZ3i2C3iWX8SDkWEpWE84soR5A+dV5h8Kp5z6tIJEkqJVck2klR06AW1mrF3KwziW1sugLOa0GZB1F+EcqrOXBponFclRXGGSyQStageAHwGmtIYxxoR2Uk2nN8YqabU3HbICcOV9r3iEr9xYSRmggApIlJhQuCIPGoU4ggBAQbHvet6sppk3HY1WoWievjxpOadrYPBJFh8hNaOFI1gdCRR5DfhqtjFWMcXJK1En09KcYcLWLgqHLJNEcBs/Ofd1/cRVkbA2YhhOUlAVAlM3HrxrlnlopDFZXWGw4U2EQUJSrMQBE8xBA9Aad7R2avKMlyO8IMggklPgJ4HlU+2xtLDsf8yBHAZZJHMDzF6CYzZ7eLWleGUtljLJGUpUpUm8HhEfHnS/jSq3pDfgq6RCDhSDEcO9ebyrnytUg3PwxLpEwOIOun+9Ev/5iLFQUn8QhXrNFcHgktARqBE8ajkzqSpFsWFp2Y5hmgYdBVGg4fvpSuHWJIRICREEQI4RSGNbS6AFzrYgwRREbNS0k5VFUgamfnUuSa2XkwXhkBKiRzk0S+mBKZJpqtED9/vnTNTnCg9ioVw+8eFxmZpYW25JSCYEzYgxpSGzt1ktKWhCiFqSQghQMKIlMHS5hPnSuD2a2tQJT3h9oWPqNaa/xpOHORaHJzKtlNu8Y7xtpFdKlaXD6EVBpvkQx/ENoAB7UQqboSTMe6SFddOdIbMxq2sSlxKASk5UCZ1sYP3tbxrai28mFZfxS3GQTnAcWkRCVf3psZ/HA4qPKmOz9nh11tDp7JGYZlmwAEaH9612Jrjs4nFqWhHb+2C+4ouJhQOW4ghIIhJHQydJMnyZYPCKfXlA0BJvAAAnXSeA5kgVIt80MYjEHsbJT9pMFJNpJMzpFC2mmcM4kOOFSSkkkBQg9OtBP4VRmtsJ7uurwq23Ej+97IKiUgqGUj0VPnXe++0lPPDP2Y7MqCQElJIOubhMprvdbekFacG6EfRVKWVLNlJBBUTOl1wQYkFWtNt9tqsFKEN95xIyqXlGVUkGZ5zIkDnwpWn+InQU1wasCNsJ1JMax18aUaciVBQTBnjOvOkGmytvtBkyj3pKUmYBgAkFRN7AHQ0xRjlNr92CDmGoPSrEyXbNxQcUQ+kZshKSiEly2aDNpImDabeNMXiVhTzaFBlJCQVRrEx146cxzpodol9xoLJGWBm6BCQjyACR4VaeF2IhOCaaWmO5mUngFL7ypHiY8qCQxW+y3gDnWhS0wTCBKtPgAJJPhUk2DikKfGTDuBSAV/WJ7sgSJAE8QY+dD9s7JXh1pSzIQpuSRP2lELHhGW1GfZw3mxS1LUpSmUzlJJGYjIFa3hJ+A5VOapWPD2RMtl7bDyJsFTe8i/EHiDTp9xJF7zTR3Z6EIWoe8RlH5f71BlYTajSzlUVIJ5iPQ1xqPJ6Z28uKRLX4mwtQfGvyb6DQUhhtvquh2CdDYpUPFJ/KazEozAkaUOLT2VU7VjHaj4VA6H+nlUcwyr3KUAyElZhF7iTBgHTkJ5XpyjOteVCVKiZgE0M2s2WvqnElJyzCgRYkAETrJ46WNdeNeDgytvY3wW0lpUClZESQB/trarZ9nLhfQV51EHuk93N4AcP5j4AazUbWHZy5u1MwQRkFlcIVm0PhIvrU39lWKLT7jKtFJC08CCNfVJ/01VpMim+i338AhCStCcpHeUQSSoAEEGNYF/Kqx3owimSXWcM260rvd0nMMx1KeU8ROomKtnDPSBVeb3MqwbinTKkrlSBPGRKBfmRHIEVuCu0HlSNOYTD5Fp7AJXFiUlRBjiZAmeFVZjmldoqFN66KCCQeI7wJqZb2bXUhtKsqCrNlWCMw01jhflUAWcxJ1kn3UmNangvdlMzWqLG2Lsx1bP0zG4lTDZhSctlkfZNhAngACdNKB4/eJt50N4PCFbqrB191RX4kIUAPMnwom1vvg8ThW2sY26FIgjIBGYJy5knMIsTYiL8aheOxmGCycK2+mTmzOOJkHwQi0fzGupxTXRFTkn2/qTzDbtuOBtWMUl5aBCQEgJSNcsxmWAdM1hJgXqSYQZZtVX4XefGJAAxCjH3kpV8SCT5mieA3lxrxytjtD+FuT/przsvos03ba/wDfI7Mfqca0kye4k8qYLNqGs4DaS0lSsMsAXPeWg+SSoz6UJGPxOfIlKir7rmU/EJQR5zU/9BNeUWj6lf8AFhh3Ex5UQ/jKVRflQnG7Hx2QrXhHBAnuwsRz7pn4VBMdjST3FQelaPpnewZMy8Fku4wE/vypm+6J1qCYbby0WX6iijW1wsCD8qZ4GhFmRMWMZlEpueA/rWto4V7EYRxZbQEoUMy1uJMAJUSYGgBKSZPI3FBtlrClAE2PKpVhMe2glqfqbpKYUQQbKm15vfjT4YJMXJN0QBOKYaWTiXSpKUgoQzH1pIsZTAA11jS9d7OxuBxjgZCXsMtchtZczpKuAVe00L3q3bLL7vYJUppGVWaZ95IIgTmIgjUc+VCdhbMdfdSG0kqzJuNBCkyok6RyF66OKe7Odya1RLtg7JxDqSnDtKORSgpaSADII1UQPd68ab73boYnDspWpDhQFEqNlBJNiZSSADAuYq+8FgmsOyEgBKEC9vMnx40n9KStSm8hjKZzJGRYsFcbjvRBA40yboRtWeZMESAUhJK1G0XPh+dK7dZKHSiLACJ6iTPgSR5VZv8AwwKnnHWMX2CAo9iET2gSRCwVhQIsVJtNtdYoDitzksYgNOvNtJUM7bqiXA5PWBxBJB+M08stRpgjC92QrAulIUn7CozcxB1HWCamA3YUcAtZSVLT9Y2q0BBkKCSe8ZACtANI1vOGt0fpqIfQzIjLiWDCVDiMsXPja9jNOWd0nmmls5RiEKTkhWJU2kDvaANqIseHIVDlKauKK8VF02VPsvY5WpkCSS6EL6Dj8AanG82/DDLha7ylCysgBy+JJHwqXbO3LCEA/VodiLBa0i0C6lBRMcT6UNwnspw4c7VaipwyVJUAtuSZJAVCvUmqRUlditLwyGbV2o3iW0rQ5YJKLyEySCEk/ZUI468OdHNwW+xOIzgZiUzCpGWCRfkSVR4Unvzufh8IlLqHOyLko7jctqAuQtEwdbUz3WwTISojEZ3FZQUJSUgJbzZYMkmM1xbXQilnGTg9DQ4qaVkx2limilMrSiLnMoAfE86ebKcDrVzJBInnUTxGBQT2gabePUpJjiMq7ek0Rw28IyQhlSAkQpOXKRygaEeFcUo+TvfVDnaTLIMqAJGlhI+E1HMZieAECneKxyXL60MUZPxtrWjFjaQq1stQAEHsyJUUqKTmgQDGo/pUV3nw4JAzlSUoASSZMZ51PMkxR/a2203YCshnKtRPui8zB11vUVxy0qKYUVpFtFaCdJ0gxbrXXgx18TOT1OVNKEevIi1s9IIAuAdT+/CpOvaWV9lzMBlICEpgqNk5goC4JzHXXyoDslWYEEStPpl1B/KiOI2KolUlDYUkmVr1kEwIm54aa1fXk432Xdsd0qQDM1G/ao+yrCFPaoGIbIcQgEFRGi7a6d6/FIqs9o71YpctpxC0tgAQiG5sJkpAOvCYoVhnYUD1v+fqJpbosoWb2ftDMpKHlktXmRJFrdYmONc4zFwrudo2kgEJCvjY0jtnZq8MqD3kK91XP9DTFGMIEJXAoxaatE5WtM0G628iEgipXv3svBYd/s8E4twiQ4CQpKCDGUKAkmQZnS3WAKGotx+VXSsmNUgwM3pRLBY5bYhpxaJ+6op+VNVCLCkyim/uZWtp0TTd/fzFYWAVdq391Zn0OtWJsraeC2smFt5XQNNFeShr51RTa+etS/2f7UYafAfRqbLBIIM201jl+zLJFJWjpwTc5OMnutPzft+vzJdvFui7hR2jLi1tjUBRBHofjTLB7OwGLUGsUy4y8R3XO0Mk9SqY10NqlG1faZg2+6jM6fwi3qagW9O9qcYZSwG1jRebvCNNBe/Sp7l1soqSanr5/wAd/wAfoa297OncGoqbQ1iWye6XQvMOhKDlnqUgVEdo4lDSsr2z0oPApcWmfAixqwdne0PFpbSgpaUUiMypk/Gj+A24MY0pvF4POkiymkZx6EQPWm4SXgg3jek9/P8An7lOM7X7MhTbKri2dyRfjanC94F/+g2QLmCqAOt6ke8O4cknCBYPBpaVAHj3SfdPQyOoqEYQqYdKVphyezW2uQQFCLjpM3qbjWx45ZR1FtfMNsbzB5SkuFIOXIlBbC0gJSB3XCtK7xMUz2HtcMYlBbV3SoAhQIAlXDvGL+NAtqNA4hYR94ARa9o+NGtvtM4dHZJGZ4gFazfKI0Tyn5UrS+oObe2ejwoLQATAIB4GuBg0g5k63+McvAVVOC9qYaYbCmC4sJCZ7TKDAAk90xWke2N0f+TbiYjtlT/8dZOXQlHXtC3jewO0PqiQThwIzns+8pwBWSAApKgDPSOJof7PdqYrFY9BcUrJmWtSkpQACcmYad1KsonKJJJOsmotvVt93aWKLvZBJCAgJRKoSJNzAm5PAa1ZXsV2GtpDz7iSkrUEIChBhIOZXgSqPI1SKTVMXd2WsEgWAtwrVaSTFaCqrQDs1grSjatBVAxHPaLsn6TgHQPebHap8UAkjzTmHjFUjurtFLOJClGApJTPAExHyjzr0ipsKBSdFAg+Yiqf9nG4/bYhb7w+qYWpKB99xJgH+VOvjHI0WrjRk6aY6LaVypXcjiLKPwvTTFOhNkLISOKjJJor7Qt1sQ0DiMMSpA/tUDUD74BHDjHC/CoQy46kgPCAftR84rhli4s71m5LoJt4gZjxJ5U+wYynOrgJil9l4RChmBnrQbfLaQabKEnvKkeFiPlJ9KmnykooZvjG2R/DbSRi1rBT2ZWSUmxvdQHDhNTrYu6qMYy0kuE/Rysq7M5VkrVOWFSkAhKb30tUN3K3bxDrD2JQn6tn1c90qSn+QJzE8SQOFWD7LMWjt3AFD6xskJ6gp/Ka9HhcTzLqQ8O7uFbOVWF7PkQs5/GSSFeYqK7RaRh38j60uMfZzouQZgQEkiD1FXTktUe3u3Laxzdj2To91QEpn8SfHiIPjUFikn3aLucGuqKAfQO0cjTMrL4SQPgBWIGtP9v7Gewj6m305V3IOoUJPeSeIP8AvQxS6xVUTtwocbQ2G0klIKpvNgTbSovtXdcBw5Urg3ASgkDhEieU+dLvrITKXClRy6GO7YqnyBoe7th+YS++lIsAl1aQPABUVPDBxbl4BnyRaqhthkySo+X60sdKTbUAL/vlXa1Wr0TjECK2E1sqroHuk87CsEbkTei+xNmO4lWRpsqI1gd0dSomB5/GjW6W5isQkOvEtsc47zn8s6D8Xp0tXZGBbZaytoCED3Uj5k6knmb1Nzo1WQTZ/s1dVHauoQOSQVn45R86lGz9wsG3GYKdPNarf5UwPUGpAk2rAu8VNzkw8Ubw2EabENoQgfhSE/IU47cU2Wq9JgyaXsITS7bpQLezdZnaLKm1wl1N2XYlSFfMpOhH50TSbUPd3lwrJhzENBQ4ZxPoL0KDZ512ps57C41TT4HaNrGaLg6FBHMEZSPGmGMU4palLBzEkmbeV6s72xjD4tDWNwziHAk9g8UEKKZlTRVyvnHWRVcMBkBMuGZObkBwgxeaZV5A78DdokC4kAzFFGGXMUpLSSEjmY0i/LMqmeNSi3ZuZuf60+2Y9lKFJ1SQfQzWaT2gqTWmTXYu6/YCAPEnUn98KuDYrIS0hKSCAkXHPj8ZqF4fbTRaBMhZm3ja8iYibc6ObsOIeaQ4ADdYJi9lqEeUVLEqm/Oik+iU0g6sJN6VTATQ99UmK6SQL25vWzhVAvEhMGAkAqUYFrkQAD8RTbYO9b2MJLGGCGh/eOqMRzgR+9Caj7W7o2htPFOPmWMMpDaU8CciVkRxur5VOsfhEDDloJCUKKE5RyUtIM8yRUpyk7rSXn7fcvCEVXLt+Pv9gmh4Wuk8yPyE0rhUJSkJQAEjQD1qKbXxPYOpbbwbakZU37LmSIBAjgKIbKjtnCGVMShMpOW/eVcBJI6U+0PL07UOfhq119w+RVUe0fZL2El9psO4XVQ0Wyec6Fs9RY6mIq1kKmscAIIMEGxBuCDrPShKKfZzqTXR58b3ybDeVttwLOohMeIM6U73U3BxG0nBiMSoow+sgEKWPutzw5r9J4WVs72dYBt5bqUZk5pDRIU2g6+7x6JUSANBUwApY44x6DLJKSpjbAYBtltLTSAhtAypSBYD8+vOq52DuwcJtohA+pLa3W+QSqUlP+FSgPApqz5pq65fuiVXEkaTE/IegqqEFCa2k0BO3m0Yn6M8ezcUAppSvccB5HgoG2U9IN6Mqdy241gtUBN9t2E49jKSEuoktL5ExKT+FUAHlY8K88bQwq23FNrSUrSopUk8CDBH9a9RJcM1559oh/7zxUXOcQOZKER8aSS8lMb1QHxbyZJEiYHpapNs7dFhbaVrxuHSVAGDiGhFuRBOs6welRhGwXlfcB4hSxmHikSR4G9bO7OJ+4n/ANxH/wCqhLJj65V8ykMeVb4X8gc87Jrt5/KgczTAO3rMW7MV12cgRafSrQ1ZO5e4+cJfxYhsCUNH7Q4FfIfh48YFjX25LrDLqsTie82zBS2BJcWfdABtAIkzbTnR/bHtaxDpKWW0Mp5nvr/JI9DQcnWglpv7QbK++tLbaNApQSPjApLG764FAA+koP8AJK/+kEV58exa3VlxxRWs6qUZP9PCl2zalUTWXQ/7SMENFOK8Gz+ZFIf8TsMn3WnlHqEp/wDsflVRBVYpy1NwQLLQ/wCKzc3wzgHRYP5Cm+0Papb6hglXNwgJTyskkq8JTVY610LVuCNZLV4jam0gSnO4iSMqVoaRbUZSpOYX1v40gNwtpJv9DcA6KbPwSs1FS0FG4HpRfZ+28SyZZfdQeSXFBP8AlnL8KYxOdobCRgtnZX21IVjGkNOCQrs30Ba21kTooi4GkWF6qJA6fCrGf2vtDGto+kJUtpBzBaWjEge8pSExoSLwLzVfvgJMJVIgTPA8QPDT1pJLyFMUSiLx1pxs5RJBkCLgA3MUxbPDnTrBtoQMxN6m37DJE1f3necbhxWYTMQJm8XAniamXsWxinGX0KFkLBSf5wSR5ZZ/xVUK8UCkwb9Ku/2T7N+jYNGYfWPntVDkCAEDxygE9SaOJUmGTsnT5gRQXaGMS0lx1fuoSVq8EiaKYt2gW3EIU24hfuLbUlXgQQaoBDD2XYhTmDW8v3nn3XD4kgHyEQOgFSTbGGU4ypKPesReNFA68Dahm4+yzhsCwyr3gkqV4rUVn/qipEmhVrY6nxmpLwR5Bxo+/wDa+00eHc1TNjrzp7sVh3O4t7NKggDMUzYXgJsBJNF0t1izwFCv1Kz9S5Ra4pX7IzPe1dG6TzIIprinShBUlBWbd0amSAfSZ8qQRtFQ1ZcABPCZAMSI9fC9NRzCmycHkVMEQnLH2RfQc78etEHHAKYDayNO8k8QUwdYIjXXjp1rtt9KwSkzBjQi/mKCRmKqVNcKNZmpN1VqYxEvafspOIwLi9F4cF1CuIgd4eY+Qrfsx2g8/gmlvEqUCpKSdSlJgTz4ielE9vYNT+GdZScpdHZk8gogLPiE5jFFNk4BDLSGmhCEJCR4ARQC3ocPrgdflXm9/aqXsc6+tQSHFrKYmSCYQBF5ywJq2PbDt1WGwqENmFvKKZBgpSB3iOtwPOq32O022MIwpEOYhZUtciyUpVCRFwSVDjp4mhNJxphjLixJ3YTgWFsLSkGIVcQOVjB8Io9szHPhGVwAqBiRF9PCguy9tdk2UqVBEiCeVSHd/EsLazdoDKibwDw4cK83Jy6kj0MajemVEzrXOLN65ZVet4vWvS8Hl+TRV3I5mkkKrU2rSaFhHLSqd9tamSDXSl0QDztxXOeaZgzRHZWyX8QYZaW51A7vmowkeZo2Y5C67bSSQBckwALknoONSrCbpMs3x2KSk69kx33PNREJ9I61Jti7WSjubLwOUm3aqT2jh8VE5U+aiOlB5Io6MXpMk91S93pEe2RuBiHE9piFJwjPFTtlnwRII/xEeBozixhMC0hWDYGIdK8na4kFUGMwKWhAv3osk93jRrEbFXHbbRxIRyE53D0SIypPRIVWIbdfZcbwIOEbsVPrUQpQE58zlzoSYSbREgGprLJzSar9/wDo6p+kxRwuUXya89R/z2/7ENG9u0HXk/8AaFhQM5AAlIyySMoAkAA2M1XRUTcmSbk9TrUzcYQjGITh3vpWuZaUKSJUFAkEklQEzm0+dQqapM85HQp1hkE2AknQV1s3Z5dI4J58fKpvsfYyE6COvE+JqUsqgVhicwdu9sQJcSt0aXCeUcT+lXbuxdtBBkZYH78RVZBEORwiKe4HeTE4MkNpS62b5FGIPNJF0+hHSpY8tytlZ40o0i0cc8R0/fWodvZvZhWR2bqs6vuIgk9DBtPWoXvX7R33BkShLKuOVWdX+YpEDwE9ag6FlRzKJJMySZJrqTvo53ovr2Yb4fTWuycGV9sCYByqToDPBXAg6xI6T1CedVx7M09ngG0lJQpZWsK0Ku+rLf8AlAjpU/adMCaPZmqN7Xchhw/gPxEVQSN7MWhRyumJMCBpw0E1fO0Gg40pBJSCLkdL15220lCH3EIEJSYAknQCbnrNc7hGWWpK9a+u/wB0XjOUcNxdb39NfyW37Ndtv4pC1vKkJ7oAn8MG5N9alW0tptsILjywhI4mor7JcPGDzfeUfmr8iKg3tO24cRilNA/Vtd0DmeJrYr41H3f0TDkSb5S8JfVolG0PavhwohDbjidJsB6Gjm7O+uGxRytnI4blChBPWYuap7Y+6WJxSCtpslI4mYPOIBoUlteHeBulbapI4gjUelN78ZW/bQvtyjSfnf3PTeaaSeVaktnPdo024PtpCvUXpPFOknLlOmov4+VWi7VkXGm0KsX8BT/D0zBgRpTxkQKxijfbntLNjW2xcNNDyUsyR4wlFQfaW03HSmVWbnsykBJExxEGbCiu/WL7baGIUDI7RQtyT3B/01HpKLG6flRa2K2YtRcJUoyZ73iePgaXThkcUkn8K0x8qRfY4ppynsVgFRLJAAIShSwoj7clVieQtapuL8BTA7AvXWKrMKQASfCuH3Jim8AEQa5FdVzShFU6V0hE1w0qlwqiBko3f2jgWmh2iJeBMqW2XBqcuUTAER1otjN7sMsQt3FqT9xpKGkfPN8ar8msmiNGbj0TfA734RpacmASUA3UtfaOeIChlB86kmL9puGKYR9KR0QlpPxMx5VUqTXYrIzySbtsm6N+GkuhacGHDIzLfdU6uJEwD3QY04TRreHfbB40BDpxzbYjuN9iETwzC5VwsTHIVV81sqrKl0aWSUvzOydbL2a2guYhh0PYfslgnIUuJUAFZVI4KhOYHRUEVB9nYLMZVZI9T/Si+6m1jhn0qJ+rUQl1OoKCbyOJSe8OojiaZvoCHFJQZSlRSkjQpBISR0IilmaNMNbMgGwsKk+AeTFRLZWIBJBFEFbQCJ4VxzhbOuM6RIHXgNQn1qMbwbaCRDZBUfhQfa+3lLsi3X9KCzVMeGtslky3pHTiyTJMk6mpXuDsYYrFtNr/ALMArc6pTw8zA86ihqzvY42B2znHuoHh7yvyrorwRj3ZcJYSpITAAAgAaADSKVwwUkAEhQHrTVh0WmnAka3TVACu0XwllxXJJ+VeacZiszi1c1KP+o1fu+WMDeCeULd3+vyFedWGypSU/eIT6kD86jf9Rt+Ev5LNf0or3b/xX3Z6L9njOTAsg8QD8AD8QapnevDqbxjyTM5yfLnV5bMdSxhEKWcqUoCjPW/51XO20fxV4Oob7JkW7U++4Pwp0I6nynUyhNQjBv2389l5wc3NL318tV9CQ+z7erCpwiGluJbW2O8DxgC9VvvftNl7FvONEZFKsefM073/AN2sPhgz2KySqcwUZ0jvcIvw60E3YGHTiEKxIUW8wsOciJ5inj8MeS2ldIlJ8nwapurZfe6qowWHza9mJHGkd5tpdi2FISnMVWzCZgEnQg0USsAApSIgQTpHCPKojvO+S+EqvlTMcsx/QCmb4YvkKvjyMdbt74sYhRbcIZdBAyLPdM6ZFmATI0selSvaTvZMOOH7KFK9AT+VU1tjY6XW3cqYkfHUfEVA29rv5S0X3g3oWy4vLaxGWYrYcvNAyw4MSM8TKlGVHnOtdOIk0khUmaciujsgNUW7p04fpTdyATT7EpGWm4wgVfTzoGBZHc86TBp1tTDKadW2oQUKIPlTSpDGq1W5rDWMaBpy0m1NqfJTaKKAxFZvWq6crgUQGxXc1xNbisY6Brua4FdZgKxhwyYrHF3pqpya25cdR8qEtjLQ6ZxuQzTXE4xSzc03Kq1NLQbZ2kFRAAudKOt4BtsAruQL9fDhQ3YhAeTOnWi208UiOHKkk3dDwS42Mn8SlabgSNKsr2ZLbRhUXhSlKUo9ZIHwAqpVug2AqzNxSPo7YnUEeBzKqkdCt2Wa0/IkX/OiuFdlI5H4VC8K4RYHKr4HxFFsFtoDurgHodesVSwUCvazi8mCyT7xjysPko1UWwklWIaAEnMD6Xn5VL/a1tftltMtSqO9YHr/AEpzuTsxLTYkDtFe8dfKeQrjzTUIyb8/ajrhG5Qrwr/zZMcQ8XkAOEdmmO5AiwgeNCsTt9CX2sK0PrHNOSRzPE6aCizTiYuJT86RL6SoQkCNLafpXn83J2zr/siRI2MzlIWgLJEKUrU/p5VQ2+OBTh8Y60j3UqlI5dKtc7YiRnUf8RNCn2cMolamWlrJkqUhJUT1Jua61ngncY0ReCco1KVk92ISnDMqcurs0D/SLVEsWO2fdUFCcxSeHu2t6UojabhAypcPIZjHlJroYYElQSALFXeB7x1PxoZMylBRQFhcZOR09hglBSNKpjeBkIxLqdLz63+c1dGIdsapje9WbFrItAArejfxsX1S+BCDQEUokUm2mEV20Z8q9Q88Tf08a0gmlMReBWmxbSsYc+0r/wAQe/m/M1FTW6yoIdnNbNZWUQGCiKqysooDG6qSNarKIDoV2aysrGMNJ1lZQZjqlGda3WUBhoa1WVlYw62Z/ao8azafvnxNZWUPI6/KIN1Yns//ALA+J+dZWUwiJe/w/fKgu0P7VP8ANWVlMEGbX/5lf8o/KjGwfyNZWV5vquj0MH2/YkrOg8KbL+1WqyuSJ1DLl4K+Yp7s+srKZmCJ0PnQtv3vMfIVlZTREl0OsRoap7ef/ml+VZWVf0f5mc/qvyI7R7orWH+141lZXrHmmL1rtNZWUTH/2Q=="/>
          <p:cNvSpPr>
            <a:spLocks noChangeAspect="1" noChangeArrowheads="1"/>
          </p:cNvSpPr>
          <p:nvPr/>
        </p:nvSpPr>
        <p:spPr bwMode="auto">
          <a:xfrm>
            <a:off x="1587500" y="-38417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3800" name="AutoShape 8" descr="data:image/jpeg;base64,/9j/4AAQSkZJRgABAQAAAQABAAD/2wCEAAkGBxQTEhUUExQWFhUXGRwYFxgYFxwaGhweHBoYHBgcHhwcHCggHhwlHBoYITEkJSksLi4uHB8zODMsNygtLisBCgoKDg0OGhAQGywkHyUsLCwsLCwsLDQ0NCwsLCwsLCwsLCwsLCwsLCwsLCwsLCwsLCwsLCwsLCwsLCwsLCwsLP/AABEIALEBHAMBIgACEQEDEQH/xAAcAAABBAMBAAAAAAAAAAAAAAAFAwQGBwABAgj/xABIEAABAwIDBQUECAMGAwkBAAABAgMRACEEEjEFBkFRYRMicYGRBzKhsRQjQlJiwdHwFXLhM0OCkqLxFzSyJCU1RFOTs8LSFv/EABkBAAMBAQEAAAAAAAAAAAAAAAECAwAEBf/EAC8RAAICAgIBAgQFAwUAAAAAAAABAhEDIRIxQQRRIoGR0RMyYbHBI3GhFEJS4fD/2gAMAwEAAhEDEQA/AIJvXuctlv6U2pKmlQVJFlIzRw4puNNJqI1a21MejsWEvf2PZHOechSUjxEyPCqnBpYuwJnddCuQa7bkkAammCdpp+zgpAJUlIPBRvp90XvwtyrGcGoQdOXOYJ/LWlgwYBuSfnr+dK5BUR6xh0CCokiCMwTa4IFieRt18KdbOw+HmFFZB4wEkC4kAEz68KHtL48tRW2FfpS7G0G3dkzmUycyBJgzmA62jTjNbwS4MU2YzA5kKjwtH5+dPWX81lp70+8Nf0PmJ60VJrsVpBbDulMTTg7QKlWNDktTZKgqOfdV/lm950mnODwYW6GyqJN1FJBSBqYN7XqikgNBZvaCoETanzOOkXqPsMGAQuZKhEEEQYEza+tjREvKUbqSmBIm0wNBANzRsAVGK5V2nGmgyMbNpB4TWsLiu+ASBeCVCQOpiTFGzB84rjWDFzxjxNDVvpGZIWCBoRYH1gx5UiMQiRmVF7wOFtL660ORg068YmmanzzprisYmDkJI4Tr5jxoccSbQDQs1B5xwZddRQ9bok/rSDeLKSCUhQFyFTB8YIPxpo/igolQyiTMJMAdBJNqFmCbbqbkz6zSD74JEA+HypiMQkC+X/NSal5e8okcQYI0uI/WhYQopJQrK4FJOsKBB9CJrl/FgDh5UyfxKo7QkqniTmI8eNJ47FpBASCUkApOkyAePEaeVCzDnt8wzcJj84p2yUdmSV5Vj3UZZzC180wOPDhQBWL6eEmuVY4x9n0rB0PnXydKUbtrrrAGtDE4pVrxPIVtWLJAubmPlRAFXsSIsLjSwGtN8PjFjMJASsAKEi4Bn50I7WeZvGtLJI4Amhow8cxBgAud0TABkCdYHW3pTRzF5iAcxA8L0isqMwk+nUU4YwygUyOF/j/SijG0LT90nxrvth9wetJLwyo6zz8axWEVzo2YrJ1xRCQSTGknQchSdFU4JPZrUvPmj6vLETN803iJiONDCg1jGA0a3cwaVKK1iUiwHMkKPwj40EFSPdfEQlxJHWeUgg/AD4Usugx7CySMypFuzBjpZPDQan1pBpiUJETByg8SeHhy/wASedOsa4G0AJupZiRwETHmYHkaY4dgkE6iFETOoMCOkwSfwnlU0OznFtQcoIJMGx0ASr4kQaaNqIVYgE8eVv60RxagARrzPUaqHC5mOQJpky3cnSdB0nTyFMKLpdsYt+/96N7J2ct0Kg2ToR0P6TQVDM3HG1/U1ON31BtIFqllk4rRXHFN7I9icEtOs8Jtwt+tGsEjtWXFAZnkXTBIXlHvjkZk2NzFuFSNzZqXZVoSI/X4E08a3ZyAOIuCYUL2BmSL6wT625lIZuS/UbJior76a0W0ZVKLlysEQm9xlUDJMEAggXBgm1doxxjh6mmuKdQ2tTagcyVFKoA1Gpt1raMUiDZUHX58660zmodJx3QfHhWfTP5aajFtWMHj8/HnWvpjf3T+5o2YeJx5m5HpWHHHn8BTP+IIBsg11/ExaEfu3TrQsw6OOVpKq4+kKPM+tcJ2mrg3+nXhXaNpOG2QDyP4f1NHRjayrka57JX3f3f+lOMIxinZ7NhawDEpbUR4SONPGthbQOmGdHi2Rw69aAaGLWLLIKjAUbIJju81D8QEAHhJOoFMMS8FmZJJ1USST1JNd7y4J9DiWnU5VpTJFrAkkExpbzoaWVAdaBgrsvGFJOaYN4BiTFvK9HcPtf6QjsTh0GFJJWkfWRIAMxy18etQ3CLU44ltKcxUQkCYKuQ9dYvE1YmOwbmETlZaQh1fvKRmJAEWzK/duNTySoeEbYNG7hUpSQlxOUxJjKRECM0E2N4Jg1wrdRQsFNrJMWcTPxI+E0zxuMxCu646uTYgGLcppbZDobUFG/WLzeDeL1NTkl2O4p+BXF7IQwoJeWhKtY7yiATrlTE+tLqxWESlGQoSpIMq7MqUo2vkcsg+ApT+LDEDs8VZJICVAd8GdOMhI4EdaZ4XcnMsJU8QhSwELQ2FiFT74zgp+yAbgzwqkZ32Tca6HrCPpJKyptPZoT9lIJ+yCbHSRmUZ4c7LKwLY7RpahnTdC093VtS8jidARly2uDPgFHdxWkpHY4xXa2UJR3SFCJI1TN7/ADodsRrDYXERjF9olIIIQFkAmReQDz4aHrVFTMotgX+IgXCfVX9K6/iaiYCR7s8fuzUqXvhs9C+7gm1Ini2CqP8AEqJobtHfVhawUYZKEg2CUoSYtYkdBTaKxwJv4pJL6/sAxj3CBYSSdE+Hj1rovPEnKlRE/d/pRneX2juuqT9FnDJSIIGUlX+m0dKAL30xpMnFPeS4o0jnr2I1tBWY5EiBplFMnMLYAcNefhFHntmhSz30tylSpWCQSkWTYG54UwxKO93FNcP7yDp+KKVvZgX2BSTYHjYTHnT/AASsjK41UpKSocUzePMD0p3s3YilBSlqyiIzJUFTzA4RSmPwISEpbGigoAHWAQLnWVH40H0ZPZsiEJM3SlIPy9QL+RrbMrUhDV80JAF1G4sOGvE8p51vFMhodnOZViTwmFH4ggRzoxurhcsKTBUAr4pMfOpSlxVlscOckhF7YvAOtKWJlCVEqniASItpb1oUlkk8osefh+XrUv2u0gLQ0htbuVAIhWQX+1mixKpv409xOxc4UqxtKbgza1xXOs1dnVk9PH/aRRGFuEi/z/c/KpNs/YywQonTgZ+WlcbCwIK79D+vxqXst1PLlfSBjx0rEcLIiakDSiWVlPBJMcLA1Cdr7wBolOUyPwkwOela3b30zupbAJSowe7/AE0pccZLdaDkplfO7dcWorWElSrm3Ojmy9lYh5tTiQyMq8pQVgOyIn6skHQ9DUb2tguzedbSDCFqSCL+6opBEc7U/wBmAqDj7qnC7mQUEgqzErHaZjr7k+MxXp+NHAPsS8lKigIlQMTmSBqPte7x50OTj1TGROoudL8yTFMdpYhxLl8wOpBBBHE6gEVrB7ZdaMtOLQIuJ7p6FOih0NBIzJTszZOKfVkaQ0pQSVEBxvQRJ97mRSO1cLicMoB4IRIkSRcXuBMkWNwI6003X2T9LeQ2FFKVlUlPABKipNzpAj/EKmvtF2gcOylBX2ilnK2hbacqUgXVIvKe6NeNTlNxko+48YWmyGtYhZT2hcQlu3elM+ASDmJ6cOMUQxqQ252ZdcJtcIRlhQzJIOYykgg+dR/Bb24tsmFgg92CLazbLF9dZ8DTxnaTq0FCStSYJQFKJU2EgleXLFhlOto0SKo7ERKf4ji8LhwlnEJyrVmUlJQtYOUDN3QYSYi9IJ31xxlsvKyRJ7qJCTcjNkmfs8IJqHB9wD318rKtEgn4gedLBzunmqxOphIv6mPSsmxm2lQltfabjijJNzmV1UeZ4wIA5R40xA1IEKTc05Q3KtDJNhSim05ZBMkxl+0eOkC3WtYvbJh7NNjEvHGLA7NNkp+85Y26JjMT1SOcWIpedUq40x2dszsGWmQP7NsA/wA57zh81k0oVkeVceSXJnoYMaUb8iG1d3mXQfsq51GXtz3kkZXQoToT/Spa9jRF9aZvY2BMxU+TXQ7xX2RPamzOyJK+IsRwULzRzdtUrT3hYAG51EcuI7v+ah+8+NztRcSdaA7ExxbdTNgkSDw6Tz0qsbcTmyRSlQVxu1HBjyWilRbhOXMBKZJgTYwCB5UZ3i2C3iWX8SDkWEpWE84soR5A+dV5h8Kp5z6tIJEkqJVck2klR06AW1mrF3KwziW1sugLOa0GZB1F+EcqrOXBponFclRXGGSyQStageAHwGmtIYxxoR2Uk2nN8YqabU3HbICcOV9r3iEr9xYSRmggApIlJhQuCIPGoU4ggBAQbHvet6sppk3HY1WoWievjxpOadrYPBJFh8hNaOFI1gdCRR5DfhqtjFWMcXJK1En09KcYcLWLgqHLJNEcBs/Ofd1/cRVkbA2YhhOUlAVAlM3HrxrlnlopDFZXWGw4U2EQUJSrMQBE8xBA9Aad7R2avKMlyO8IMggklPgJ4HlU+2xtLDsf8yBHAZZJHMDzF6CYzZ7eLWleGUtljLJGUpUpUm8HhEfHnS/jSq3pDfgq6RCDhSDEcO9ebyrnytUg3PwxLpEwOIOun+9Ev/5iLFQUn8QhXrNFcHgktARqBE8ajkzqSpFsWFp2Y5hmgYdBVGg4fvpSuHWJIRICREEQI4RSGNbS6AFzrYgwRREbNS0k5VFUgamfnUuSa2XkwXhkBKiRzk0S+mBKZJpqtED9/vnTNTnCg9ioVw+8eFxmZpYW25JSCYEzYgxpSGzt1ktKWhCiFqSQghQMKIlMHS5hPnSuD2a2tQJT3h9oWPqNaa/xpOHORaHJzKtlNu8Y7xtpFdKlaXD6EVBpvkQx/ENoAB7UQqboSTMe6SFddOdIbMxq2sSlxKASk5UCZ1sYP3tbxrai28mFZfxS3GQTnAcWkRCVf3psZ/HA4qPKmOz9nh11tDp7JGYZlmwAEaH9612Jrjs4nFqWhHb+2C+4ouJhQOW4ghIIhJHQydJMnyZYPCKfXlA0BJvAAAnXSeA5kgVIt80MYjEHsbJT9pMFJNpJMzpFC2mmcM4kOOFSSkkkBQg9OtBP4VRmtsJ7uurwq23Ej+97IKiUgqGUj0VPnXe++0lPPDP2Y7MqCQElJIOubhMprvdbekFacG6EfRVKWVLNlJBBUTOl1wQYkFWtNt9tqsFKEN95xIyqXlGVUkGZ5zIkDnwpWn+InQU1wasCNsJ1JMax18aUaciVBQTBnjOvOkGmytvtBkyj3pKUmYBgAkFRN7AHQ0xRjlNr92CDmGoPSrEyXbNxQcUQ+kZshKSiEly2aDNpImDabeNMXiVhTzaFBlJCQVRrEx146cxzpodol9xoLJGWBm6BCQjyACR4VaeF2IhOCaaWmO5mUngFL7ypHiY8qCQxW+y3gDnWhS0wTCBKtPgAJJPhUk2DikKfGTDuBSAV/WJ7sgSJAE8QY+dD9s7JXh1pSzIQpuSRP2lELHhGW1GfZw3mxS1LUpSmUzlJJGYjIFa3hJ+A5VOapWPD2RMtl7bDyJsFTe8i/EHiDTp9xJF7zTR3Z6EIWoe8RlH5f71BlYTajSzlUVIJ5iPQ1xqPJ6Z28uKRLX4mwtQfGvyb6DQUhhtvquh2CdDYpUPFJ/KazEozAkaUOLT2VU7VjHaj4VA6H+nlUcwyr3KUAyElZhF7iTBgHTkJ5XpyjOteVCVKiZgE0M2s2WvqnElJyzCgRYkAETrJ46WNdeNeDgytvY3wW0lpUClZESQB/trarZ9nLhfQV51EHuk93N4AcP5j4AazUbWHZy5u1MwQRkFlcIVm0PhIvrU39lWKLT7jKtFJC08CCNfVJ/01VpMim+i338AhCStCcpHeUQSSoAEEGNYF/Kqx3owimSXWcM260rvd0nMMx1KeU8ROomKtnDPSBVeb3MqwbinTKkrlSBPGRKBfmRHIEVuCu0HlSNOYTD5Fp7AJXFiUlRBjiZAmeFVZjmldoqFN66KCCQeI7wJqZb2bXUhtKsqCrNlWCMw01jhflUAWcxJ1kn3UmNangvdlMzWqLG2Lsx1bP0zG4lTDZhSctlkfZNhAngACdNKB4/eJt50N4PCFbqrB191RX4kIUAPMnwom1vvg8ThW2sY26FIgjIBGYJy5knMIsTYiL8aheOxmGCycK2+mTmzOOJkHwQi0fzGupxTXRFTkn2/qTzDbtuOBtWMUl5aBCQEgJSNcsxmWAdM1hJgXqSYQZZtVX4XefGJAAxCjH3kpV8SCT5mieA3lxrxytjtD+FuT/przsvos03ba/wDfI7Mfqca0kye4k8qYLNqGs4DaS0lSsMsAXPeWg+SSoz6UJGPxOfIlKir7rmU/EJQR5zU/9BNeUWj6lf8AFhh3Ex5UQ/jKVRflQnG7Hx2QrXhHBAnuwsRz7pn4VBMdjST3FQelaPpnewZMy8Fku4wE/vypm+6J1qCYbby0WX6iijW1wsCD8qZ4GhFmRMWMZlEpueA/rWto4V7EYRxZbQEoUMy1uJMAJUSYGgBKSZPI3FBtlrClAE2PKpVhMe2glqfqbpKYUQQbKm15vfjT4YJMXJN0QBOKYaWTiXSpKUgoQzH1pIsZTAA11jS9d7OxuBxjgZCXsMtchtZczpKuAVe00L3q3bLL7vYJUppGVWaZ95IIgTmIgjUc+VCdhbMdfdSG0kqzJuNBCkyok6RyF66OKe7Odya1RLtg7JxDqSnDtKORSgpaSADII1UQPd68ab73boYnDspWpDhQFEqNlBJNiZSSADAuYq+8FgmsOyEgBKEC9vMnx40n9KStSm8hjKZzJGRYsFcbjvRBA40yboRtWeZMESAUhJK1G0XPh+dK7dZKHSiLACJ6iTPgSR5VZv8AwwKnnHWMX2CAo9iET2gSRCwVhQIsVJtNtdYoDitzksYgNOvNtJUM7bqiXA5PWBxBJB+M08stRpgjC92QrAulIUn7CozcxB1HWCamA3YUcAtZSVLT9Y2q0BBkKCSe8ZACtANI1vOGt0fpqIfQzIjLiWDCVDiMsXPja9jNOWd0nmmls5RiEKTkhWJU2kDvaANqIseHIVDlKauKK8VF02VPsvY5WpkCSS6EL6Dj8AanG82/DDLha7ylCysgBy+JJHwqXbO3LCEA/VodiLBa0i0C6lBRMcT6UNwnspw4c7VaipwyVJUAtuSZJAVCvUmqRUlditLwyGbV2o3iW0rQ5YJKLyEySCEk/ZUI468OdHNwW+xOIzgZiUzCpGWCRfkSVR4Unvzufh8IlLqHOyLko7jctqAuQtEwdbUz3WwTISojEZ3FZQUJSUgJbzZYMkmM1xbXQilnGTg9DQ4qaVkx2limilMrSiLnMoAfE86ebKcDrVzJBInnUTxGBQT2gabePUpJjiMq7ek0Rw28IyQhlSAkQpOXKRygaEeFcUo+TvfVDnaTLIMqAJGlhI+E1HMZieAECneKxyXL60MUZPxtrWjFjaQq1stQAEHsyJUUqKTmgQDGo/pUV3nw4JAzlSUoASSZMZ51PMkxR/a2203YCshnKtRPui8zB11vUVxy0qKYUVpFtFaCdJ0gxbrXXgx18TOT1OVNKEevIi1s9IIAuAdT+/CpOvaWV9lzMBlICEpgqNk5goC4JzHXXyoDslWYEEStPpl1B/KiOI2KolUlDYUkmVr1kEwIm54aa1fXk432Xdsd0qQDM1G/ao+yrCFPaoGIbIcQgEFRGi7a6d6/FIqs9o71YpctpxC0tgAQiG5sJkpAOvCYoVhnYUD1v+fqJpbosoWb2ftDMpKHlktXmRJFrdYmONc4zFwrudo2kgEJCvjY0jtnZq8MqD3kK91XP9DTFGMIEJXAoxaatE5WtM0G628iEgipXv3svBYd/s8E4twiQ4CQpKCDGUKAkmQZnS3WAKGotx+VXSsmNUgwM3pRLBY5bYhpxaJ+6op+VNVCLCkyim/uZWtp0TTd/fzFYWAVdq391Zn0OtWJsraeC2smFt5XQNNFeShr51RTa+etS/2f7UYafAfRqbLBIIM201jl+zLJFJWjpwTc5OMnutPzft+vzJdvFui7hR2jLi1tjUBRBHofjTLB7OwGLUGsUy4y8R3XO0Mk9SqY10NqlG1faZg2+6jM6fwi3qagW9O9qcYZSwG1jRebvCNNBe/Sp7l1soqSanr5/wAd/wAfoa297OncGoqbQ1iWye6XQvMOhKDlnqUgVEdo4lDSsr2z0oPApcWmfAixqwdne0PFpbSgpaUUiMypk/Gj+A24MY0pvF4POkiymkZx6EQPWm4SXgg3jek9/P8An7lOM7X7MhTbKri2dyRfjanC94F/+g2QLmCqAOt6ke8O4cknCBYPBpaVAHj3SfdPQyOoqEYQqYdKVphyezW2uQQFCLjpM3qbjWx45ZR1FtfMNsbzB5SkuFIOXIlBbC0gJSB3XCtK7xMUz2HtcMYlBbV3SoAhQIAlXDvGL+NAtqNA4hYR94ARa9o+NGtvtM4dHZJGZ4gFazfKI0Tyn5UrS+oObe2ejwoLQATAIB4GuBg0g5k63+McvAVVOC9qYaYbCmC4sJCZ7TKDAAk90xWke2N0f+TbiYjtlT/8dZOXQlHXtC3jewO0PqiQThwIzns+8pwBWSAApKgDPSOJof7PdqYrFY9BcUrJmWtSkpQACcmYad1KsonKJJJOsmotvVt93aWKLvZBJCAgJRKoSJNzAm5PAa1ZXsV2GtpDz7iSkrUEIChBhIOZXgSqPI1SKTVMXd2WsEgWAtwrVaSTFaCqrQDs1grSjatBVAxHPaLsn6TgHQPebHap8UAkjzTmHjFUjurtFLOJClGApJTPAExHyjzr0ipsKBSdFAg+Yiqf9nG4/bYhb7w+qYWpKB99xJgH+VOvjHI0WrjRk6aY6LaVypXcjiLKPwvTTFOhNkLISOKjJJor7Qt1sQ0DiMMSpA/tUDUD74BHDjHC/CoQy46kgPCAftR84rhli4s71m5LoJt4gZjxJ5U+wYynOrgJil9l4RChmBnrQbfLaQabKEnvKkeFiPlJ9KmnykooZvjG2R/DbSRi1rBT2ZWSUmxvdQHDhNTrYu6qMYy0kuE/Rysq7M5VkrVOWFSkAhKb30tUN3K3bxDrD2JQn6tn1c90qSn+QJzE8SQOFWD7LMWjt3AFD6xskJ6gp/Ka9HhcTzLqQ8O7uFbOVWF7PkQs5/GSSFeYqK7RaRh38j60uMfZzouQZgQEkiD1FXTktUe3u3Laxzdj2To91QEpn8SfHiIPjUFikn3aLucGuqKAfQO0cjTMrL4SQPgBWIGtP9v7Gewj6m305V3IOoUJPeSeIP8AvQxS6xVUTtwocbQ2G0klIKpvNgTbSovtXdcBw5Urg3ASgkDhEieU+dLvrITKXClRy6GO7YqnyBoe7th+YS++lIsAl1aQPABUVPDBxbl4BnyRaqhthkySo+X60sdKTbUAL/vlXa1Wr0TjECK2E1sqroHuk87CsEbkTei+xNmO4lWRpsqI1gd0dSomB5/GjW6W5isQkOvEtsc47zn8s6D8Xp0tXZGBbZaytoCED3Uj5k6knmb1Nzo1WQTZ/s1dVHauoQOSQVn45R86lGz9wsG3GYKdPNarf5UwPUGpAk2rAu8VNzkw8Ubw2EabENoQgfhSE/IU47cU2Wq9JgyaXsITS7bpQLezdZnaLKm1wl1N2XYlSFfMpOhH50TSbUPd3lwrJhzENBQ4ZxPoL0KDZ512ps57C41TT4HaNrGaLg6FBHMEZSPGmGMU4palLBzEkmbeV6s72xjD4tDWNwziHAk9g8UEKKZlTRVyvnHWRVcMBkBMuGZObkBwgxeaZV5A78DdokC4kAzFFGGXMUpLSSEjmY0i/LMqmeNSi3ZuZuf60+2Y9lKFJ1SQfQzWaT2gqTWmTXYu6/YCAPEnUn98KuDYrIS0hKSCAkXHPj8ZqF4fbTRaBMhZm3ja8iYibc6ObsOIeaQ4ADdYJi9lqEeUVLEqm/Oik+iU0g6sJN6VTATQ99UmK6SQL25vWzhVAvEhMGAkAqUYFrkQAD8RTbYO9b2MJLGGCGh/eOqMRzgR+9Caj7W7o2htPFOPmWMMpDaU8CciVkRxur5VOsfhEDDloJCUKKE5RyUtIM8yRUpyk7rSXn7fcvCEVXLt+Pv9gmh4Wuk8yPyE0rhUJSkJQAEjQD1qKbXxPYOpbbwbakZU37LmSIBAjgKIbKjtnCGVMShMpOW/eVcBJI6U+0PL07UOfhq119w+RVUe0fZL2El9psO4XVQ0Wyec6Fs9RY6mIq1kKmscAIIMEGxBuCDrPShKKfZzqTXR58b3ybDeVttwLOohMeIM6U73U3BxG0nBiMSoow+sgEKWPutzw5r9J4WVs72dYBt5bqUZk5pDRIU2g6+7x6JUSANBUwApY44x6DLJKSpjbAYBtltLTSAhtAypSBYD8+vOq52DuwcJtohA+pLa3W+QSqUlP+FSgPApqz5pq65fuiVXEkaTE/IegqqEFCa2k0BO3m0Yn6M8ezcUAppSvccB5HgoG2U9IN6Mqdy241gtUBN9t2E49jKSEuoktL5ExKT+FUAHlY8K88bQwq23FNrSUrSopUk8CDBH9a9RJcM1559oh/7zxUXOcQOZKER8aSS8lMb1QHxbyZJEiYHpapNs7dFhbaVrxuHSVAGDiGhFuRBOs6welRhGwXlfcB4hSxmHikSR4G9bO7OJ+4n/ANxH/wCqhLJj65V8ykMeVb4X8gc87Jrt5/KgczTAO3rMW7MV12cgRafSrQ1ZO5e4+cJfxYhsCUNH7Q4FfIfh48YFjX25LrDLqsTie82zBS2BJcWfdABtAIkzbTnR/bHtaxDpKWW0Mp5nvr/JI9DQcnWglpv7QbK++tLbaNApQSPjApLG764FAA+koP8AJK/+kEV58exa3VlxxRWs6qUZP9PCl2zalUTWXQ/7SMENFOK8Gz+ZFIf8TsMn3WnlHqEp/wDsflVRBVYpy1NwQLLQ/wCKzc3wzgHRYP5Cm+0Papb6hglXNwgJTyskkq8JTVY610LVuCNZLV4jam0gSnO4iSMqVoaRbUZSpOYX1v40gNwtpJv9DcA6KbPwSs1FS0FG4HpRfZ+28SyZZfdQeSXFBP8AlnL8KYxOdobCRgtnZX21IVjGkNOCQrs30Ba21kTooi4GkWF6qJA6fCrGf2vtDGto+kJUtpBzBaWjEge8pSExoSLwLzVfvgJMJVIgTPA8QPDT1pJLyFMUSiLx1pxs5RJBkCLgA3MUxbPDnTrBtoQMxN6m37DJE1f3necbhxWYTMQJm8XAniamXsWxinGX0KFkLBSf5wSR5ZZ/xVUK8UCkwb9Ku/2T7N+jYNGYfWPntVDkCAEDxygE9SaOJUmGTsnT5gRQXaGMS0lx1fuoSVq8EiaKYt2gW3EIU24hfuLbUlXgQQaoBDD2XYhTmDW8v3nn3XD4kgHyEQOgFSTbGGU4ypKPesReNFA68Dahm4+yzhsCwyr3gkqV4rUVn/qipEmhVrY6nxmpLwR5Bxo+/wDa+00eHc1TNjrzp7sVh3O4t7NKggDMUzYXgJsBJNF0t1izwFCv1Kz9S5Ra4pX7IzPe1dG6TzIIprinShBUlBWbd0amSAfSZ8qQRtFQ1ZcABPCZAMSI9fC9NRzCmycHkVMEQnLH2RfQc78etEHHAKYDayNO8k8QUwdYIjXXjp1rtt9KwSkzBjQi/mKCRmKqVNcKNZmpN1VqYxEvafspOIwLi9F4cF1CuIgd4eY+Qrfsx2g8/gmlvEqUCpKSdSlJgTz4ielE9vYNT+GdZScpdHZk8gogLPiE5jFFNk4BDLSGmhCEJCR4ARQC3ocPrgdflXm9/aqXsc6+tQSHFrKYmSCYQBF5ywJq2PbDt1WGwqENmFvKKZBgpSB3iOtwPOq32O022MIwpEOYhZUtciyUpVCRFwSVDjp4mhNJxphjLixJ3YTgWFsLSkGIVcQOVjB8Io9szHPhGVwAqBiRF9PCguy9tdk2UqVBEiCeVSHd/EsLazdoDKibwDw4cK83Jy6kj0MajemVEzrXOLN65ZVet4vWvS8Hl+TRV3I5mkkKrU2rSaFhHLSqd9tamSDXSl0QDztxXOeaZgzRHZWyX8QYZaW51A7vmowkeZo2Y5C67bSSQBckwALknoONSrCbpMs3x2KSk69kx33PNREJ9I61Jti7WSjubLwOUm3aqT2jh8VE5U+aiOlB5Io6MXpMk91S93pEe2RuBiHE9piFJwjPFTtlnwRII/xEeBozixhMC0hWDYGIdK8na4kFUGMwKWhAv3osk93jRrEbFXHbbRxIRyE53D0SIypPRIVWIbdfZcbwIOEbsVPrUQpQE58zlzoSYSbREgGprLJzSar9/wDo6p+kxRwuUXya89R/z2/7ENG9u0HXk/8AaFhQM5AAlIyySMoAkAA2M1XRUTcmSbk9TrUzcYQjGITh3vpWuZaUKSJUFAkEklQEzm0+dQqapM85HQp1hkE2AknQV1s3Z5dI4J58fKpvsfYyE6COvE+JqUsqgVhicwdu9sQJcSt0aXCeUcT+lXbuxdtBBkZYH78RVZBEORwiKe4HeTE4MkNpS62b5FGIPNJF0+hHSpY8tytlZ40o0i0cc8R0/fWodvZvZhWR2bqs6vuIgk9DBtPWoXvX7R33BkShLKuOVWdX+YpEDwE9ag6FlRzKJJMySZJrqTvo53ovr2Yb4fTWuycGV9sCYByqToDPBXAg6xI6T1CedVx7M09ngG0lJQpZWsK0Ku+rLf8AlAjpU/adMCaPZmqN7Xchhw/gPxEVQSN7MWhRyumJMCBpw0E1fO0Gg40pBJSCLkdL15220lCH3EIEJSYAknQCbnrNc7hGWWpK9a+u/wB0XjOUcNxdb39NfyW37Ndtv4pC1vKkJ7oAn8MG5N9alW0tptsILjywhI4mor7JcPGDzfeUfmr8iKg3tO24cRilNA/Vtd0DmeJrYr41H3f0TDkSb5S8JfVolG0PavhwohDbjidJsB6Gjm7O+uGxRytnI4blChBPWYuap7Y+6WJxSCtpslI4mYPOIBoUlteHeBulbapI4gjUelN78ZW/bQvtyjSfnf3PTeaaSeVaktnPdo024PtpCvUXpPFOknLlOmov4+VWi7VkXGm0KsX8BT/D0zBgRpTxkQKxijfbntLNjW2xcNNDyUsyR4wlFQfaW03HSmVWbnsykBJExxEGbCiu/WL7baGIUDI7RQtyT3B/01HpKLG6flRa2K2YtRcJUoyZ73iePgaXThkcUkn8K0x8qRfY4ppynsVgFRLJAAIShSwoj7clVieQtapuL8BTA7AvXWKrMKQASfCuH3Jim8AEQa5FdVzShFU6V0hE1w0qlwqiBko3f2jgWmh2iJeBMqW2XBqcuUTAER1otjN7sMsQt3FqT9xpKGkfPN8ar8msmiNGbj0TfA734RpacmASUA3UtfaOeIChlB86kmL9puGKYR9KR0QlpPxMx5VUqTXYrIzySbtsm6N+GkuhacGHDIzLfdU6uJEwD3QY04TRreHfbB40BDpxzbYjuN9iETwzC5VwsTHIVV81sqrKl0aWSUvzOydbL2a2guYhh0PYfslgnIUuJUAFZVI4KhOYHRUEVB9nYLMZVZI9T/Si+6m1jhn0qJ+rUQl1OoKCbyOJSe8OojiaZvoCHFJQZSlRSkjQpBISR0IilmaNMNbMgGwsKk+AeTFRLZWIBJBFEFbQCJ4VxzhbOuM6RIHXgNQn1qMbwbaCRDZBUfhQfa+3lLsi3X9KCzVMeGtslky3pHTiyTJMk6mpXuDsYYrFtNr/ALMArc6pTw8zA86ihqzvY42B2znHuoHh7yvyrorwRj3ZcJYSpITAAAgAaADSKVwwUkAEhQHrTVh0WmnAka3TVACu0XwllxXJJ+VeacZiszi1c1KP+o1fu+WMDeCeULd3+vyFedWGypSU/eIT6kD86jf9Rt+Ev5LNf0or3b/xX3Z6L9njOTAsg8QD8AD8QapnevDqbxjyTM5yfLnV5bMdSxhEKWcqUoCjPW/51XO20fxV4Oob7JkW7U++4Pwp0I6nynUyhNQjBv2389l5wc3NL318tV9CQ+z7erCpwiGluJbW2O8DxgC9VvvftNl7FvONEZFKsefM073/AN2sPhgz2KySqcwUZ0jvcIvw60E3YGHTiEKxIUW8wsOciJ5inj8MeS2ldIlJ8nwapurZfe6qowWHza9mJHGkd5tpdi2FISnMVWzCZgEnQg0USsAApSIgQTpHCPKojvO+S+EqvlTMcsx/QCmb4YvkKvjyMdbt74sYhRbcIZdBAyLPdM6ZFmATI0selSvaTvZMOOH7KFK9AT+VU1tjY6XW3cqYkfHUfEVA29rv5S0X3g3oWy4vLaxGWYrYcvNAyw4MSM8TKlGVHnOtdOIk0khUmaciujsgNUW7p04fpTdyATT7EpGWm4wgVfTzoGBZHc86TBp1tTDKadW2oQUKIPlTSpDGq1W5rDWMaBpy0m1NqfJTaKKAxFZvWq6crgUQGxXc1xNbisY6Brua4FdZgKxhwyYrHF3pqpya25cdR8qEtjLQ6ZxuQzTXE4xSzc03Kq1NLQbZ2kFRAAudKOt4BtsAruQL9fDhQ3YhAeTOnWi208UiOHKkk3dDwS42Mn8SlabgSNKsr2ZLbRhUXhSlKUo9ZIHwAqpVug2AqzNxSPo7YnUEeBzKqkdCt2Wa0/IkX/OiuFdlI5H4VC8K4RYHKr4HxFFsFtoDurgHodesVSwUCvazi8mCyT7xjysPko1UWwklWIaAEnMD6Xn5VL/a1tftltMtSqO9YHr/AEpzuTsxLTYkDtFe8dfKeQrjzTUIyb8/ajrhG5Qrwr/zZMcQ8XkAOEdmmO5AiwgeNCsTt9CX2sK0PrHNOSRzPE6aCizTiYuJT86RL6SoQkCNLafpXn83J2zr/siRI2MzlIWgLJEKUrU/p5VQ2+OBTh8Y60j3UqlI5dKtc7YiRnUf8RNCn2cMolamWlrJkqUhJUT1Jua61ngncY0ReCco1KVk92ISnDMqcurs0D/SLVEsWO2fdUFCcxSeHu2t6UojabhAypcPIZjHlJroYYElQSALFXeB7x1PxoZMylBRQFhcZOR09hglBSNKpjeBkIxLqdLz63+c1dGIdsapje9WbFrItAArejfxsX1S+BCDQEUokUm2mEV20Z8q9Q88Tf08a0gmlMReBWmxbSsYc+0r/wAQe/m/M1FTW6yoIdnNbNZWUQGCiKqysooDG6qSNarKIDoV2aysrGMNJ1lZQZjqlGda3WUBhoa1WVlYw62Z/ao8azafvnxNZWUPI6/KIN1Yns//ALA+J+dZWUwiJe/w/fKgu0P7VP8ANWVlMEGbX/5lf8o/KjGwfyNZWV5vquj0MH2/YkrOg8KbL+1WqyuSJ1DLl4K+Yp7s+srKZmCJ0PnQtv3vMfIVlZTREl0OsRoap7ef/ml+VZWVf0f5mc/qvyI7R7orWH+141lZXrHmmL1rtNZWUTH/2Q=="/>
          <p:cNvSpPr>
            <a:spLocks noChangeAspect="1" noChangeArrowheads="1"/>
          </p:cNvSpPr>
          <p:nvPr/>
        </p:nvSpPr>
        <p:spPr bwMode="auto">
          <a:xfrm>
            <a:off x="1587500" y="-38417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42" name="AutoShape 2" descr="http://www.google.com/url?sa=i&amp;source=images&amp;cd=&amp;docid=sjN12h8lUoqLRM&amp;tbnid=W5D9GriEpFe7WM:&amp;ved=0CAUQjBwwAA&amp;url=http%3A%2F%2Fgymzone2.wpengine.netdna-cdn.com%2Fwp-content%2Fuploads%2F2011%2F07%2Fself-talk.jpg&amp;ei=ESOUUonKKMfVkQfImoGwAQ&amp;psig=AFQjCNEO7xBBNmbePjs4DyuGA7NTf0sOIw&amp;ust=1385526417742245"/>
          <p:cNvSpPr>
            <a:spLocks noChangeAspect="1" noChangeArrowheads="1"/>
          </p:cNvSpPr>
          <p:nvPr/>
        </p:nvSpPr>
        <p:spPr bwMode="auto">
          <a:xfrm>
            <a:off x="1587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1444" name="Picture 4" descr="http://araparisien.files.wordpress.com/2013/06/self-talk-head-1.png"/>
          <p:cNvPicPr>
            <a:picLocks noChangeAspect="1" noChangeArrowheads="1"/>
          </p:cNvPicPr>
          <p:nvPr/>
        </p:nvPicPr>
        <p:blipFill>
          <a:blip r:embed="rId4" cstate="print"/>
          <a:srcRect/>
          <a:stretch>
            <a:fillRect/>
          </a:stretch>
        </p:blipFill>
        <p:spPr bwMode="auto">
          <a:xfrm>
            <a:off x="5008093" y="2952750"/>
            <a:ext cx="3067051" cy="3905250"/>
          </a:xfrm>
          <a:prstGeom prst="rect">
            <a:avLst/>
          </a:prstGeom>
          <a:noFill/>
        </p:spPr>
      </p:pic>
    </p:spTree>
    <p:extLst>
      <p:ext uri="{BB962C8B-B14F-4D97-AF65-F5344CB8AC3E}">
        <p14:creationId xmlns:p14="http://schemas.microsoft.com/office/powerpoint/2010/main" val="111767107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181600" y="762000"/>
            <a:ext cx="7010400" cy="2057400"/>
          </a:xfrm>
        </p:spPr>
        <p:txBody>
          <a:bodyPr>
            <a:normAutofit/>
          </a:bodyPr>
          <a:lstStyle/>
          <a:p>
            <a:r>
              <a:rPr lang="en-US" sz="4800" dirty="0" smtClean="0">
                <a:solidFill>
                  <a:schemeClr val="tx1"/>
                </a:solidFill>
                <a:latin typeface="Lucida Calligraphy" pitchFamily="66" charset="0"/>
              </a:rPr>
              <a:t>Seligman’s Gratitude Letter</a:t>
            </a:r>
          </a:p>
        </p:txBody>
      </p:sp>
      <p:sp>
        <p:nvSpPr>
          <p:cNvPr id="5" name="TextBox 4"/>
          <p:cNvSpPr txBox="1">
            <a:spLocks noChangeArrowheads="1"/>
          </p:cNvSpPr>
          <p:nvPr/>
        </p:nvSpPr>
        <p:spPr bwMode="auto">
          <a:xfrm>
            <a:off x="5181603" y="3200414"/>
            <a:ext cx="5959556" cy="2554545"/>
          </a:xfrm>
          <a:prstGeom prst="rect">
            <a:avLst/>
          </a:prstGeom>
          <a:noFill/>
          <a:ln w="9525">
            <a:noFill/>
            <a:miter lim="800000"/>
            <a:headEnd/>
            <a:tailEnd/>
          </a:ln>
        </p:spPr>
        <p:txBody>
          <a:bodyPr wrap="square">
            <a:spAutoFit/>
          </a:bodyPr>
          <a:lstStyle/>
          <a:p>
            <a:pPr algn="ctr"/>
            <a:r>
              <a:rPr lang="en-US" sz="4000" dirty="0" smtClean="0"/>
              <a:t>Write It</a:t>
            </a:r>
            <a:endParaRPr lang="en-US" sz="4000" dirty="0"/>
          </a:p>
          <a:p>
            <a:pPr algn="ctr"/>
            <a:r>
              <a:rPr lang="en-US" sz="4000" dirty="0" smtClean="0"/>
              <a:t>Send it </a:t>
            </a:r>
            <a:endParaRPr lang="en-US" sz="4000" dirty="0"/>
          </a:p>
          <a:p>
            <a:pPr algn="ctr"/>
            <a:r>
              <a:rPr lang="en-US" sz="4000" dirty="0" smtClean="0"/>
              <a:t>Deliver and Read It</a:t>
            </a:r>
            <a:endParaRPr lang="en-US" sz="4000" dirty="0"/>
          </a:p>
          <a:p>
            <a:pPr algn="ctr"/>
            <a:endParaRPr lang="en-US" sz="4000" dirty="0"/>
          </a:p>
        </p:txBody>
      </p:sp>
      <p:sp>
        <p:nvSpPr>
          <p:cNvPr id="20486" name="AutoShape 6" descr="data:image/jpeg;base64,/9j/4AAQSkZJRgABAQAAAQABAAD/2wCEAAkGBwgHBhUIBxQWFhUXGSEbGRgYFyIdIRoiGx0dICMeJSElHioiHCQlIB8aIjEhJS0rLi8uGyAzODUsNygtLisBCgoKDgwNGg8QGzUkHyU0ODc3NzUsNzI3NzgvKyw3Nzc3Nyw0KzU3NDAyMjQ4NDQ3NzQzNDc1KzcxNzM4KzQwNP/AABEIAMkA+wMBIgACEQEDEQH/xAAcAAEBAQADAQEBAAAAAAAAAAAABwYEBQgDAQL/xABCEAABAgQDBgMGBAMGBgMAAAABAAIDBAYRBSExBxJBUWFxEyKBFBUyQmJyI1KCkRZDsQgkM6HB0ReSorLh8FNzg//EABcBAQEBAQAAAAAAAAAAAAAAAAAEBQP/xAAdEQEBAAEEAwAAAAAAAAAAAAAAAQIDBBEhBRIT/9oADAMBAAIRAxEAPwC4oiICIiAiIgIiICIiAiIgIiICIiAiIgIiICLFVhtPpul96DEieNGGXhQsyDycfhZ2OfRR3GNqVaVbPCSwIOgg/DDlwXPPd9t7Lm3dCC+VJVuBUxB8TGo7GHgzV7uzRdx72ssVL7dKUiwXPismGEOADSwEuBOZycQLZkgntfRYTAdilS4xHE3UURsAON3bzvEin9ju5jiXXHJVPBdk9I4VJOl3QPGc5pa6JFO87MWNtAw65tAPVBr8NxCUxSRZPYe8PhvF2uboR/pyIOYK5K8tYtitWbN40ek5eO5rN8PY8ZHdN7OYflDst4Z5t73smxmsn1TTngYjE3pmCbPvbec35X2467pPNvXMKCiIgIiICIiAiIgIiICIiAiIgIiICIiAiIgIiICLK1btAp2lGFuIRQ6KP5MPzP8AUaN7uIUSqXahVVZzgw7AGxILHZCHAuYj+7wN70bYc7oLPWO0inaUY6HMxBEjD+TDILr/AFcGfqz5AqK1BtMq+t5n3ZgzXQmu0hS9y93d4G8QONt0W1C7ykdhs/NxBNVXE8NpzMKGd556Od8LfTe9FasAp7CKdlPZcGgsht42GburnHNx7lBFqQ2FzcyBM1VE8JuvhQyC/sXfC303u4Vop+ncIpyT9lwWC2G3jbV3Vzjm49yu1WJ2mbQZeh5NjRDdEjRQfDbozK1y53S48oz7Xug2UeNCl4JjTDg1rRcucbADmScgugwWuqbxzGXYRhUw2JFaCbAGzgNd11t11uh/oV52xjE6orGN42PR3CGcxDGTRyswZers+64wl41PR4eMYIS2LBIde9721v0tcEcQSu82+pcblwmu70pnMOe1O/tH4EyLhsDHoY8zHeE882uu5v7ODv8AnUp2c1IaWq6DiTj+Hfci/Y/I8OGTrc2hejJ9kntL2cO9kyEeHdt/kiNNwD2e2x5i/NeUY8GJLx3QI4LXNJa4HUEGxB7FcFL28CCLhfqnmw+pff1GtlY7rxpY+G65zLfkPbd8t+JYVQ0BERAREQEREBERAREQCvwZi6/UQEREBERARdFVNX4HSst42MxQ028sMZvd2br6mw6qJVVthx+o4/u2lIb4LXZDcG9Gf2t8HZtz1QWSsa6wGkYF8TiAxLeWCyxe70v5R9TrBRCodq1WVbHOH4Cx0FrtGQAXRHDq4C//ACgLm0rsUxvF4wnanf4DHHec2+/FdfM31a0nmSTzCutP0/hVOSIk8GhNht421cebnHNx6koIlSGw/EJ6IJyrInhNOZhMIdEdfm7Nrf8AqPZWamaUwSl5bwMFgtZf4navd3ccz20HABd0iAiIgLIbVKZbU9HRZeG28WGPEhc95ovuj7hdvqDwWvRB5Uwia9skGxTro7uP99fVfxP4pJSoMOMd48WjP9+AWurjZbULKqiClmXl5l28SHBohEm7mm5uADciw0Ns7LYUTsZwXBGiZx7dmo3Jw/Db0DT8fd2WmQV13t9JJO2bPHY/S5W9Ou/s4tm/c0y8vPgeL5IZacjYXcHaG4sCBxbwvnitvdNnCKu96QB+HMje6B7cnj18ru7ivSrWtY3dYLAcAsrtMpX+LqUiSEIDxW+eETlZzeF/qBLfXooWkgWxiohT9cQxGNocf8F99BvEbp9HhoudAXL1QvD72xIMUseC1zTYg5EEf0IXrLZbU5quj4c7HN4rPw4v3N+b9Td13ckcEGuREQEREBERAREQEREBERARcbEcQk8Lk3TmIxGw4bdXONgP/eSita7bosd5kKLYbk28Z7bk303GHnzcP0oK7UNSYPTcp7TjUZkMcATdzvtaPM70CilVbaMZxia930bDdDDjZrt3fiv7NsQ3jl5j1C+NObI6kqmZ961dFfBDzc7/AJor/QnycvNmPyq0UrRuBUpA8PB4Qa4izojvM93d3+gsOiCP0rsZxjHI/vStIr4e+buZvb0Z+WrnG4bw13jwsOFlpqlMDpiB4WCwWw76u1c7u45ntou6RAREQEREBERAREQEREBERB502/0kMKxtuPybbQ5g2icmxAL/APWM+7XFdRsVqx9O1Y2UjutAmSIbwdA75HdLE2PCziTovQlcU7CqmmI2FRLbzm3YT8r25tP75HoSvH0aFFlZgwYoLXtJBByIINiO4KD2+iyuzGpP4oo6DPRHXitHhxee+zIk8t4Wd+papAREQEREBERARFjK42k4FSDDCju8WPwgwyLj7jowd8+QKDYve2GwviEAAXJOQAHFS2tdtOD4Q10rT1pmN+b+U099X9m5fUFhZnFq62uTXscgzwpW9nBt2wx979Yh0O6L8CGqkUTshwKnIgnJ7+8xxaxeBuNPNrOfVxOgtZBM8Lpittqc83EMaiOZLkkiI8WaAeEOHcX75DLN11aKQ2f09ScMOw+EHReMaJZz/Q2s0dG2WqRAREQEREBERAREQERZurK5p+k4Z97RR4lriEzzPdyy+W9tXWHVBpEWO2cV3DriSfGbAiQXQyAb+Zhv+V9hcjiLC1xzWxQEREBERAXmfb3gHums/eEFtocy3fy0322D/X4XHq9emFl9o1JQqxpp8gbCK3zwXHg8A2B6HQ978EEF2L1d/DVUiWm32l5jyPucmu+R/ofKTlk4k6L1EvEMzLxpSZdLTLS17HFrmnUFpsQexXp/Y1WDanpgS8y68xLgMiX1cLeV/W4FieYPMIN+iIgIi+cxHgysAx5lzWNaLlziAAOZJyCD6LqKlqXCKXkfbMaihjTk0auceTWjM/6cbKbVrttlJRxkaSb40S9vFcDuD7Rk5565D7lmKd2aVPXWIe+qziRIbHcX/wCK4cmsItDbrqB0aQUH1xzaXVVdYgcGoqE+Gx2Xl/xCNCXPvuwm6aEW/Mb2XeUTsRgwIon6xeIr9fBaTu3+t2r+wsOrgqhgGA4RS2F+x4UxsKGM3G+bj+ZzjmT1OmgsFjqv2wYFgjvZMI/vce9t2GfID1fY37Nv6IKBLQJXD5VsCWa2HDaLNa0BrWjkAMgvuoYaervaQ4TdVRPY5PXw823Azv4ZN7/VEOWouFX6ZwmBgeCQ8PlIkSKxg8r4j98kd9LDQAZAIO0REQEREBERARF1NRVLg9NSntONRmwxwBN3Ot+Vozd6BB2yzFXV5T9It3cVi/iWuITBvPPpo2/NxAU9mK4rLaBMOkKEgGBAORmH5Efqzaz7W7zuN1zJKgaPoaEMaraYEeNcuvFPlc7Xyw83RD1dfnYIOA7Gtom0g7uAs9ik3G3iklpcOe/8Tv8A8wBwJ4pEp3Z9s8PtFVRTOTeu44bxJ1/w72F+cQr4T20Ora6mzhVAwHQoWhim28BzLvhhdhd3I8F3FNbHMGwiH71rKKI8Qed+87dhN4kuJsX53JLrA8Qg6llcV1WcT2ag5US0u3IRC1vD63DcH2tBI5qu01BxiBgkOFUURkSYA874Ys059hnbWwA6BTKpdsclJkYPQkDxnjytIYfDFuDGNs5/pYcrpTOA7UcUxqHjeNzfs7Q4EwSb3be+6YTLMsRcXcd7TjmgsKIiAiIgIi/CQBcoIZ/aEo+FCDapkW2JIZHA4k/C/wDy3T+nqpps+qmNSFTQ8TZmz4IrfzMdr6jJw6tCsW1PahTnuqNgEo32p0RpY4tNobOu9nvOBsRu3FxqLWXnlB7fgRocxAbHgEOa4BzSNCCLg+oX0Ud2BVr7fI/wxiDvxIQvBJ+Zg1b1Lb5fT9qsSCdbTNpn8KTTcHwmEY008AgEHdbvZNyGbyT8o/fgsR/w62g1xuzVWTIhtvcMiG5brmITAGNNuoPNb/bBSTqjpz2yRuJmWvEhFupAzcwHW5sCOrRzXO2XVa2rqVZNRSPGh+SMPqA+Ls4Wdlle44IP6oygMAo6VDpZgfFGbo8QAu62PyDoPW+q6GrdsOD4TMGQwJpnI+g8M+S/LeFy49Gg8rhd3WtFzVXTTYcxOxYMqG2dAhADfN8yXXzFrDdIIyushHqKitnTDh9GwRNTZyPhkvPH4oljpn5Gfs3VB1oo+u9okQTtXxvZZbUQbEEDXKHwPWId4cl9IlSbPtm0T2amYPtc1axiBwdY6WMQ5C/KGLZZ2XynsErurJMztcTjMPlDYmGSGix4Fu8P2iOJudFmoOK4Rg2IDD9mMq+Zmsx7VFh+I7lvQmfCzX4y0Za31Qdjj8KrqslveVczLMPkibiG/wApIGdmwh54rsrjfz1IyXxwyvouF4eKa2YS8ZxJ3jFijxIjnGwLhDF2sGQ6dOK0OCbJcZqOdGMbRJh7nH+U113W5F3wsGvlYOOoKq1PU5g9NyplsEgthNOZtcl3dxJc71KDg0JFqeLgYNYMhtjXy3CLkHPzADdaRpkT6cdGiICIiAvlNTMCTl3TM25rGNF3OcQAAOJJyCxdabT8Dpq8pLn2iZ0bBhm9nXtZzhcN7ZnoslKUrV20aa9vrl75WUBuyWb5SR1GrfuiXdrYAHIORUe1yYxKd9x7PYLo8dxsIpbkOrWnUD8z7AWvYhfPAtlkOFEdUO0yYEZ48xDoh3G2/O82vbTdFm9wv6n67o2goPumhoDY8Z2X4R3mknTeiZuiHk1t+VwuolaIrjaNNtnq0iul4AN2wyLG3JsPRmVxvP8ANpk5B2lRbXYRc3AdnUExYh8jHCH5W5fJDtc25kAC2hC+NO7I8Rxme99bRYznudn4Qfc9nPGTQM/KzLqNFpo8zQmyaRLYIa2KR8LfPGidyT5Qdc91vJYaNiNd7W4hgYa32WS0JuQ1w0Ic+14p18rRu87aoNRUu1Wl6PlfdVMw2xXsyDIVmwmHq4anj5Qbm9yFlZalq72ovE9UkX2eXDvKxzC31ZDyvy3nm/Uqj0Vswp+lAI7W+NHH82IAbH6W6M/zPVbdBnKPorBKRltzCoY3y0B8V2b3268ATnutsFo0RAREQEXU1HUuD0zJ+1Y1GbDHAHNzujWjN3ppxUHrXbVjGLPMtTl5aDpvZGI71zDP05/UgsNZ7Q8ApBm5PP34vCDDsX9znZo7+gKgFdbTccq5xgOPgy//AMLDr9zrAv7ZDTLisU97ojy+ISSTck5kk8VoKYomoaoigYTAcWH+a4bsMc/McjbkLnogzq0NLUVUFVknBYJcxpAdEcQ1rb9Sc7akNuemat1JbEsCwxgjY+TMxMjbNsNp7A3d+o2PJU6UlZeSlmy0mxrGNFmtaAAByAGQQY/Zns+laJkCYpbFmH33oobawNvI067txfqeC2yIgKKQms2a7X/CYN2TnwLDRrCTkOXlf6BsRWtYXbJTIqOjIjoQvFgXiw7andHmb6tvlzDUG4iw2RYRhxBcEWI5gqX1bjUhsthwpCl8O3nxRk8A2voGl9i+I7IeW4ytzWh2T1KanoyFMR3b0aH+HF57zdCfubuu7k8lsUEOlKArDaFHGJ1zHdAhXuyABmAeTL2hZZXdd3MKs0zTGD0vJeyYLCDAfidq5/Vzjmf6DhZdwiAiIgIiICxVeYTV+PTTMNwKPDlpVzfxYoJ8S+flAHC1tCL3NzwO1XHxGDHmZB8CUiGE9zSGxA0O3CRk6xyNjnYoJuJChtkWHiaj2iTNvKXWdFebfKNIbeF8hwJJWViTldbXHmDJt9kkCbEm9nDq74op6NAbpe2q0mEbJ8KwmdiY/W0z7U4eYmL5WD6n7zjv9ibdDkuLVW19gmG4Js/hePFPla8MO6CODGWBfkDnk0WHxBB32CUvR2y/DveGIPZ4ts48X43GxuIbcyOPlZc21JsspjO06oqwm3YRs5l4gGjo5A3rc8/JCBsc3G/KxX0prZJiWOTYxjaLGfEcc/B3yTnwc75QPyM05jRV3CsKw/B5QSmFQmQmD5WNAHc8z1OaCZ0jsalZeZ96VhEM1Gd5iwklm8eLiTvRT3sOhVWhw2QoYhwgAALAAWAA4AcF/SICIiAi/mI9kNhiRCABmSTYBTCtNtGCYOwy+AWmo2lxcQ293fP2bl1CCj4niUlhMk6dxKI2HDbq55sB/wCTwHFResdup3nStJQ8tPHij/th/tYuP6VJ6lqnGqnmvaMZjOfndrL2Yy/5W6DlfXmSuXSlDVDVb74TBO5exiv8rB+rjbk256IOmxPEp7FpwzmJxHxIh1c9xJ7dB0GQWjpDZzUdV2iyUPcgn+dE8rfTi/8ASCOoVvovZBgFPMEfEgJqN+Z7fI37WXIy5m57aKitaGt3W5AIJtR+xvAMCIj4p/e4v1tswdmXN+7iewVJY1rG7rBYDQBfqICIiAiIgL8IDhYr9RBBNnj4lEbYY9LMN4MYloF9LNMSGczrund/Ur2ont4w6YwjHpOspEZsc1rvuY7fZfuN4egViwufgYphsPEJQ3ZFY17T0cAR/VBykREBERAREQEREGI2iUHM1rFhMM4+DBZ8cEMDg43+K9xZ1jbPeGlgM79vSVG4JSUp4GEQwHEeaI7N7+7v9BYdFoEQEREBEXQVVWOBUpA8TGYoa4i7YY8z3dmj+psOqDv1gK62rYHSrjKQD7RMD+Ww5NP1u0H2i55gKQ1ztdxuo3OlcNJlpe+jD53D6njT7W2HA3U8gwokeKIUAFzibAAXJJ4AcUGnrGv8fq6Ju4jE3YXCDDu1nqL+c9XXtwsuqp2nMWqWd9kwWE6I7iRkGg8XOOTR3VPoXYjNzbhOVcTDZqILHDfd9xzDB0Gf2q54VhUhg0mJPCoTIUMaNYLDueZ6nMoJxRGxjB8HYJqod2ZjZHdI/CaeQB+Pu7LoFUWMbDYGQwABoBlZf0iAiIgIiICIiAiIgIiIOlrPAYdS0xHwmJa72HcJ+V4zafRwF+l1PNgGPxnSMalcSuIss4lrXahpdZzf0v8A+9V1QnaPLRaB2nQKvkhaDGdeIBz0itt9TTvC/wA1zwQXZF85aPCmpdsxLkOY9oc1w0IIuCO4X0QEREBERAREQERfOYjwZWAY8y5rGNFy5xAAHMk5BB9FwsXxbD8FkjOYrFZCYPmcbeg4k9BmpbW22/D5FrpOlm+NE08VwtDHUDV/+Q43IUNx3HsVqGc9sxqM6K/QF2gHIAWDR0ACCp1rtxnZmK6UpNohw8x4z23e7q1pyaO4J7KQTc1MTswZmce573Zuc9xc49ycyu1palMZqud9lwaGXfmecmM+52g7angCr5Qex/CKe3ZzGbTMcWIuPw2EflafiP1O5ZAIJHRGyzHqqDZpw8CXOfivGbhzY3V3fIdV6Ao2gsBpCHvYZD3opFjGfm88wDbyjoLLUIgIiICIiAiIgIiICIiAiIgIiICztfUvAq6mYmGRLb/xQnH5XtBsexzaejitEiCTbB6njTElEpTFco0rfcB13AbFp6sdl2cBwVZUN2nSUxQm0GBXGHC8KK+0Voy827Zzf1suQfzAnkrVh87L4jIsnpN29DiNDmnmHC4QchERAREQEWcq+tcDpGV8XFYnnPwwm5vd2HAdTYdVAK92rYzVTTKSt5eXORhsdcv+91hcfSLDPO6Cv11tZwOmQ6VkSJiYGW4w+Vp+p+mX5Rc87aqBVZW+P1bFvi8W7AbthM8rG+nHu4k9V0MrLR5yYEvKMc97jZrWguJPIAZlVSkth+MYkBMVC/2Zn5AA6IR++6zubnoglslJzU/MCWkIb4jzo1jS5x7AC5VkobYfEjNbO1e4tGREBhzP3u4dm59Qq7S9KYLSsp7PgsIMv8Tzm9/3OOZ7aDgAu7QcXDMOk8KkmyWGw2w4bRYNaLAf7nrqVykRAREQEREBERAREQEREBERAREQEREBERB0tZYDCqamY2ExbXew7hPyvGbXejrelwpxsCqCYZDj0ji3liS7iWNccwLkPZ+l+f6zwCsKhe2SUj0hW8rWmEixcbPAyBc0WIP/ANkMlv6SUF0RcPD8TlJ/CGYrBcPCewRA4mwDSL3PKw15KY1ztrw3C7ylMBsxF4xDfw29uMQ9rDqdEFJxzHcLp+S9sxmMyEzgXHMnkBq49ACVDq622zk8TJ0mDBZoYzgN932jMMHXN32qaT8/jdW4wHzbokxHebNAFz2a0CwHRoAVMpDYXPTsL2iqIhgA6QodnP8AV2bW9hveiCTkz2L4hc+JGjRD1e95P7lxVDpXYtUWLuEXF7SsO+e/m8jowacvMR2KvVM0jgVLwPCwaC1htYvOb3d3HM9tOi7xBm6QojAqRl9zCofnI80V/me714D6W2HRaREQEREBERAREQEREBERAREQEREBERAREQEREBERAWer2mIdXUxEwl5DXGzobj8r25g9jm09HFaFEEH/AOG+0SdwaBT07MQmSsMkENiE5E3JcAB4ls91pP7arcwtkNKMwJuFOY4+YPfFuPEeQCLF1jutz+Ftv6336IOop6mcFpyWEDBoDIeVi4DzO+5x8zvUrt0RAREQEREBERAREQEREBERAREQEREBERAREQEREH//2Q=="/>
          <p:cNvSpPr>
            <a:spLocks noChangeAspect="1" noChangeArrowheads="1"/>
          </p:cNvSpPr>
          <p:nvPr/>
        </p:nvSpPr>
        <p:spPr bwMode="auto">
          <a:xfrm>
            <a:off x="84667" y="-384175"/>
            <a:ext cx="4064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8" name="AutoShape 8" descr="data:image/jpeg;base64,/9j/4AAQSkZJRgABAQAAAQABAAD/2wCEAAkGBwgHBhUIBxQWFhUXGSEbGRgYFyIdIRoiGx0dICMeJSElHioiHCQlIB8aIjEhJS0rLi8uGyAzODUsNygtLisBCgoKDgwNGg8QGzUkHyU0ODc3NzUsNzI3NzgvKyw3Nzc3Nyw0KzU3NDAyMjQ4NDQ3NzQzNDc1KzcxNzM4KzQwNP/AABEIAMkA+wMBIgACEQEDEQH/xAAcAAEBAQADAQEBAAAAAAAAAAAABwYEBQgDAQL/xABCEAABAgQDBgMGBAMGBgMAAAABAAIDBAYRBSExBxJBUWFxEyKBFBUyQmJyI1KCkRZDsQgkM6HB0ReSorLh8FNzg//EABcBAQEBAQAAAAAAAAAAAAAAAAAEBQP/xAAdEQEBAAEEAwAAAAAAAAAAAAAAAQIDBBEhBRIT/9oADAMBAAIRAxEAPwC4oiICIiAiIgIiICIiAiIgIiICIiAiIgIiICLFVhtPpul96DEieNGGXhQsyDycfhZ2OfRR3GNqVaVbPCSwIOgg/DDlwXPPd9t7Lm3dCC+VJVuBUxB8TGo7GHgzV7uzRdx72ssVL7dKUiwXPismGEOADSwEuBOZycQLZkgntfRYTAdilS4xHE3UURsAON3bzvEin9ju5jiXXHJVPBdk9I4VJOl3QPGc5pa6JFO87MWNtAw65tAPVBr8NxCUxSRZPYe8PhvF2uboR/pyIOYK5K8tYtitWbN40ek5eO5rN8PY8ZHdN7OYflDst4Z5t73smxmsn1TTngYjE3pmCbPvbec35X2467pPNvXMKCiIgIiICIiAiIgIiICIiAiIgIiICIiAiIgIiICLK1btAp2lGFuIRQ6KP5MPzP8AUaN7uIUSqXahVVZzgw7AGxILHZCHAuYj+7wN70bYc7oLPWO0inaUY6HMxBEjD+TDILr/AFcGfqz5AqK1BtMq+t5n3ZgzXQmu0hS9y93d4G8QONt0W1C7ykdhs/NxBNVXE8NpzMKGd556Od8LfTe9FasAp7CKdlPZcGgsht42GburnHNx7lBFqQ2FzcyBM1VE8JuvhQyC/sXfC303u4Vop+ncIpyT9lwWC2G3jbV3Vzjm49yu1WJ2mbQZeh5NjRDdEjRQfDbozK1y53S48oz7Xug2UeNCl4JjTDg1rRcucbADmScgugwWuqbxzGXYRhUw2JFaCbAGzgNd11t11uh/oV52xjE6orGN42PR3CGcxDGTRyswZers+64wl41PR4eMYIS2LBIde9721v0tcEcQSu82+pcblwmu70pnMOe1O/tH4EyLhsDHoY8zHeE882uu5v7ODv8AnUp2c1IaWq6DiTj+Hfci/Y/I8OGTrc2hejJ9kntL2cO9kyEeHdt/kiNNwD2e2x5i/NeUY8GJLx3QI4LXNJa4HUEGxB7FcFL28CCLhfqnmw+pff1GtlY7rxpY+G65zLfkPbd8t+JYVQ0BERAREQEREBERAREQCvwZi6/UQEREBERARdFVNX4HSst42MxQ028sMZvd2br6mw6qJVVthx+o4/u2lIb4LXZDcG9Gf2t8HZtz1QWSsa6wGkYF8TiAxLeWCyxe70v5R9TrBRCodq1WVbHOH4Cx0FrtGQAXRHDq4C//ACgLm0rsUxvF4wnanf4DHHec2+/FdfM31a0nmSTzCutP0/hVOSIk8GhNht421cebnHNx6koIlSGw/EJ6IJyrInhNOZhMIdEdfm7Nrf8AqPZWamaUwSl5bwMFgtZf4navd3ccz20HABd0iAiIgLIbVKZbU9HRZeG28WGPEhc95ovuj7hdvqDwWvRB5Uwia9skGxTro7uP99fVfxP4pJSoMOMd48WjP9+AWurjZbULKqiClmXl5l28SHBohEm7mm5uADciw0Ns7LYUTsZwXBGiZx7dmo3Jw/Db0DT8fd2WmQV13t9JJO2bPHY/S5W9Ou/s4tm/c0y8vPgeL5IZacjYXcHaG4sCBxbwvnitvdNnCKu96QB+HMje6B7cnj18ru7ivSrWtY3dYLAcAsrtMpX+LqUiSEIDxW+eETlZzeF/qBLfXooWkgWxiohT9cQxGNocf8F99BvEbp9HhoudAXL1QvD72xIMUseC1zTYg5EEf0IXrLZbU5quj4c7HN4rPw4v3N+b9Td13ckcEGuREQEREBERAREQEREBERARcbEcQk8Lk3TmIxGw4bdXONgP/eSita7bosd5kKLYbk28Z7bk303GHnzcP0oK7UNSYPTcp7TjUZkMcATdzvtaPM70CilVbaMZxia930bDdDDjZrt3fiv7NsQ3jl5j1C+NObI6kqmZ961dFfBDzc7/AJor/QnycvNmPyq0UrRuBUpA8PB4Qa4izojvM93d3+gsOiCP0rsZxjHI/vStIr4e+buZvb0Z+WrnG4bw13jwsOFlpqlMDpiB4WCwWw76u1c7u45ntou6RAREQEREBERAREQEREBERB502/0kMKxtuPybbQ5g2icmxAL/APWM+7XFdRsVqx9O1Y2UjutAmSIbwdA75HdLE2PCziTovQlcU7CqmmI2FRLbzm3YT8r25tP75HoSvH0aFFlZgwYoLXtJBByIINiO4KD2+iyuzGpP4oo6DPRHXitHhxee+zIk8t4Wd+papAREQEREBERARFjK42k4FSDDCju8WPwgwyLj7jowd8+QKDYve2GwviEAAXJOQAHFS2tdtOD4Q10rT1pmN+b+U099X9m5fUFhZnFq62uTXscgzwpW9nBt2wx979Yh0O6L8CGqkUTshwKnIgnJ7+8xxaxeBuNPNrOfVxOgtZBM8Lpittqc83EMaiOZLkkiI8WaAeEOHcX75DLN11aKQ2f09ScMOw+EHReMaJZz/Q2s0dG2WqRAREQEREBERAREQERZurK5p+k4Z97RR4lriEzzPdyy+W9tXWHVBpEWO2cV3DriSfGbAiQXQyAb+Zhv+V9hcjiLC1xzWxQEREBERAXmfb3gHums/eEFtocy3fy0322D/X4XHq9emFl9o1JQqxpp8gbCK3zwXHg8A2B6HQ978EEF2L1d/DVUiWm32l5jyPucmu+R/ofKTlk4k6L1EvEMzLxpSZdLTLS17HFrmnUFpsQexXp/Y1WDanpgS8y68xLgMiX1cLeV/W4FieYPMIN+iIgIi+cxHgysAx5lzWNaLlziAAOZJyCD6LqKlqXCKXkfbMaihjTk0auceTWjM/6cbKbVrttlJRxkaSb40S9vFcDuD7Rk5565D7lmKd2aVPXWIe+qziRIbHcX/wCK4cmsItDbrqB0aQUH1xzaXVVdYgcGoqE+Gx2Xl/xCNCXPvuwm6aEW/Mb2XeUTsRgwIon6xeIr9fBaTu3+t2r+wsOrgqhgGA4RS2F+x4UxsKGM3G+bj+ZzjmT1OmgsFjqv2wYFgjvZMI/vce9t2GfID1fY37Nv6IKBLQJXD5VsCWa2HDaLNa0BrWjkAMgvuoYaervaQ4TdVRPY5PXw823Azv4ZN7/VEOWouFX6ZwmBgeCQ8PlIkSKxg8r4j98kd9LDQAZAIO0REQEREBERARF1NRVLg9NSntONRmwxwBN3Ot+Vozd6BB2yzFXV5T9It3cVi/iWuITBvPPpo2/NxAU9mK4rLaBMOkKEgGBAORmH5Efqzaz7W7zuN1zJKgaPoaEMaraYEeNcuvFPlc7Xyw83RD1dfnYIOA7Gtom0g7uAs9ik3G3iklpcOe/8Tv8A8wBwJ4pEp3Z9s8PtFVRTOTeu44bxJ1/w72F+cQr4T20Ora6mzhVAwHQoWhim28BzLvhhdhd3I8F3FNbHMGwiH71rKKI8Qed+87dhN4kuJsX53JLrA8Qg6llcV1WcT2ag5US0u3IRC1vD63DcH2tBI5qu01BxiBgkOFUURkSYA874Ys059hnbWwA6BTKpdsclJkYPQkDxnjytIYfDFuDGNs5/pYcrpTOA7UcUxqHjeNzfs7Q4EwSb3be+6YTLMsRcXcd7TjmgsKIiAiIgIi/CQBcoIZ/aEo+FCDapkW2JIZHA4k/C/wDy3T+nqpps+qmNSFTQ8TZmz4IrfzMdr6jJw6tCsW1PahTnuqNgEo32p0RpY4tNobOu9nvOBsRu3FxqLWXnlB7fgRocxAbHgEOa4BzSNCCLg+oX0Ud2BVr7fI/wxiDvxIQvBJ+Zg1b1Lb5fT9qsSCdbTNpn8KTTcHwmEY008AgEHdbvZNyGbyT8o/fgsR/w62g1xuzVWTIhtvcMiG5brmITAGNNuoPNb/bBSTqjpz2yRuJmWvEhFupAzcwHW5sCOrRzXO2XVa2rqVZNRSPGh+SMPqA+Ls4Wdlle44IP6oygMAo6VDpZgfFGbo8QAu62PyDoPW+q6GrdsOD4TMGQwJpnI+g8M+S/LeFy49Gg8rhd3WtFzVXTTYcxOxYMqG2dAhADfN8yXXzFrDdIIyushHqKitnTDh9GwRNTZyPhkvPH4oljpn5Gfs3VB1oo+u9okQTtXxvZZbUQbEEDXKHwPWId4cl9IlSbPtm0T2amYPtc1axiBwdY6WMQ5C/KGLZZ2XynsErurJMztcTjMPlDYmGSGix4Fu8P2iOJudFmoOK4Rg2IDD9mMq+Zmsx7VFh+I7lvQmfCzX4y0Za31Qdjj8KrqslveVczLMPkibiG/wApIGdmwh54rsrjfz1IyXxwyvouF4eKa2YS8ZxJ3jFijxIjnGwLhDF2sGQ6dOK0OCbJcZqOdGMbRJh7nH+U113W5F3wsGvlYOOoKq1PU5g9NyplsEgthNOZtcl3dxJc71KDg0JFqeLgYNYMhtjXy3CLkHPzADdaRpkT6cdGiICIiAvlNTMCTl3TM25rGNF3OcQAAOJJyCxdabT8Dpq8pLn2iZ0bBhm9nXtZzhcN7ZnoslKUrV20aa9vrl75WUBuyWb5SR1GrfuiXdrYAHIORUe1yYxKd9x7PYLo8dxsIpbkOrWnUD8z7AWvYhfPAtlkOFEdUO0yYEZ48xDoh3G2/O82vbTdFm9wv6n67o2goPumhoDY8Z2X4R3mknTeiZuiHk1t+VwuolaIrjaNNtnq0iul4AN2wyLG3JsPRmVxvP8ANpk5B2lRbXYRc3AdnUExYh8jHCH5W5fJDtc25kAC2hC+NO7I8Rxme99bRYznudn4Qfc9nPGTQM/KzLqNFpo8zQmyaRLYIa2KR8LfPGidyT5Qdc91vJYaNiNd7W4hgYa32WS0JuQ1w0Ic+14p18rRu87aoNRUu1Wl6PlfdVMw2xXsyDIVmwmHq4anj5Qbm9yFlZalq72ovE9UkX2eXDvKxzC31ZDyvy3nm/Uqj0Vswp+lAI7W+NHH82IAbH6W6M/zPVbdBnKPorBKRltzCoY3y0B8V2b3268ATnutsFo0RAREQEXU1HUuD0zJ+1Y1GbDHAHNzujWjN3ppxUHrXbVjGLPMtTl5aDpvZGI71zDP05/UgsNZ7Q8ApBm5PP34vCDDsX9znZo7+gKgFdbTccq5xgOPgy//AMLDr9zrAv7ZDTLisU97ojy+ISSTck5kk8VoKYomoaoigYTAcWH+a4bsMc/McjbkLnogzq0NLUVUFVknBYJcxpAdEcQ1rb9Sc7akNuemat1JbEsCwxgjY+TMxMjbNsNp7A3d+o2PJU6UlZeSlmy0mxrGNFmtaAAByAGQQY/Zns+laJkCYpbFmH33oobawNvI067txfqeC2yIgKKQms2a7X/CYN2TnwLDRrCTkOXlf6BsRWtYXbJTIqOjIjoQvFgXiw7andHmb6tvlzDUG4iw2RYRhxBcEWI5gqX1bjUhsthwpCl8O3nxRk8A2voGl9i+I7IeW4ytzWh2T1KanoyFMR3b0aH+HF57zdCfubuu7k8lsUEOlKArDaFHGJ1zHdAhXuyABmAeTL2hZZXdd3MKs0zTGD0vJeyYLCDAfidq5/Vzjmf6DhZdwiAiIgIiICxVeYTV+PTTMNwKPDlpVzfxYoJ8S+flAHC1tCL3NzwO1XHxGDHmZB8CUiGE9zSGxA0O3CRk6xyNjnYoJuJChtkWHiaj2iTNvKXWdFebfKNIbeF8hwJJWViTldbXHmDJt9kkCbEm9nDq74op6NAbpe2q0mEbJ8KwmdiY/W0z7U4eYmL5WD6n7zjv9ibdDkuLVW19gmG4Js/hePFPla8MO6CODGWBfkDnk0WHxBB32CUvR2y/DveGIPZ4ts48X43GxuIbcyOPlZc21JsspjO06oqwm3YRs5l4gGjo5A3rc8/JCBsc3G/KxX0prZJiWOTYxjaLGfEcc/B3yTnwc75QPyM05jRV3CsKw/B5QSmFQmQmD5WNAHc8z1OaCZ0jsalZeZ96VhEM1Gd5iwklm8eLiTvRT3sOhVWhw2QoYhwgAALAAWAA4AcF/SICIiAi/mI9kNhiRCABmSTYBTCtNtGCYOwy+AWmo2lxcQ293fP2bl1CCj4niUlhMk6dxKI2HDbq55sB/wCTwHFResdup3nStJQ8tPHij/th/tYuP6VJ6lqnGqnmvaMZjOfndrL2Yy/5W6DlfXmSuXSlDVDVb74TBO5exiv8rB+rjbk256IOmxPEp7FpwzmJxHxIh1c9xJ7dB0GQWjpDZzUdV2iyUPcgn+dE8rfTi/8ASCOoVvovZBgFPMEfEgJqN+Z7fI37WXIy5m57aKitaGt3W5AIJtR+xvAMCIj4p/e4v1tswdmXN+7iewVJY1rG7rBYDQBfqICIiAiIgL8IDhYr9RBBNnj4lEbYY9LMN4MYloF9LNMSGczrund/Ur2ont4w6YwjHpOspEZsc1rvuY7fZfuN4egViwufgYphsPEJQ3ZFY17T0cAR/VBykREBERAREQEREGI2iUHM1rFhMM4+DBZ8cEMDg43+K9xZ1jbPeGlgM79vSVG4JSUp4GEQwHEeaI7N7+7v9BYdFoEQEREBEXQVVWOBUpA8TGYoa4i7YY8z3dmj+psOqDv1gK62rYHSrjKQD7RMD+Ww5NP1u0H2i55gKQ1ztdxuo3OlcNJlpe+jD53D6njT7W2HA3U8gwokeKIUAFzibAAXJJ4AcUGnrGv8fq6Ju4jE3YXCDDu1nqL+c9XXtwsuqp2nMWqWd9kwWE6I7iRkGg8XOOTR3VPoXYjNzbhOVcTDZqILHDfd9xzDB0Gf2q54VhUhg0mJPCoTIUMaNYLDueZ6nMoJxRGxjB8HYJqod2ZjZHdI/CaeQB+Pu7LoFUWMbDYGQwABoBlZf0iAiIgIiICIiAiIgIiIOlrPAYdS0xHwmJa72HcJ+V4zafRwF+l1PNgGPxnSMalcSuIss4lrXahpdZzf0v8A+9V1QnaPLRaB2nQKvkhaDGdeIBz0itt9TTvC/wA1zwQXZF85aPCmpdsxLkOY9oc1w0IIuCO4X0QEREBERAREQERfOYjwZWAY8y5rGNFy5xAAHMk5BB9FwsXxbD8FkjOYrFZCYPmcbeg4k9BmpbW22/D5FrpOlm+NE08VwtDHUDV/+Q43IUNx3HsVqGc9sxqM6K/QF2gHIAWDR0ACCp1rtxnZmK6UpNohw8x4z23e7q1pyaO4J7KQTc1MTswZmce573Zuc9xc49ycyu1palMZqud9lwaGXfmecmM+52g7angCr5Qex/CKe3ZzGbTMcWIuPw2EflafiP1O5ZAIJHRGyzHqqDZpw8CXOfivGbhzY3V3fIdV6Ao2gsBpCHvYZD3opFjGfm88wDbyjoLLUIgIiICIiAiIgIiICIiAiIgIiICztfUvAq6mYmGRLb/xQnH5XtBsexzaejitEiCTbB6njTElEpTFco0rfcB13AbFp6sdl2cBwVZUN2nSUxQm0GBXGHC8KK+0Voy827Zzf1suQfzAnkrVh87L4jIsnpN29DiNDmnmHC4QchERAREQEWcq+tcDpGV8XFYnnPwwm5vd2HAdTYdVAK92rYzVTTKSt5eXORhsdcv+91hcfSLDPO6Cv11tZwOmQ6VkSJiYGW4w+Vp+p+mX5Rc87aqBVZW+P1bFvi8W7AbthM8rG+nHu4k9V0MrLR5yYEvKMc97jZrWguJPIAZlVSkth+MYkBMVC/2Zn5AA6IR++6zubnoglslJzU/MCWkIb4jzo1jS5x7AC5VkobYfEjNbO1e4tGREBhzP3u4dm59Qq7S9KYLSsp7PgsIMv8Tzm9/3OOZ7aDgAu7QcXDMOk8KkmyWGw2w4bRYNaLAf7nrqVykRAREQEREBERAREQEREBERAREQEREBERB0tZYDCqamY2ExbXew7hPyvGbXejrelwpxsCqCYZDj0ji3liS7iWNccwLkPZ+l+f6zwCsKhe2SUj0hW8rWmEixcbPAyBc0WIP/ANkMlv6SUF0RcPD8TlJ/CGYrBcPCewRA4mwDSL3PKw15KY1ztrw3C7ylMBsxF4xDfw29uMQ9rDqdEFJxzHcLp+S9sxmMyEzgXHMnkBq49ACVDq622zk8TJ0mDBZoYzgN932jMMHXN32qaT8/jdW4wHzbokxHebNAFz2a0CwHRoAVMpDYXPTsL2iqIhgA6QodnP8AV2bW9hveiCTkz2L4hc+JGjRD1e95P7lxVDpXYtUWLuEXF7SsO+e/m8jowacvMR2KvVM0jgVLwPCwaC1htYvOb3d3HM9tOi7xBm6QojAqRl9zCofnI80V/me714D6W2HRaREQEREBERAREQEREBERAREQEREBERAREQEREBERAWer2mIdXUxEwl5DXGzobj8r25g9jm09HFaFEEH/AOG+0SdwaBT07MQmSsMkENiE5E3JcAB4ls91pP7arcwtkNKMwJuFOY4+YPfFuPEeQCLF1jutz+Ftv6336IOop6mcFpyWEDBoDIeVi4DzO+5x8zvUrt0RAREQEREBERAREQEREBERAREQEREBERAREQEREH//2Q=="/>
          <p:cNvSpPr>
            <a:spLocks noChangeAspect="1" noChangeArrowheads="1"/>
          </p:cNvSpPr>
          <p:nvPr/>
        </p:nvSpPr>
        <p:spPr bwMode="auto">
          <a:xfrm>
            <a:off x="84667" y="-384175"/>
            <a:ext cx="4064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490" name="Picture 10" descr="http://4.bp.blogspot.com/-S0oilScZ4SM/UUflK56kVHI/AAAAAAAABFA/r72lUvPlFTk/s1600/Theteacherjames+letter+apology+sorry.JPG">
            <a:hlinkClick r:id="rId3"/>
          </p:cNvPr>
          <p:cNvPicPr>
            <a:picLocks noChangeAspect="1" noChangeArrowheads="1"/>
          </p:cNvPicPr>
          <p:nvPr/>
        </p:nvPicPr>
        <p:blipFill>
          <a:blip r:embed="rId4" cstate="print"/>
          <a:srcRect/>
          <a:stretch>
            <a:fillRect/>
          </a:stretch>
        </p:blipFill>
        <p:spPr bwMode="auto">
          <a:xfrm>
            <a:off x="1524000" y="2126674"/>
            <a:ext cx="3657600" cy="2743200"/>
          </a:xfrm>
          <a:prstGeom prst="rect">
            <a:avLst/>
          </a:prstGeom>
          <a:noFill/>
        </p:spPr>
      </p:pic>
    </p:spTree>
    <p:extLst>
      <p:ext uri="{BB962C8B-B14F-4D97-AF65-F5344CB8AC3E}">
        <p14:creationId xmlns:p14="http://schemas.microsoft.com/office/powerpoint/2010/main" val="360330578"/>
      </p:ext>
    </p:extLst>
  </p:cSld>
  <p:clrMapOvr>
    <a:masterClrMapping/>
  </p:clrMapOvr>
  <p:transition xmlns:p14="http://schemas.microsoft.com/office/powerpoint/2010/main" spd="med">
    <p:checke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06400" y="0"/>
            <a:ext cx="11176000" cy="1295400"/>
          </a:xfrm>
        </p:spPr>
        <p:txBody>
          <a:bodyPr/>
          <a:lstStyle/>
          <a:p>
            <a:pPr algn="ctr"/>
            <a:r>
              <a:rPr lang="en-US" sz="5400" dirty="0" smtClean="0">
                <a:solidFill>
                  <a:schemeClr val="tx1"/>
                </a:solidFill>
              </a:rPr>
              <a:t>Why Gratitude?</a:t>
            </a:r>
          </a:p>
        </p:txBody>
      </p:sp>
      <p:sp>
        <p:nvSpPr>
          <p:cNvPr id="21507" name="Rectangle 3"/>
          <p:cNvSpPr>
            <a:spLocks noGrp="1" noChangeArrowheads="1"/>
          </p:cNvSpPr>
          <p:nvPr>
            <p:ph type="body" idx="1"/>
          </p:nvPr>
        </p:nvSpPr>
        <p:spPr>
          <a:xfrm>
            <a:off x="203200" y="5334000"/>
            <a:ext cx="11684000" cy="1371600"/>
          </a:xfrm>
        </p:spPr>
        <p:txBody>
          <a:bodyPr>
            <a:normAutofit fontScale="92500" lnSpcReduction="20000"/>
          </a:bodyPr>
          <a:lstStyle/>
          <a:p>
            <a:pPr>
              <a:lnSpc>
                <a:spcPct val="80000"/>
              </a:lnSpc>
              <a:buFont typeface="Wingdings" pitchFamily="2" charset="2"/>
              <a:buNone/>
            </a:pPr>
            <a:endParaRPr lang="en-US" sz="3200" b="1" dirty="0" smtClean="0"/>
          </a:p>
          <a:p>
            <a:pPr algn="ctr">
              <a:lnSpc>
                <a:spcPct val="80000"/>
              </a:lnSpc>
              <a:buFont typeface="Wingdings" pitchFamily="2" charset="2"/>
              <a:buNone/>
            </a:pPr>
            <a:r>
              <a:rPr lang="en-US" sz="4400" b="1" dirty="0" smtClean="0"/>
              <a:t>Finding the time</a:t>
            </a:r>
          </a:p>
          <a:p>
            <a:pPr algn="ctr">
              <a:lnSpc>
                <a:spcPct val="80000"/>
              </a:lnSpc>
              <a:buFont typeface="Wingdings" pitchFamily="2" charset="2"/>
              <a:buNone/>
            </a:pPr>
            <a:r>
              <a:rPr lang="en-US" sz="4400" b="1" dirty="0" smtClean="0"/>
              <a:t> for Savoring</a:t>
            </a:r>
          </a:p>
        </p:txBody>
      </p:sp>
      <p:sp>
        <p:nvSpPr>
          <p:cNvPr id="21510" name="AutoShape 6" descr="data:image/jpeg;base64,/9j/4AAQSkZJRgABAQAAAQABAAD/2wCEAAkGBhQSERUUExQWFBQVFxcXFBcYGRoYFhcYFxcXFBQUFBoXGyYeFxokGRUUHy8gJCcpLCwsFR4xNTAqNSYrLCkBCQoKDgwOFA8PGiwcHBwpKSkpKSwsKSkpKSkpKSwpLCkpKSkpKSkpKSkpKSkpKSkpLCkpKSkpKSksKSksLCksKf/AABEIAMIBAwMBIgACEQEDEQH/xAAbAAABBQEBAAAAAAAAAAAAAAAAAQIDBAUGB//EAEkQAAECAwQFCQQHBwMCBwAAAAECEQADIQQSMUEFUWFxkQYTFCJSgaHR8BUyscEHI0JikuHxM0NygqLS4jRTsiTCF0Rjc4Oj0//EABgBAQEBAQEAAAAAAAAAAAAAAAABAgME/8QAJBEBAAICAwACAgIDAAAAAAAAAAERAhITIVFBYQMxBCKhsfD/2gAMAwEAAhEDEQA/AO3gggj0vMIIIIAggggohIWB4ISCFggEggggCCCB4AggeB4KISFgioSCFeB4ikggeB4oIIHgeCCEhXgeASCFhHgCCB4IKIIIIAggggHQRHz6e0OIgM9PaHEREtJBEfPp7Q4iDn09ocRASQRFz6e0niIOkJ7Q4iBaWB4iNpT2k8RB0hPaTxEKLSvBEXPp7SeIg59PaHEQEkER9IT2k8RB0hPaTxEBJBEXSE9pPEQdJT2k8RFEsERdIT2k8RB0hPaTxEBLBEXSE9pPEQdIT2k8RASwkR9JT2k8RCdJR2k8RAtNCRF0lPaTxEHSE9pPEQEsERdIT2k8RB0hPaTxEC0sERdIT2k8RB0hPaTxEC0sERdJT2k8RB0lPaTxEC0kERdKT2k8RB0pHaTxEC0sEQm1I7SeIg6WjtJ4wotNCxX6YjtJ4wQpXNIBP6Qt3aIHGLiBc+uI4GNW5UQI2w0hsx4xIiaDnCzJbxbKQFZ1wt46xwhFSt8Bs4haUYqZtEKJmpQ9d8M5kenhpSPTwtKTXzrEJfOscPjFZ2ygDQsWr51jxht5WsfCIaHIv3xbk2O8WYCmcLWkd9WsN3+UFdY8YsK0GdRfV+sLJ0Mo5D1uENl1lWrrHjCJmKw1b40DoQiK6tHl29d8TY1lDe2+BhBN2/GJJlhI295hJWjyo1B4nzi7FG3jr+MF/bGijRKQHauqHDR6XHVAo8TZdWUZ33h4wvPDXFy02UCjCK6rCDk0XZNTFLO09xhgWdvCJTo6jN8Yh9mnUIWlHKVtHrug5zVX1uiISSMUgwvNECgHifnCxMhW/uBhVGvp4r3SKsIapJ1D1vhYsFe/13QrnEPFcvqTCEfdHwhYnVNaGmZERH3R63Q1u7Yz/GsLE3PjWeIhIhrq8DBCx2kzRqTgBXYPKNez8kkGWFMkvUhuApFGYhSCK8I1dG6VWkgGo1R55v4emIj5QW3kxJSkdVl5lqHu2RnTNCSwMA+6N7Tkw3klL4YbqmMxEidiUFlYd/jEielmIY0zQbahsaEOjC+AAIoGb5x1E6zLUyyyerRhji75xFZpU1SmCSAK9Zm45xdpTSGCrQZIa6z4UbhFTSHJvmwSpYDJKmqe7DGOztyDeAvPdBOBcYP8oxNIWCfPSwuPgkqZqZEd2qEZE4Q5ErkYKmVz6pLQqZ9mH71X4PMxYkfR5OMx5ikBJcrUC4GwCnduiG1chVqWsyVyige6OdSSQ3x3tGZzk0hNJtlkTUzFK3I/uIi5I0vY3DqWXb7IDPi5J+EUpX0dKH7SdLS6gAzqcEteDDDE1bDvjVsP0byRMSVWgkD3gEp6xDu1TdG8GM75LGLYmWaWUXkLBDONqRmOIinZpiSnY/COgTYUokhCEuBSjYazWjnfGFpDQN+WQk3SSKOK44XSSfexjUZSswfflhJZY4gkUeoG+KNs0tZpaCVEqL5Aee2EtPIHmpYEuaATVai4AGIIauIEYQ+jK0zHJnyyDkkqXnuAGWeYhtJSaXp6zLUeuUanFMMyDGlLtdmF0Gch1MUtUEE6wGBxxilM+iBgybQVLYH3OrUs3vO8VT9GCzeCJwUUswKSAQXdikqqGwbPKJtKatpfKeypUsAmhbAF6t1fziwEpUlC0qdKgw2HFjqjm/8AwzmXmNolgEOkkLcgYkAgcHjVsXJWbITe56+gBlJIukgP10gqxBpVqDPAIylaVVy75cFxjTDVEqbOSpKU1JwAqSdQENkaTTLmiTMIMspZK7woQ10saAPi0dnoHR0sKRMRMQojFlJLUOqNbyzpDMl8lJhAchKjli2Qdu+KSdCKSS+Ud0ZoF+5U5Zw2RZfq+sKuf1iby1pDz+bo2tR4RFNsTDAcI7S22kITk2NWx74xrPbETJhvqQENipuGsd0a3Z0cwqzv9nhEfRTq4x2dpTYxVSpaakBldUtjg/yyjOVpCyJJ614HBgKfwuoE8IvJCcbn1WBXoRJI0Wsqy4R2WjrLJnIvocjPI94jRsOiZXWNwhjifgmvjDkXjcJN0MvIViKdo5afstvdo9GtQTLTebYIozCZ6buAfPBxCM10h54bHM7Px84I79ej0PVCX2BhwEEN042gFoCrylJL+6KFiAxD5nNtsVptpckJIqMQqo2gmlI5a12WeEoUi0rlsCQlawpY1mhCcGa85pxxlS7UtX+omN9paSD4pVHG3R2Y0spBKubKw90FS2OJBABFXzL4NrEWZtsmTEvLln3i94kUBxG1wGJEcNIkHEaQnCgxBNPxti8bln0YbvXt01SiOqxMsZ4ua4mlM4lwraXZlk9ci5ecihU46uIHpu+MPlPpcoSqXLDUAcHFiC1N0Pk6CloJPPzlhiSEzCSWDuGYZZvGXygsC+p0dBUDrJUvYSCzZ+EXGY+UllWaYt0uoyyo1U5AGs3qADCpaNSx24JnFKp0yYAQOcBAxxJZdUnW+TVIjO/65NLk01wTe2dnfD5Vhtqrx5tabtS4I7heHvesi1mbSHUzdHS1A9Vas03nck4EFTpwFDWM+XYbNLUoGYUvQhSVBsRgUimVKRQsXJq0zUqKlKRdc3VFP/EDAjZ3RDM0BakuyVkirBCS76mBfdsjK20tIKKiLq0lNHF8GmACXw2lsqxDZ7EQluqzFgtKWGYuBBoKnM4xTsehrbND3FirMpCU76nbFqfyYtbsAE4hTrSoHaGAuhqM2WcI66WZtaExSMJykUoAphtbAtxhE6RXlOUTSnOV1DBWEVlckJyQHXIVeICQ5Ln8LDPHUYq6R0b0UArKLxDXU4irVUEgYtSHYvzdMzFUUtRGXXJ4PCStNlGMwhhQUUG264xhcmBls7+6yVhmcHH5aoZaSEpIM1d1I6qRKIA1AG8yR6aJtl4VHroZXLpKGCVgazcausnF4SXynkA3gylu/VvBs6MoACOEXa0k+4oas/B2hrh6BQfIgvrwcAxq5pPl6KrlTIN1Rugh2pg+4kZ4xWn6aRMU4WB3sk7K1LbMI4izzwQXUQrYlxtdlUOyLclQIfnFEjKgpm5K/BozE5LNN20WGQs3nJJ7Kw2/D5xIrR6R7qyAMQSk4YGuEYk2XmgFWZJQKHuJPfBZ7JNPulv5VJfhG+5Z6ao0YXfnlfiPyMWEWVTUtBf+I563MZatFTc1BPhuyMIeTKyAxBegAvY6hg+4RpGmqwEmsy9jQn4VccYenQuL3TvPVG8BXzirZ+RS1J94A6i7vx7ogTyfWlV0T0g6gSGzagNYzMxK9tWZohRSBRQDljQPSlDRJ2VwxiBOgyWdCE62AU9G+27Y5RBK0SFKu9LlXhkAL7vhSpeuMEzRXN0XaUPqKyk/8cIdSvbo9AvZ0kftNV4kXaMwFRi3CNxPKZITdEpb50o/lHmdpky0+9apWo9aYrHWwPwiewTZeAtALdlU1O9sIl4x+5O/HbW7TRmdUoIGVR41hlk0qU4ADU4JyPdHPWOchT81aQWNeutTfxBRdMWZmjpylUtIejhN6j4O5ALxf6nbRVpOYoklFT67ULGDP0bMCiDPWWzoH4mCL0ly89tlsnAft5zM1Lw7jRoppUVBlTSl8b96u+6C8dijk4ke6SWzBr4+cKNBy3N7HcXP5xvSE2crYdKmzqSoTUKGplFmzDgeEa0/ldJmi6lC1E1Lg3b1NSi9Q7mJ5vJaVktQPZDE68CXiWRycQzKJIGv9S0cZ/j45ftvkmFY8qVpCcEkUd3pmEgVS9IdozlylCyVIm1UbzKTUEEChFcTnqi4eS8gg/E0HExEOT8pAe+gjXeHDGEfx8Y/RP5badl5QWIm99cDrUFFTA0FHGvKIZXK6QlfvTUJSXopTLGpqNgMX786c7QgyYbSQf8Akr5RWVoqWPemSwRi9wP3Xo1wfacjck/SNKlqF0LUCLpN0klyXZJXdFGo5rlE1o+kaQtJczXqzoAxcOSCcvE5ZcwbHJUGvBhmE0pqLtEc7RSE/bZql0kvuYMeMXh+zdvS/pKShaihK1AhgL11KaMLoJLHGpJMRI+k20XipUpJLugJvAYMynqobtscmqdLSfdV63xbTNszVVMSdV3w95ozH4/s2+nRz/pMnKUL1nowBZdTmakBg9W3RUtXLeWtV5divagZqgNjsmuWcZVnlWZam52YnaUlvBRPhGrIsNlGE1S9batoUr5RqPx/abQq2jlZLL3bIkFhmoDWqiSwbxfKLGi+WaWIn2UYMky67CTfJI14ndFudYbMwJfDsLH/AGsYhk6OsqiwUrZ9VM763YnFPq7x4vHlVZU1RK6w+yZOes9VxxbGLdk5ZyGcJ5r3QtIlK6yXLgqTkHwNDm9Iyp2iLMH6yn1FKgXZ8x6aGydHSy11zqJOosaBJbA4nKJH4q+V3h0Fv5a2RaQkKmJThhdABDFtdQCKUeGp5VWEkkkkkiqkJ6rMCpygklTF3eup456boyWCxF4qzJcbKhLv8IjFilKpcwowIHgQDF4k2h1cnlJYSQVrluwfqOSXf3RLIGVXyiaXy+sAFVKJL4SiWOwMANeGccZ7AlqD3Fh8HIA2Yh2xrDhoKX2HDVUFOA2RNR3tDjn02h0lq+kOyggpNoJF52TLSnragqtMhv72I5eWdQVdvV1kg1FfdTTWwpWOd9jIIooEVwmJIG9xTHVlDRoqWjaTUAKBLbAWcDZDj9NoXbdpcLDylqSskEhbgNVx1U7cGjLm2GbNJKp0tNa9ZTvqNH8M4kIB9wBe5m3EgxUnWkg/sm7x5PFxw1/STNrsjkuBUrlvi4evEO8PXoJB+2k7XPg7RjHSs5OCaaq4RAvSU8F09Q+Hc4jWto2vYBVgoHLECmrFoenQhQXLhq1KSOD1EYKtJWo4THLVYJB8ExUtMqeoddaiMwVH9IzP4olYyegaJsdy+pCwAt3ASDgSSBidcWpmmCgVUmuVzV/IMIyeQXKCTZUhK0EKIIKyp0uASFDVizbY6PQ2k0rUpF5SwSQFEuAWoxBZmIp93NhHk3xi4mHfWZTyNCrmpC3V1gD7qQO4ZCCOglyQwbqjAClAKDBTYNBGuT7TV5daOURcsZIDu1xRGtgboDbf1ipO02spH10tL9hJCv8Aia0x2msa1i0XZ5qEruoTeTe6y2UPukFWO6lYkVydllynm22KQXOoF/jTbHbbD3/bnUuTtMwlV4WmY5fNWeOLHwiRAKlC/ayauHvsNtQwHdHVyuTyC4+qdnYL6z3rtbpF0YY0rrpAjkmhQvBEopoyucN0g5g4UwfXvhGWMExKhJksKz5CiQwdSeGEWfZ6jXqmmASQkk06qkqYvX8ovy+TqE/ZlJcliS5o+V476vlF1Gh2DnmnyCaq3EigPeRHTlx9Y0lzk3RSiOsi7qoG2YqbbhEqrGi6EpUlK2Yn6tWOoEiNXmiS6LqqkBlTS7Zi7Q4s6XANMomVoyYlrwluHZlzAXAwcmg2ktTaInLj6ukucVoNair6xSqYFQQ7ilEqxz788YvStDlPvmevcEqBY0BUlJVxwrWNT2ctXVIqzvzi6VZg5JOJqHzO+nM5OEpe+Uj3romMSTlgMdv5xOTGPldZVpejw5aQXyMx6nBmKvkN0WTZiwdOWCUJKSfWUZ83QMipVNSCe3NQDXerUXq26JdH8mpcxubnAj7k0Uq1QkHf3xeSPU1lcXYk5AoUMCUy0/0hznFZFgmlzfSouxLBOpnBl0YEVeLdn0YlOCi4UxAmnIsVKBCaClfRtnRZUS0yoZyklW0AKYu7YA64cmPprKl0GbgpcvAuSEXiMmbrEVyZoQWKa7c7IxoFpc0qC4U8aSdHVrMAO1SQQMHajDaa1MUp3MqSoKtKWBIbnUFzgGSkEM+e5xDkx9NZS2exzQetzJTsSA2wG+8F1Oa5TtkODgKfA7ojTKlMb02WzduVjUt1UY0198NNnlrBuzkqFQ3PggsKuMA75+Yi74+mskmLQS1+WCaBjR64sCR3wlpsRKfq7igXcXSp9X2ScdhiToUtSSFT0BmD8+goGeN4MzYNnEEiwSC4TNllxgmb71CQKqAc9xhyR6aySRZ1g3b8tBbDrgpdiRQDL4Q9ElNfrEk5EFT4uzuWqTqwho5OynURdSzVVMKXKqdUpUX/AFhPYKauZZBJf6xThsC71JIywzzicmPq6yFaFQ4W6CWqVKmEjYyTSubZPjEhQgO/MkA4sQ51ddQVeYaoT2UKpC0liX6zpbAEPUjGnoRq0f1S60YUAvvjSgNMzE5cY+TSVvo4UzKlNkWLdxW8RdDL9VUpQdiClV07L11gdtYy1WUJF65MxGBmk4O9CdlfvBjFGdpyWgi+iaGwc13NzuGxovLjPymkuhn6PQCQQKCpKVd7FgABt2QidHoOEuU2RvVbKlBi/hujCkco5JPVvpUcyNdPsr8IsnSMhgVWkA41CyRUgijj9YvJBrLZTYAkH6uSsjJI6zE41U2vhnALPLUOtKlpP3tncSN0Zku1yFB+lSgae9eBrmyizCmuJU2pCj/qJajtWUsXGLliK41wOMOSDWU82xyweqiUBsSZmOr6n4mFk2UByJKCRW9zZSAdYJDkYYCGptAIAM1BDke8KbSfWMJPtyUmk0KD0YZM943fW7GM7Y/9DVS10rP3BsvP4sIWMZWnZeSlHaUqB74WF4ef4T+zWHOYcw++Yc96aw3mZhxsvCcPIRMnSUoZH8PlCG3yicD+Efr+sdWDehKP/lk6/wBsr+2EaaksLKkpp++rsxRuh6bVLeiBWjXA51QwWqSQ4Sk7biT8BED2WRWzADYsH/tEQWmTOcXLMg6wtRFK4XQpssYfz0n/AG+CD8od0uW3uGv3W2QotUTZ5udjld00fAyoebMs42VA1ddB+Mt4tDSIGA8DnuhqtIofA6xQ7qOYCJGjEnGzS+KFDiwgmaElHGzS/wACN2uJk6US+B/D3a4Onyn9yv8AAPOKKM7kxJUG6OlO0JR84LJoGXLwkpVvkyuDiLx0gjs113QWhqLbL7L/AMoH6xOg8yEgf6fhJT8jCS2H7hXdJ/OGTLXLCXKQlIIY0AcuwcpbI8DDkW2UwZAphQeFIolUEqDGSr+aQSPjEYsEofuB3WdXjB06U3ueHk0CrXJP7on+XzMA3mJX+x/9BHBzC9DkHGSl9ssPsGFcYZKtElBdMq6cyEpHziwdLJwuqPD+6AaZcpI/ZONSUfKkRShIcf8ATFJyJkE+ISYcbfLP7onuT/dCK0hL/wBs8EecSYDpkyShms6iMaSAwyzaFTa5B/dK3dHX/wDmYhFvlCvNf8X8DDvacp/2Y3smnFUSoLWpS5ZFENvlkYb0CBaJecoH/wCIn4IMV1W2T/tJPdK+aoYLZKAcSUjJvqwfCnjFqDtbMmW37NIGH7PhQoiFSJHYS/8A7dONyITpZDUlH8SPOFTpkZIb+YD5Q6OyfUnKURuHAvLhVy5NGMsbub+ct4X28ez/AFeYiGVp1bkFAvpotjR2CgUvkUkEb4vQvJRLaikjdzf9kRTkJSlSlLZKQ6j9WCzgEgCW5Z3ptiEaaWfs+tmMIrSimLpJ/Dv1QsXJckEOFqL4Nc40QIcJA7Su4N8EiKCNIFWIWO9Q4XTD/a7U5tRbaa95hYt9FRrPrugiD2v/AOn8IItjD6AdZhPZ+0xsiWl2rm1MW1PU4jKG9QD5XSCNeJ2iPFcu1MpOjykggqBBBGRBFQdhhiNDgYBnrv8APGNi+jBlYODdJemzuMP5pObjXQ/I0i3KUxjoujwg0bt+HrONdU6WCKgjeCK4VfHZAhqdVRfIpPdhXePhhC5WmT7M9UgGjN8a6Zg7Ci4FAlzt3MWxiNVpS4FxbV+yQQWzfDIvhSJZTMGi9/hANGb4uC2FyOYnBtYQ1cCGW7awz0h4nKJYSlNmVEJUCKOE4EYZwspQ9lb4PZe+NQ2hhWWX3vvZsWhRO+4ab3+ELkpkzNEAhiHFCx15FtfnCjRe0xsXqPcO0B/ljC3xTqL7waZVpvPpotyMUaM2mF9mbTG2gZlBY5DZmBiP0gKXwQeBG5nEOxiHRu0wo0btMbRTQG4XJwqw1xGbzfsto6wrsIvfNoXJTK9nb4Q6M3xsBZoDKIpU9VhvqT3jCHrluDUAnA1IHcGr3w7OmINF7fGD2ZvjXQCOye4+Lq9CHqQXowGH54u8Oxi+y4fK0ckF1BShWgLOa1JYs1KAZZRqsRi2bFsdQLKHnjAnGrPsAYVBbH1hDsYcrRSgOspzsDd2MSDRm0xtGSKY8APgflDsB7j9w+aodjE9m74uWHQl7nFsHlyioPgWUmisXAdRGQcvQmLpm1qndQP39bCG84x1Yhuq7Ea3ixMwnTINn5zr3rzk1ypRtjaoPZ0aCLMAxSkJLMbt0bcknbEppgDlmcdhb5RFZXs2D2cI1FLURgkVBoXbinGETNLVGGYSsbg0Oxmezt/rvgjVl4Dqv/KryggEFvAP2eIhPaf8I7wfgId7LTj1X/hECdFp1J/DAB0htB3D/GIzpYCvgEnyib2an7vCEOi0nEJP8ogiIaTpgdnVaGq0sdo7vzi10ECgpDDo4Zn4wEKdJ0OPD5vCC3HWr8X+USezB6JJhTowayOPnAR9ObP+o/3Q02kK+0qmpRHwMTjRw7XxHwhRY2+14mArptbfbV+IwvtL73iT4xN0Qa/CEFmSMCIKg9ofePj5enhvtQDMnuUfFonNmTrT67oUWEHN+5x8ICsrST1CiMMleTQ86U9N/jFgWEDIfD4CA2FOYHD8qwFT2gDt1UI+UIq0jCvj5Rb6Okah3HyhwsyTq8fKApdJao+B8oaq2jUo7njS6ImEXZhr+MBldNb3Ur3s/wARF60WVaZQmhJWjMpNR/EKGJTZxrEdFyNsqStaT1gU1FWrsixCOHNvJwQoD+IDbCi0FqpUP5j8t0dRP5PkLW5CZaVEVd2ejRlGwALUQp0nAElt+ESlZSrarAIU3cIabcRjLI4/IRt9GH3fXdAbMNQ4flAYybUD9jPbwiU2lQHu+vExp8xsHCAy90EZBtKsg/rfCc6vsxr83u4QoljUOEFYUy2LTik9zn4DGERa5hBZLNi9PjG9zQ1DgPKFCRs7mijCM+b2R+L/ABgjc5sbPDygiCRa2117+MJzR1niIjM77yfD++E5wdpJ4f3QE3Nb+MNKNp4iERMBz/4+cPdOscE+cA1SRt4wjp2+EPSAMx4ecK47Xw84CMkDX4QBY2xM27+nzhpA2cU+cAy9sMKw2wl5L5cU+cPATrHFEBHdG3vJ84AgbeJ84l5seimE6ON/4YBnNg/qrzhbg1f1Hzh5k92r3YbzQGr+kQCKSGw8T5w0SU43f6j81Q99o4iGKNW6vEQDwgelHzhSgavE+cQpb7v9PyEPu7RxHlAKJKdQPeT84BITkhPcIaQdae8/lChY1offX4QEoljUPXfG1oDSkuQSVILml5Jy1MTGE2q7x/xhW3d36RYGxpu3onKJSF1bFRu4M1x274yRI3cPzhO8cfyhW2+uEAos+7hBzI1QiVnd3/lCOfR/xgHGV6aAyd3CGlJ28f8AGAJO3j+UAvMQgs49CBSDt4n+2ADfxP8AbABsw9CAWUbIAnaeP+MHNnWeP5QCcwnX64wQ/mjr8T5QQUdHf7tcgl21VBiRNkA1+HyEWOZ6l75bQMddcIDILkau7M+RgyqGzvrTX7pf4xIJI9NFhMpwWyxpTVi9OEIZR2eg/wADAVxK2HgIFStTjaGidQIx3etm3YYfzW/vB4d4NNeyArJQ36w67nEsxg1fl6/KGBQ1wDOb3wXIXnBkQ/p4W8NYgo4wqRDVbCOJ8IQq2jjAPMAht8a4aZoGfw84CQmFMRc8NY8PODnxv7xASPCHdEabQDmOIh14H0IB5EALiIypsieHhCpIyHwgHKIhARCNsPH84QnZ4iAfxhCqEC9nwgv7PhAPvbIQtqeGXoHphFEgaAQx/VIRMBIwguiIwTqisrSkoFjMQ5Le8nEYjHGmEQWiRqhAz/mYYok4U2476Q6nGKHun08ERFQggJrogUkQQRAiUiFuDUIIIgjKRqzETLlB8BllsggihFSxqHCIZuA3iCCIHDCEVhBBAVLZMIShiQ6kvXGsXboaCCAJqQBQNWBI+UEEULAYIIBiT1oesUgggK05RZexm4iLD0hIIBxMQ2gsA1K/IwQQD5ZoIX7Q7/lBBFEhEMGJ7oSCIhwGEMBqYIIKLxaBSAWcPX5QQQBnDFmkEEFLKNBBBBBl/9k="/>
          <p:cNvSpPr>
            <a:spLocks noChangeAspect="1" noChangeArrowheads="1"/>
          </p:cNvSpPr>
          <p:nvPr/>
        </p:nvSpPr>
        <p:spPr bwMode="auto">
          <a:xfrm>
            <a:off x="84667" y="-384175"/>
            <a:ext cx="4064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512" name="AutoShape 8" descr="data:image/jpeg;base64,/9j/4AAQSkZJRgABAQAAAQABAAD/2wCEAAkGBhQSERUUExQWFBQVFxcXFBcYGRoYFhcYFxcXFBQUFBoXGyYeFxokGRUUHy8gJCcpLCwsFR4xNTAqNSYrLCkBCQoKDgwOFA8PGiwcHBwpKSkpKSwsKSkpKSkpKSwpLCkpKSkpKSkpKSkpKSkpKSkpLCkpKSkpKSksKSksLCksKf/AABEIAMIBAwMBIgACEQEDEQH/xAAbAAABBQEBAAAAAAAAAAAAAAAAAQIDBAUGB//EAEkQAAECAwQFCQQHBwMCBwAAAAECEQADIQQSMUEFUWFxkQYTFCJSgaHR8BUyscEHI0JikuHxM0NygqLS4jRTsiTCF0Rjc4Oj0//EABgBAQEBAQEAAAAAAAAAAAAAAAABAgME/8QAJBEBAAICAwACAgIDAAAAAAAAAAERAhITIVFBYQMxBCKhsfD/2gAMAwEAAhEDEQA/AO3gggj0vMIIIIAggggohIWB4ISCFggEggggCCCB4AggeB4KISFgioSCFeB4ikggeB4oIIHgeCCEhXgeASCFhHgCCB4IKIIIIAggggHQRHz6e0OIgM9PaHEREtJBEfPp7Q4iDn09ocRASQRFz6e0niIOkJ7Q4iBaWB4iNpT2k8RB0hPaTxEKLSvBEXPp7SeIg59PaHEQEkER9IT2k8RB0hPaTxEBJBEXSE9pPEQdJT2k8RFEsERdIT2k8RB0hPaTxEBLBEXSE9pPEQdIT2k8RASwkR9JT2k8RCdJR2k8RAtNCRF0lPaTxEHSE9pPEQEsERdIT2k8RB0hPaTxEC0sERdIT2k8RB0hPaTxEC0sERdJT2k8RB0lPaTxEC0kERdKT2k8RB0pHaTxEC0sEQm1I7SeIg6WjtJ4wotNCxX6YjtJ4wQpXNIBP6Qt3aIHGLiBc+uI4GNW5UQI2w0hsx4xIiaDnCzJbxbKQFZ1wt46xwhFSt8Bs4haUYqZtEKJmpQ9d8M5kenhpSPTwtKTXzrEJfOscPjFZ2ygDQsWr51jxht5WsfCIaHIv3xbk2O8WYCmcLWkd9WsN3+UFdY8YsK0GdRfV+sLJ0Mo5D1uENl1lWrrHjCJmKw1b40DoQiK6tHl29d8TY1lDe2+BhBN2/GJJlhI295hJWjyo1B4nzi7FG3jr+MF/bGijRKQHauqHDR6XHVAo8TZdWUZ33h4wvPDXFy02UCjCK6rCDk0XZNTFLO09xhgWdvCJTo6jN8Yh9mnUIWlHKVtHrug5zVX1uiISSMUgwvNECgHifnCxMhW/uBhVGvp4r3SKsIapJ1D1vhYsFe/13QrnEPFcvqTCEfdHwhYnVNaGmZERH3R63Q1u7Yz/GsLE3PjWeIhIhrq8DBCx2kzRqTgBXYPKNez8kkGWFMkvUhuApFGYhSCK8I1dG6VWkgGo1R55v4emIj5QW3kxJSkdVl5lqHu2RnTNCSwMA+6N7Tkw3klL4YbqmMxEidiUFlYd/jEielmIY0zQbahsaEOjC+AAIoGb5x1E6zLUyyyerRhji75xFZpU1SmCSAK9Zm45xdpTSGCrQZIa6z4UbhFTSHJvmwSpYDJKmqe7DGOztyDeAvPdBOBcYP8oxNIWCfPSwuPgkqZqZEd2qEZE4Q5ErkYKmVz6pLQqZ9mH71X4PMxYkfR5OMx5ikBJcrUC4GwCnduiG1chVqWsyVyige6OdSSQ3x3tGZzk0hNJtlkTUzFK3I/uIi5I0vY3DqWXb7IDPi5J+EUpX0dKH7SdLS6gAzqcEteDDDE1bDvjVsP0byRMSVWgkD3gEp6xDu1TdG8GM75LGLYmWaWUXkLBDONqRmOIinZpiSnY/COgTYUokhCEuBSjYazWjnfGFpDQN+WQk3SSKOK44XSSfexjUZSswfflhJZY4gkUeoG+KNs0tZpaCVEqL5Aee2EtPIHmpYEuaATVai4AGIIauIEYQ+jK0zHJnyyDkkqXnuAGWeYhtJSaXp6zLUeuUanFMMyDGlLtdmF0Gch1MUtUEE6wGBxxilM+iBgybQVLYH3OrUs3vO8VT9GCzeCJwUUswKSAQXdikqqGwbPKJtKatpfKeypUsAmhbAF6t1fziwEpUlC0qdKgw2HFjqjm/8AwzmXmNolgEOkkLcgYkAgcHjVsXJWbITe56+gBlJIukgP10gqxBpVqDPAIylaVVy75cFxjTDVEqbOSpKU1JwAqSdQENkaTTLmiTMIMspZK7woQ10saAPi0dnoHR0sKRMRMQojFlJLUOqNbyzpDMl8lJhAchKjli2Qdu+KSdCKSS+Ud0ZoF+5U5Zw2RZfq+sKuf1iby1pDz+bo2tR4RFNsTDAcI7S22kITk2NWx74xrPbETJhvqQENipuGsd0a3Z0cwqzv9nhEfRTq4x2dpTYxVSpaakBldUtjg/yyjOVpCyJJ614HBgKfwuoE8IvJCcbn1WBXoRJI0Wsqy4R2WjrLJnIvocjPI94jRsOiZXWNwhjifgmvjDkXjcJN0MvIViKdo5afstvdo9GtQTLTebYIozCZ6buAfPBxCM10h54bHM7Px84I79ej0PVCX2BhwEEN042gFoCrylJL+6KFiAxD5nNtsVptpckJIqMQqo2gmlI5a12WeEoUi0rlsCQlawpY1mhCcGa85pxxlS7UtX+omN9paSD4pVHG3R2Y0spBKubKw90FS2OJBABFXzL4NrEWZtsmTEvLln3i94kUBxG1wGJEcNIkHEaQnCgxBNPxti8bln0YbvXt01SiOqxMsZ4ua4mlM4lwraXZlk9ci5ecihU46uIHpu+MPlPpcoSqXLDUAcHFiC1N0Pk6CloJPPzlhiSEzCSWDuGYZZvGXygsC+p0dBUDrJUvYSCzZ+EXGY+UllWaYt0uoyyo1U5AGs3qADCpaNSx24JnFKp0yYAQOcBAxxJZdUnW+TVIjO/65NLk01wTe2dnfD5Vhtqrx5tabtS4I7heHvesi1mbSHUzdHS1A9Vas03nck4EFTpwFDWM+XYbNLUoGYUvQhSVBsRgUimVKRQsXJq0zUqKlKRdc3VFP/EDAjZ3RDM0BakuyVkirBCS76mBfdsjK20tIKKiLq0lNHF8GmACXw2lsqxDZ7EQluqzFgtKWGYuBBoKnM4xTsehrbND3FirMpCU76nbFqfyYtbsAE4hTrSoHaGAuhqM2WcI66WZtaExSMJykUoAphtbAtxhE6RXlOUTSnOV1DBWEVlckJyQHXIVeICQ5Ln8LDPHUYq6R0b0UArKLxDXU4irVUEgYtSHYvzdMzFUUtRGXXJ4PCStNlGMwhhQUUG264xhcmBls7+6yVhmcHH5aoZaSEpIM1d1I6qRKIA1AG8yR6aJtl4VHroZXLpKGCVgazcausnF4SXynkA3gylu/VvBs6MoACOEXa0k+4oas/B2hrh6BQfIgvrwcAxq5pPl6KrlTIN1Rugh2pg+4kZ4xWn6aRMU4WB3sk7K1LbMI4izzwQXUQrYlxtdlUOyLclQIfnFEjKgpm5K/BozE5LNN20WGQs3nJJ7Kw2/D5xIrR6R7qyAMQSk4YGuEYk2XmgFWZJQKHuJPfBZ7JNPulv5VJfhG+5Z6ao0YXfnlfiPyMWEWVTUtBf+I563MZatFTc1BPhuyMIeTKyAxBegAvY6hg+4RpGmqwEmsy9jQn4VccYenQuL3TvPVG8BXzirZ+RS1J94A6i7vx7ogTyfWlV0T0g6gSGzagNYzMxK9tWZohRSBRQDljQPSlDRJ2VwxiBOgyWdCE62AU9G+27Y5RBK0SFKu9LlXhkAL7vhSpeuMEzRXN0XaUPqKyk/8cIdSvbo9AvZ0kftNV4kXaMwFRi3CNxPKZITdEpb50o/lHmdpky0+9apWo9aYrHWwPwiewTZeAtALdlU1O9sIl4x+5O/HbW7TRmdUoIGVR41hlk0qU4ADU4JyPdHPWOchT81aQWNeutTfxBRdMWZmjpylUtIejhN6j4O5ALxf6nbRVpOYoklFT67ULGDP0bMCiDPWWzoH4mCL0ly89tlsnAft5zM1Lw7jRoppUVBlTSl8b96u+6C8dijk4ke6SWzBr4+cKNBy3N7HcXP5xvSE2crYdKmzqSoTUKGplFmzDgeEa0/ldJmi6lC1E1Lg3b1NSi9Q7mJ5vJaVktQPZDE68CXiWRycQzKJIGv9S0cZ/j45ftvkmFY8qVpCcEkUd3pmEgVS9IdozlylCyVIm1UbzKTUEEChFcTnqi4eS8gg/E0HExEOT8pAe+gjXeHDGEfx8Y/RP5badl5QWIm99cDrUFFTA0FHGvKIZXK6QlfvTUJSXopTLGpqNgMX786c7QgyYbSQf8Akr5RWVoqWPemSwRi9wP3Xo1wfacjck/SNKlqF0LUCLpN0klyXZJXdFGo5rlE1o+kaQtJczXqzoAxcOSCcvE5ZcwbHJUGvBhmE0pqLtEc7RSE/bZql0kvuYMeMXh+zdvS/pKShaihK1AhgL11KaMLoJLHGpJMRI+k20XipUpJLugJvAYMynqobtscmqdLSfdV63xbTNszVVMSdV3w95ozH4/s2+nRz/pMnKUL1nowBZdTmakBg9W3RUtXLeWtV5divagZqgNjsmuWcZVnlWZam52YnaUlvBRPhGrIsNlGE1S9batoUr5RqPx/abQq2jlZLL3bIkFhmoDWqiSwbxfKLGi+WaWIn2UYMky67CTfJI14ndFudYbMwJfDsLH/AGsYhk6OsqiwUrZ9VM763YnFPq7x4vHlVZU1RK6w+yZOes9VxxbGLdk5ZyGcJ5r3QtIlK6yXLgqTkHwNDm9Iyp2iLMH6yn1FKgXZ8x6aGydHSy11zqJOosaBJbA4nKJH4q+V3h0Fv5a2RaQkKmJThhdABDFtdQCKUeGp5VWEkkkkkiqkJ6rMCpygklTF3eup456boyWCxF4qzJcbKhLv8IjFilKpcwowIHgQDF4k2h1cnlJYSQVrluwfqOSXf3RLIGVXyiaXy+sAFVKJL4SiWOwMANeGccZ7AlqD3Fh8HIA2Yh2xrDhoKX2HDVUFOA2RNR3tDjn02h0lq+kOyggpNoJF52TLSnragqtMhv72I5eWdQVdvV1kg1FfdTTWwpWOd9jIIooEVwmJIG9xTHVlDRoqWjaTUAKBLbAWcDZDj9NoXbdpcLDylqSskEhbgNVx1U7cGjLm2GbNJKp0tNa9ZTvqNH8M4kIB9wBe5m3EgxUnWkg/sm7x5PFxw1/STNrsjkuBUrlvi4evEO8PXoJB+2k7XPg7RjHSs5OCaaq4RAvSU8F09Q+Hc4jWto2vYBVgoHLECmrFoenQhQXLhq1KSOD1EYKtJWo4THLVYJB8ExUtMqeoddaiMwVH9IzP4olYyegaJsdy+pCwAt3ASDgSSBidcWpmmCgVUmuVzV/IMIyeQXKCTZUhK0EKIIKyp0uASFDVizbY6PQ2k0rUpF5SwSQFEuAWoxBZmIp93NhHk3xi4mHfWZTyNCrmpC3V1gD7qQO4ZCCOglyQwbqjAClAKDBTYNBGuT7TV5daOURcsZIDu1xRGtgboDbf1ipO02spH10tL9hJCv8Aia0x2msa1i0XZ5qEruoTeTe6y2UPukFWO6lYkVydllynm22KQXOoF/jTbHbbD3/bnUuTtMwlV4WmY5fNWeOLHwiRAKlC/ayauHvsNtQwHdHVyuTyC4+qdnYL6z3rtbpF0YY0rrpAjkmhQvBEopoyucN0g5g4UwfXvhGWMExKhJksKz5CiQwdSeGEWfZ6jXqmmASQkk06qkqYvX8ovy+TqE/ZlJcliS5o+V476vlF1Gh2DnmnyCaq3EigPeRHTlx9Y0lzk3RSiOsi7qoG2YqbbhEqrGi6EpUlK2Yn6tWOoEiNXmiS6LqqkBlTS7Zi7Q4s6XANMomVoyYlrwluHZlzAXAwcmg2ktTaInLj6ukucVoNair6xSqYFQQ7ilEqxz788YvStDlPvmevcEqBY0BUlJVxwrWNT2ctXVIqzvzi6VZg5JOJqHzO+nM5OEpe+Uj3romMSTlgMdv5xOTGPldZVpejw5aQXyMx6nBmKvkN0WTZiwdOWCUJKSfWUZ83QMipVNSCe3NQDXerUXq26JdH8mpcxubnAj7k0Uq1QkHf3xeSPU1lcXYk5AoUMCUy0/0hznFZFgmlzfSouxLBOpnBl0YEVeLdn0YlOCi4UxAmnIsVKBCaClfRtnRZUS0yoZyklW0AKYu7YA64cmPprKl0GbgpcvAuSEXiMmbrEVyZoQWKa7c7IxoFpc0qC4U8aSdHVrMAO1SQQMHajDaa1MUp3MqSoKtKWBIbnUFzgGSkEM+e5xDkx9NZS2exzQetzJTsSA2wG+8F1Oa5TtkODgKfA7ojTKlMb02WzduVjUt1UY0198NNnlrBuzkqFQ3PggsKuMA75+Yi74+mskmLQS1+WCaBjR64sCR3wlpsRKfq7igXcXSp9X2ScdhiToUtSSFT0BmD8+goGeN4MzYNnEEiwSC4TNllxgmb71CQKqAc9xhyR6aySRZ1g3b8tBbDrgpdiRQDL4Q9ElNfrEk5EFT4uzuWqTqwho5OynURdSzVVMKXKqdUpUX/AFhPYKauZZBJf6xThsC71JIywzzicmPq6yFaFQ4W6CWqVKmEjYyTSubZPjEhQgO/MkA4sQ51ddQVeYaoT2UKpC0liX6zpbAEPUjGnoRq0f1S60YUAvvjSgNMzE5cY+TSVvo4UzKlNkWLdxW8RdDL9VUpQdiClV07L11gdtYy1WUJF65MxGBmk4O9CdlfvBjFGdpyWgi+iaGwc13NzuGxovLjPymkuhn6PQCQQKCpKVd7FgABt2QidHoOEuU2RvVbKlBi/hujCkco5JPVvpUcyNdPsr8IsnSMhgVWkA41CyRUgijj9YvJBrLZTYAkH6uSsjJI6zE41U2vhnALPLUOtKlpP3tncSN0Zku1yFB+lSgae9eBrmyizCmuJU2pCj/qJajtWUsXGLliK41wOMOSDWU82xyweqiUBsSZmOr6n4mFk2UByJKCRW9zZSAdYJDkYYCGptAIAM1BDke8KbSfWMJPtyUmk0KD0YZM943fW7GM7Y/9DVS10rP3BsvP4sIWMZWnZeSlHaUqB74WF4ef4T+zWHOYcw++Yc96aw3mZhxsvCcPIRMnSUoZH8PlCG3yicD+Efr+sdWDehKP/lk6/wBsr+2EaaksLKkpp++rsxRuh6bVLeiBWjXA51QwWqSQ4Sk7biT8BED2WRWzADYsH/tEQWmTOcXLMg6wtRFK4XQpssYfz0n/AG+CD8od0uW3uGv3W2QotUTZ5udjld00fAyoebMs42VA1ddB+Mt4tDSIGA8DnuhqtIofA6xQ7qOYCJGjEnGzS+KFDiwgmaElHGzS/wACN2uJk6US+B/D3a4Onyn9yv8AAPOKKM7kxJUG6OlO0JR84LJoGXLwkpVvkyuDiLx0gjs113QWhqLbL7L/AMoH6xOg8yEgf6fhJT8jCS2H7hXdJ/OGTLXLCXKQlIIY0AcuwcpbI8DDkW2UwZAphQeFIolUEqDGSr+aQSPjEYsEofuB3WdXjB06U3ueHk0CrXJP7on+XzMA3mJX+x/9BHBzC9DkHGSl9ssPsGFcYZKtElBdMq6cyEpHziwdLJwuqPD+6AaZcpI/ZONSUfKkRShIcf8ATFJyJkE+ISYcbfLP7onuT/dCK0hL/wBs8EecSYDpkyShms6iMaSAwyzaFTa5B/dK3dHX/wDmYhFvlCvNf8X8DDvacp/2Y3smnFUSoLWpS5ZFENvlkYb0CBaJecoH/wCIn4IMV1W2T/tJPdK+aoYLZKAcSUjJvqwfCnjFqDtbMmW37NIGH7PhQoiFSJHYS/8A7dONyITpZDUlH8SPOFTpkZIb+YD5Q6OyfUnKURuHAvLhVy5NGMsbub+ct4X28ez/AFeYiGVp1bkFAvpotjR2CgUvkUkEb4vQvJRLaikjdzf9kRTkJSlSlLZKQ6j9WCzgEgCW5Z3ptiEaaWfs+tmMIrSimLpJ/Dv1QsXJckEOFqL4Nc40QIcJA7Su4N8EiKCNIFWIWO9Q4XTD/a7U5tRbaa95hYt9FRrPrugiD2v/AOn8IItjD6AdZhPZ+0xsiWl2rm1MW1PU4jKG9QD5XSCNeJ2iPFcu1MpOjykggqBBBGRBFQdhhiNDgYBnrv8APGNi+jBlYODdJemzuMP5pObjXQ/I0i3KUxjoujwg0bt+HrONdU6WCKgjeCK4VfHZAhqdVRfIpPdhXePhhC5WmT7M9UgGjN8a6Zg7Ci4FAlzt3MWxiNVpS4FxbV+yQQWzfDIvhSJZTMGi9/hANGb4uC2FyOYnBtYQ1cCGW7awz0h4nKJYSlNmVEJUCKOE4EYZwspQ9lb4PZe+NQ2hhWWX3vvZsWhRO+4ab3+ELkpkzNEAhiHFCx15FtfnCjRe0xsXqPcO0B/ljC3xTqL7waZVpvPpotyMUaM2mF9mbTG2gZlBY5DZmBiP0gKXwQeBG5nEOxiHRu0wo0btMbRTQG4XJwqw1xGbzfsto6wrsIvfNoXJTK9nb4Q6M3xsBZoDKIpU9VhvqT3jCHrluDUAnA1IHcGr3w7OmINF7fGD2ZvjXQCOye4+Lq9CHqQXowGH54u8Oxi+y4fK0ckF1BShWgLOa1JYs1KAZZRqsRi2bFsdQLKHnjAnGrPsAYVBbH1hDsYcrRSgOspzsDd2MSDRm0xtGSKY8APgflDsB7j9w+aodjE9m74uWHQl7nFsHlyioPgWUmisXAdRGQcvQmLpm1qndQP39bCG84x1Yhuq7Ea3ixMwnTINn5zr3rzk1ypRtjaoPZ0aCLMAxSkJLMbt0bcknbEppgDlmcdhb5RFZXs2D2cI1FLURgkVBoXbinGETNLVGGYSsbg0Oxmezt/rvgjVl4Dqv/KryggEFvAP2eIhPaf8I7wfgId7LTj1X/hECdFp1J/DAB0htB3D/GIzpYCvgEnyib2an7vCEOi0nEJP8ogiIaTpgdnVaGq0sdo7vzi10ECgpDDo4Zn4wEKdJ0OPD5vCC3HWr8X+USezB6JJhTowayOPnAR9ObP+o/3Q02kK+0qmpRHwMTjRw7XxHwhRY2+14mArptbfbV+IwvtL73iT4xN0Qa/CEFmSMCIKg9ofePj5enhvtQDMnuUfFonNmTrT67oUWEHN+5x8ICsrST1CiMMleTQ86U9N/jFgWEDIfD4CA2FOYHD8qwFT2gDt1UI+UIq0jCvj5Rb6Okah3HyhwsyTq8fKApdJao+B8oaq2jUo7njS6ImEXZhr+MBldNb3Ur3s/wARF60WVaZQmhJWjMpNR/EKGJTZxrEdFyNsqStaT1gU1FWrsixCOHNvJwQoD+IDbCi0FqpUP5j8t0dRP5PkLW5CZaVEVd2ejRlGwALUQp0nAElt+ESlZSrarAIU3cIabcRjLI4/IRt9GH3fXdAbMNQ4flAYybUD9jPbwiU2lQHu+vExp8xsHCAy90EZBtKsg/rfCc6vsxr83u4QoljUOEFYUy2LTik9zn4DGERa5hBZLNi9PjG9zQ1DgPKFCRs7mijCM+b2R+L/ABgjc5sbPDygiCRa2117+MJzR1niIjM77yfD++E5wdpJ4f3QE3Nb+MNKNp4iERMBz/4+cPdOscE+cA1SRt4wjp2+EPSAMx4ecK47Xw84CMkDX4QBY2xM27+nzhpA2cU+cAy9sMKw2wl5L5cU+cPATrHFEBHdG3vJ84AgbeJ84l5seimE6ON/4YBnNg/qrzhbg1f1Hzh5k92r3YbzQGr+kQCKSGw8T5w0SU43f6j81Q99o4iGKNW6vEQDwgelHzhSgavE+cQpb7v9PyEPu7RxHlAKJKdQPeT84BITkhPcIaQdae8/lChY1offX4QEoljUPXfG1oDSkuQSVILml5Jy1MTGE2q7x/xhW3d36RYGxpu3onKJSF1bFRu4M1x274yRI3cPzhO8cfyhW2+uEAos+7hBzI1QiVnd3/lCOfR/xgHGV6aAyd3CGlJ28f8AGAJO3j+UAvMQgs49CBSDt4n+2ADfxP8AbABsw9CAWUbIAnaeP+MHNnWeP5QCcwnX64wQ/mjr8T5QQUdHf7tcgl21VBiRNkA1+HyEWOZ6l75bQMddcIDILkau7M+RgyqGzvrTX7pf4xIJI9NFhMpwWyxpTVi9OEIZR2eg/wADAVxK2HgIFStTjaGidQIx3etm3YYfzW/vB4d4NNeyArJQ36w67nEsxg1fl6/KGBQ1wDOb3wXIXnBkQ/p4W8NYgo4wqRDVbCOJ8IQq2jjAPMAht8a4aZoGfw84CQmFMRc8NY8PODnxv7xASPCHdEabQDmOIh14H0IB5EALiIypsieHhCpIyHwgHKIhARCNsPH84QnZ4iAfxhCqEC9nwgv7PhAPvbIQtqeGXoHphFEgaAQx/VIRMBIwguiIwTqisrSkoFjMQ5Le8nEYjHGmEQWiRqhAz/mYYok4U2476Q6nGKHun08ERFQggJrogUkQQRAiUiFuDUIIIgjKRqzETLlB8BllsggihFSxqHCIZuA3iCCIHDCEVhBBAVLZMIShiQ6kvXGsXboaCCAJqQBQNWBI+UEEULAYIIBiT1oesUgggK05RZexm4iLD0hIIBxMQ2gsA1K/IwQQD5ZoIX7Q7/lBBFEhEMGJ7oSCIhwGEMBqYIIKLxaBSAWcPX5QQQBnDFmkEEFLKNBBBBBl/9k="/>
          <p:cNvSpPr>
            <a:spLocks noChangeAspect="1" noChangeArrowheads="1"/>
          </p:cNvSpPr>
          <p:nvPr/>
        </p:nvSpPr>
        <p:spPr bwMode="auto">
          <a:xfrm>
            <a:off x="84667" y="-384175"/>
            <a:ext cx="4064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514" name="AutoShape 10" descr="http://www.columbiariverimages.com/Images05/pacific_ocean_at_long_beach_waves_gulls_2005.jpg">
            <a:hlinkClick r:id="rId3"/>
          </p:cNvPr>
          <p:cNvSpPr>
            <a:spLocks noChangeAspect="1" noChangeArrowheads="1"/>
          </p:cNvSpPr>
          <p:nvPr/>
        </p:nvSpPr>
        <p:spPr bwMode="auto">
          <a:xfrm>
            <a:off x="207433" y="-1790699"/>
            <a:ext cx="6654800"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1516" name="Picture 12" descr="http://www.columbiariverimages.com/Images05/pacific_ocean_at_long_beach_waves_gulls_2005.jpg">
            <a:hlinkClick r:id="rId3"/>
          </p:cNvPr>
          <p:cNvPicPr>
            <a:picLocks noChangeAspect="1" noChangeArrowheads="1"/>
          </p:cNvPicPr>
          <p:nvPr/>
        </p:nvPicPr>
        <p:blipFill>
          <a:blip r:embed="rId4" cstate="print"/>
          <a:srcRect/>
          <a:stretch>
            <a:fillRect/>
          </a:stretch>
        </p:blipFill>
        <p:spPr bwMode="auto">
          <a:xfrm>
            <a:off x="3048001" y="1295414"/>
            <a:ext cx="6654800" cy="3743325"/>
          </a:xfrm>
          <a:prstGeom prst="rect">
            <a:avLst/>
          </a:prstGeom>
          <a:noFill/>
        </p:spPr>
      </p:pic>
    </p:spTree>
    <p:extLst>
      <p:ext uri="{BB962C8B-B14F-4D97-AF65-F5344CB8AC3E}">
        <p14:creationId xmlns:p14="http://schemas.microsoft.com/office/powerpoint/2010/main" val="3370610150"/>
      </p:ext>
    </p:extLst>
  </p:cSld>
  <p:clrMapOvr>
    <a:masterClrMapping/>
  </p:clrMapOvr>
  <p:transition xmlns:p14="http://schemas.microsoft.com/office/powerpoint/2010/main" spd="med">
    <p:checker dir="vert"/>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016000" y="4696300"/>
            <a:ext cx="11176000" cy="1295400"/>
          </a:xfrm>
        </p:spPr>
        <p:txBody>
          <a:bodyPr>
            <a:normAutofit fontScale="90000"/>
          </a:bodyPr>
          <a:lstStyle/>
          <a:p>
            <a:pPr algn="ctr"/>
            <a:r>
              <a:rPr lang="en-US" sz="5400" dirty="0" smtClean="0">
                <a:solidFill>
                  <a:schemeClr val="tx1"/>
                </a:solidFill>
              </a:rPr>
              <a:t/>
            </a:r>
            <a:br>
              <a:rPr lang="en-US" sz="5400" dirty="0" smtClean="0">
                <a:solidFill>
                  <a:schemeClr val="tx1"/>
                </a:solidFill>
              </a:rPr>
            </a:br>
            <a:r>
              <a:rPr lang="en-US" sz="5400" dirty="0" smtClean="0">
                <a:solidFill>
                  <a:schemeClr val="tx1"/>
                </a:solidFill>
              </a:rPr>
              <a:t/>
            </a:r>
            <a:br>
              <a:rPr lang="en-US" sz="5400" dirty="0" smtClean="0">
                <a:solidFill>
                  <a:schemeClr val="tx1"/>
                </a:solidFill>
              </a:rPr>
            </a:br>
            <a:r>
              <a:rPr lang="en-US" sz="5400" dirty="0" smtClean="0">
                <a:solidFill>
                  <a:schemeClr val="tx1"/>
                </a:solidFill>
              </a:rPr>
              <a:t/>
            </a:r>
            <a:br>
              <a:rPr lang="en-US" sz="5400" dirty="0" smtClean="0">
                <a:solidFill>
                  <a:schemeClr val="tx1"/>
                </a:solidFill>
              </a:rPr>
            </a:br>
            <a:r>
              <a:rPr lang="en-US" sz="5400" dirty="0" smtClean="0">
                <a:solidFill>
                  <a:schemeClr val="tx1"/>
                </a:solidFill>
              </a:rPr>
              <a:t>     </a:t>
            </a:r>
            <a:r>
              <a:rPr lang="en-US" sz="3600" dirty="0" smtClean="0">
                <a:solidFill>
                  <a:schemeClr val="tx1"/>
                </a:solidFill>
              </a:rPr>
              <a:t>Summer Course: Changing the Conversations </a:t>
            </a:r>
            <a:br>
              <a:rPr lang="en-US" sz="3600" dirty="0" smtClean="0">
                <a:solidFill>
                  <a:schemeClr val="tx1"/>
                </a:solidFill>
              </a:rPr>
            </a:br>
            <a:r>
              <a:rPr lang="en-US" sz="3600" dirty="0" smtClean="0">
                <a:solidFill>
                  <a:schemeClr val="tx1"/>
                </a:solidFill>
              </a:rPr>
              <a:t>Week Before July 4</a:t>
            </a:r>
            <a:r>
              <a:rPr lang="en-US" sz="3600" baseline="30000" dirty="0" smtClean="0">
                <a:solidFill>
                  <a:schemeClr val="tx1"/>
                </a:solidFill>
              </a:rPr>
              <a:t>th</a:t>
            </a:r>
            <a:br>
              <a:rPr lang="en-US" sz="3600" baseline="30000" dirty="0" smtClean="0">
                <a:solidFill>
                  <a:schemeClr val="tx1"/>
                </a:solidFill>
              </a:rPr>
            </a:br>
            <a:r>
              <a:rPr lang="en-US" sz="3600" baseline="30000" dirty="0" smtClean="0">
                <a:solidFill>
                  <a:schemeClr val="tx1"/>
                </a:solidFill>
              </a:rPr>
              <a:t/>
            </a:r>
            <a:br>
              <a:rPr lang="en-US" sz="3600" baseline="30000" dirty="0" smtClean="0">
                <a:solidFill>
                  <a:schemeClr val="tx1"/>
                </a:solidFill>
              </a:rPr>
            </a:br>
            <a:r>
              <a:rPr lang="en-US" sz="3600" baseline="30000" dirty="0" smtClean="0">
                <a:solidFill>
                  <a:schemeClr val="tx1"/>
                </a:solidFill>
              </a:rPr>
              <a:t>Monday-Thursday 8am -3pm</a:t>
            </a:r>
            <a:br>
              <a:rPr lang="en-US" sz="3600" baseline="30000" dirty="0" smtClean="0">
                <a:solidFill>
                  <a:schemeClr val="tx1"/>
                </a:solidFill>
              </a:rPr>
            </a:br>
            <a:r>
              <a:rPr lang="en-US" sz="3600" baseline="30000" dirty="0" smtClean="0">
                <a:solidFill>
                  <a:schemeClr val="tx1"/>
                </a:solidFill>
              </a:rPr>
              <a:t>$900 3 Graduate Credits—INSERVICE ALSO</a:t>
            </a:r>
            <a:r>
              <a:rPr lang="en-US" sz="5400" baseline="30000" dirty="0" smtClean="0">
                <a:solidFill>
                  <a:schemeClr val="tx1"/>
                </a:solidFill>
              </a:rPr>
              <a:t/>
            </a:r>
            <a:br>
              <a:rPr lang="en-US" sz="5400" baseline="30000" dirty="0" smtClean="0">
                <a:solidFill>
                  <a:schemeClr val="tx1"/>
                </a:solidFill>
              </a:rPr>
            </a:br>
            <a:r>
              <a:rPr lang="en-US" sz="5400" baseline="30000" dirty="0" smtClean="0">
                <a:solidFill>
                  <a:schemeClr val="tx1"/>
                </a:solidFill>
              </a:rPr>
              <a:t> </a:t>
            </a:r>
            <a:r>
              <a:rPr lang="en-US" sz="5400" dirty="0" smtClean="0">
                <a:solidFill>
                  <a:schemeClr val="tx1"/>
                </a:solidFill>
              </a:rPr>
              <a:t/>
            </a:r>
            <a:br>
              <a:rPr lang="en-US" sz="5400" dirty="0" smtClean="0">
                <a:solidFill>
                  <a:schemeClr val="tx1"/>
                </a:solidFill>
              </a:rPr>
            </a:br>
            <a:r>
              <a:rPr lang="en-US" sz="5400" dirty="0" smtClean="0">
                <a:solidFill>
                  <a:schemeClr val="tx1"/>
                </a:solidFill>
              </a:rPr>
              <a:t/>
            </a:r>
            <a:br>
              <a:rPr lang="en-US" sz="5400" dirty="0" smtClean="0">
                <a:solidFill>
                  <a:schemeClr val="tx1"/>
                </a:solidFill>
              </a:rPr>
            </a:br>
            <a:endParaRPr lang="en-US" sz="5400" dirty="0" smtClean="0">
              <a:solidFill>
                <a:schemeClr val="tx1"/>
              </a:solidFill>
            </a:endParaRPr>
          </a:p>
        </p:txBody>
      </p:sp>
      <p:sp>
        <p:nvSpPr>
          <p:cNvPr id="4" name="Rectangle 3"/>
          <p:cNvSpPr/>
          <p:nvPr/>
        </p:nvSpPr>
        <p:spPr>
          <a:xfrm>
            <a:off x="2640525" y="2676437"/>
            <a:ext cx="9246675" cy="2246769"/>
          </a:xfrm>
          <a:prstGeom prst="rect">
            <a:avLst/>
          </a:prstGeom>
        </p:spPr>
        <p:txBody>
          <a:bodyPr wrap="square">
            <a:spAutoFit/>
          </a:bodyPr>
          <a:lstStyle/>
          <a:p>
            <a:pPr algn="ctr">
              <a:defRPr/>
            </a:pPr>
            <a:r>
              <a:rPr lang="en-US" sz="3200" dirty="0" smtClean="0">
                <a:solidFill>
                  <a:prstClr val="black"/>
                </a:solidFill>
                <a:latin typeface="Lucida Handwriting" pitchFamily="66" charset="0"/>
                <a:ea typeface="+mj-ea"/>
                <a:cs typeface="+mj-cs"/>
              </a:rPr>
              <a:t>Thank you or your  kind and gracious attention </a:t>
            </a:r>
            <a:endParaRPr lang="en-US" sz="3600" dirty="0" smtClean="0">
              <a:solidFill>
                <a:prstClr val="black"/>
              </a:solidFill>
              <a:latin typeface="Lucida Handwriting" pitchFamily="66" charset="0"/>
              <a:ea typeface="+mj-ea"/>
              <a:cs typeface="+mj-cs"/>
            </a:endParaRPr>
          </a:p>
          <a:p>
            <a:pPr algn="ctr">
              <a:defRPr/>
            </a:pPr>
            <a:r>
              <a:rPr lang="en-US" sz="3600" dirty="0" smtClean="0">
                <a:solidFill>
                  <a:prstClr val="black"/>
                </a:solidFill>
                <a:latin typeface="Lucida Handwriting" pitchFamily="66" charset="0"/>
                <a:ea typeface="+mj-ea"/>
                <a:cs typeface="+mj-cs"/>
              </a:rPr>
              <a:t>Ksheehan1@molloy.edu</a:t>
            </a:r>
          </a:p>
          <a:p>
            <a:pPr algn="ctr">
              <a:defRPr/>
            </a:pPr>
            <a:endParaRPr lang="en-US" sz="3600" dirty="0">
              <a:latin typeface="Arial" charset="0"/>
              <a:cs typeface="Arial" charset="0"/>
            </a:endParaRPr>
          </a:p>
        </p:txBody>
      </p:sp>
      <p:pic>
        <p:nvPicPr>
          <p:cNvPr id="2" name="Picture 1" descr="afb8d470584795bbdcc18c6162e35f4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3453" y="0"/>
            <a:ext cx="4023659" cy="2683748"/>
          </a:xfrm>
          <a:prstGeom prst="rect">
            <a:avLst/>
          </a:prstGeom>
        </p:spPr>
      </p:pic>
    </p:spTree>
    <p:extLst>
      <p:ext uri="{BB962C8B-B14F-4D97-AF65-F5344CB8AC3E}">
        <p14:creationId xmlns:p14="http://schemas.microsoft.com/office/powerpoint/2010/main" val="2876796166"/>
      </p:ext>
    </p:extLst>
  </p:cSld>
  <p:clrMapOvr>
    <a:masterClrMapping/>
  </p:clrMapOvr>
  <p:transition xmlns:p14="http://schemas.microsoft.com/office/powerpoint/2010/main" spd="med">
    <p:checke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0765" y="557054"/>
            <a:ext cx="8800806" cy="1723549"/>
          </a:xfrm>
          <a:prstGeom prst="rect">
            <a:avLst/>
          </a:prstGeom>
          <a:noFill/>
        </p:spPr>
        <p:txBody>
          <a:bodyPr wrap="none" rtlCol="0">
            <a:spAutoFit/>
          </a:bodyPr>
          <a:lstStyle/>
          <a:p>
            <a:r>
              <a:rPr lang="en-US" sz="4000" dirty="0" smtClean="0"/>
              <a:t>The conversation in our head begins with </a:t>
            </a:r>
          </a:p>
          <a:p>
            <a:pPr algn="ctr"/>
            <a:r>
              <a:rPr lang="en-US" sz="4000" dirty="0" smtClean="0"/>
              <a:t>                      </a:t>
            </a:r>
            <a:r>
              <a:rPr lang="en-US" sz="6600" dirty="0" smtClean="0"/>
              <a:t>Self Talk  </a:t>
            </a:r>
            <a:endParaRPr lang="en-US" sz="6600" dirty="0"/>
          </a:p>
        </p:txBody>
      </p:sp>
      <p:sp>
        <p:nvSpPr>
          <p:cNvPr id="3" name="TextBox 2"/>
          <p:cNvSpPr txBox="1"/>
          <p:nvPr/>
        </p:nvSpPr>
        <p:spPr>
          <a:xfrm>
            <a:off x="3206352" y="2807355"/>
            <a:ext cx="7738016" cy="584776"/>
          </a:xfrm>
          <a:prstGeom prst="rect">
            <a:avLst/>
          </a:prstGeom>
          <a:noFill/>
        </p:spPr>
        <p:txBody>
          <a:bodyPr wrap="none" rtlCol="0">
            <a:spAutoFit/>
          </a:bodyPr>
          <a:lstStyle/>
          <a:p>
            <a:r>
              <a:rPr lang="en-US" sz="3200" dirty="0" smtClean="0"/>
              <a:t>In math, it  sometimes starts looks like this…</a:t>
            </a:r>
            <a:r>
              <a:rPr lang="en-US" dirty="0" smtClean="0"/>
              <a:t>.</a:t>
            </a:r>
            <a:endParaRPr lang="en-US" dirty="0"/>
          </a:p>
        </p:txBody>
      </p:sp>
      <p:pic>
        <p:nvPicPr>
          <p:cNvPr id="4" name="Picture 3" descr="math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4372" y="1292602"/>
            <a:ext cx="7649997" cy="4511576"/>
          </a:xfrm>
          <a:prstGeom prst="rect">
            <a:avLst/>
          </a:prstGeom>
        </p:spPr>
      </p:pic>
      <p:sp>
        <p:nvSpPr>
          <p:cNvPr id="5" name="TextBox 4"/>
          <p:cNvSpPr txBox="1"/>
          <p:nvPr/>
        </p:nvSpPr>
        <p:spPr>
          <a:xfrm>
            <a:off x="1722629" y="323106"/>
            <a:ext cx="9991563" cy="1938992"/>
          </a:xfrm>
          <a:prstGeom prst="rect">
            <a:avLst/>
          </a:prstGeom>
          <a:noFill/>
        </p:spPr>
        <p:txBody>
          <a:bodyPr wrap="square" rtlCol="0">
            <a:spAutoFit/>
          </a:bodyPr>
          <a:lstStyle/>
          <a:p>
            <a:pPr algn="ctr"/>
            <a:r>
              <a:rPr lang="en-US" sz="3600" dirty="0" smtClean="0"/>
              <a:t>College Statistics Punctuated by Negative Self-Talk</a:t>
            </a:r>
            <a:r>
              <a:rPr lang="en-US" sz="4000" dirty="0" smtClean="0"/>
              <a:t>:</a:t>
            </a:r>
          </a:p>
          <a:p>
            <a:pPr algn="ctr"/>
            <a:r>
              <a:rPr lang="en-US" sz="4000" dirty="0" smtClean="0"/>
              <a:t> </a:t>
            </a:r>
            <a:r>
              <a:rPr lang="en-US" sz="4000" dirty="0"/>
              <a:t>Rick Snyder</a:t>
            </a:r>
            <a:r>
              <a:rPr lang="en-US" sz="4000" dirty="0" smtClean="0"/>
              <a:t>: University of Kansas </a:t>
            </a:r>
            <a:endParaRPr lang="en-US" sz="4000" dirty="0"/>
          </a:p>
          <a:p>
            <a:pPr algn="ctr"/>
            <a:endParaRPr lang="en-US" sz="4000" dirty="0"/>
          </a:p>
        </p:txBody>
      </p:sp>
    </p:spTree>
    <p:extLst>
      <p:ext uri="{BB962C8B-B14F-4D97-AF65-F5344CB8AC3E}">
        <p14:creationId xmlns:p14="http://schemas.microsoft.com/office/powerpoint/2010/main" val="34190874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9" presetClass="exit" presetSubtype="0" fill="hold" nodeType="withEffect">
                                  <p:stCondLst>
                                    <p:cond delay="0"/>
                                  </p:stCondLst>
                                  <p:childTnLst>
                                    <p:animEffect transition="out" filter="dissolve">
                                      <p:cBhvr>
                                        <p:cTn id="16" dur="500"/>
                                        <p:tgtEl>
                                          <p:spTgt spid="2">
                                            <p:txEl>
                                              <p:pRg st="1" end="1"/>
                                            </p:txEl>
                                          </p:spTgt>
                                        </p:tgtEl>
                                      </p:cBhvr>
                                    </p:animEffect>
                                    <p:set>
                                      <p:cBhvr>
                                        <p:cTn id="17" dur="1" fill="hold">
                                          <p:stCondLst>
                                            <p:cond delay="499"/>
                                          </p:stCondLst>
                                        </p:cTn>
                                        <p:tgtEl>
                                          <p:spTgt spid="2">
                                            <p:txEl>
                                              <p:pRg st="1" end="1"/>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2">
                                            <p:txEl>
                                              <p:pRg st="0" end="0"/>
                                            </p:txEl>
                                          </p:spTgt>
                                        </p:tgtEl>
                                      </p:cBhvr>
                                    </p:animEffect>
                                    <p:set>
                                      <p:cBhvr>
                                        <p:cTn id="22" dur="1" fill="hold">
                                          <p:stCondLst>
                                            <p:cond delay="499"/>
                                          </p:stCondLst>
                                        </p:cTn>
                                        <p:tgtEl>
                                          <p:spTgt spid="2">
                                            <p:txEl>
                                              <p:pRg st="0" end="0"/>
                                            </p:txEl>
                                          </p:spTgt>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2">
                                            <p:txEl>
                                              <p:pRg st="1" end="1"/>
                                            </p:txEl>
                                          </p:spTgt>
                                        </p:tgtEl>
                                      </p:cBhvr>
                                    </p:animEffect>
                                    <p:set>
                                      <p:cBhvr>
                                        <p:cTn id="25" dur="1" fill="hold">
                                          <p:stCondLst>
                                            <p:cond delay="499"/>
                                          </p:stCondLst>
                                        </p:cTn>
                                        <p:tgtEl>
                                          <p:spTgt spid="2">
                                            <p:txEl>
                                              <p:pRg st="1" end="1"/>
                                            </p:txEl>
                                          </p:spTgt>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584316" y="733120"/>
            <a:ext cx="10197459" cy="1857375"/>
          </a:xfrm>
        </p:spPr>
        <p:txBody>
          <a:bodyPr>
            <a:normAutofit fontScale="90000"/>
          </a:bodyPr>
          <a:lstStyle/>
          <a:p>
            <a:pPr algn="ctr"/>
            <a:r>
              <a:rPr lang="en-US" b="1" dirty="0" smtClean="0">
                <a:solidFill>
                  <a:schemeClr val="tx1"/>
                </a:solidFill>
              </a:rPr>
              <a:t>This self talk can be positive or </a:t>
            </a:r>
            <a:r>
              <a:rPr lang="en-US" b="1" dirty="0" smtClean="0">
                <a:solidFill>
                  <a:srgbClr val="FF0000"/>
                </a:solidFill>
              </a:rPr>
              <a:t>negative</a:t>
            </a:r>
            <a:r>
              <a:rPr lang="en-US" b="1" dirty="0" smtClean="0">
                <a:solidFill>
                  <a:srgbClr val="000090"/>
                </a:solidFill>
              </a:rPr>
              <a:t>…. I can or I can’t…</a:t>
            </a:r>
            <a:br>
              <a:rPr lang="en-US" b="1" dirty="0" smtClean="0">
                <a:solidFill>
                  <a:srgbClr val="000090"/>
                </a:solidFill>
              </a:rPr>
            </a:br>
            <a:r>
              <a:rPr lang="en-US" b="1" dirty="0" smtClean="0">
                <a:solidFill>
                  <a:srgbClr val="000090"/>
                </a:solidFill>
              </a:rPr>
              <a:t>IT IS THE WINDOW ON  YOUR </a:t>
            </a:r>
            <a:br>
              <a:rPr lang="en-US" b="1" dirty="0" smtClean="0">
                <a:solidFill>
                  <a:srgbClr val="000090"/>
                </a:solidFill>
              </a:rPr>
            </a:br>
            <a:r>
              <a:rPr lang="en-US" b="1" dirty="0" smtClean="0">
                <a:solidFill>
                  <a:srgbClr val="000090"/>
                </a:solidFill>
              </a:rPr>
              <a:t>SELF-BELIEF </a:t>
            </a:r>
          </a:p>
        </p:txBody>
      </p:sp>
      <p:pic>
        <p:nvPicPr>
          <p:cNvPr id="62466" name="Picture 2" descr="http://www.freelancecoach.com/media/images/blog/efficay-1-0.jpg"/>
          <p:cNvPicPr>
            <a:picLocks noChangeAspect="1" noChangeArrowheads="1"/>
          </p:cNvPicPr>
          <p:nvPr/>
        </p:nvPicPr>
        <p:blipFill>
          <a:blip r:embed="rId2" cstate="print"/>
          <a:srcRect/>
          <a:stretch>
            <a:fillRect/>
          </a:stretch>
        </p:blipFill>
        <p:spPr bwMode="auto">
          <a:xfrm>
            <a:off x="4690080" y="3256634"/>
            <a:ext cx="4286781" cy="3362444"/>
          </a:xfrm>
          <a:prstGeom prst="rect">
            <a:avLst/>
          </a:prstGeom>
          <a:noFill/>
        </p:spPr>
      </p:pic>
    </p:spTree>
    <p:extLst>
      <p:ext uri="{BB962C8B-B14F-4D97-AF65-F5344CB8AC3E}">
        <p14:creationId xmlns:p14="http://schemas.microsoft.com/office/powerpoint/2010/main" val="113977402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12643</TotalTime>
  <Words>1990</Words>
  <Application>Microsoft Macintosh PowerPoint</Application>
  <PresentationFormat>Custom</PresentationFormat>
  <Paragraphs>399</Paragraphs>
  <Slides>72</Slides>
  <Notes>15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72</vt:i4>
      </vt:variant>
    </vt:vector>
  </HeadingPairs>
  <TitlesOfParts>
    <vt:vector size="74" baseType="lpstr">
      <vt:lpstr>Solstice</vt:lpstr>
      <vt:lpstr>Document</vt:lpstr>
      <vt:lpstr> CHANGING THE CONVERSATIONS IN THEIR HEADS  THE WAY AND THE WILL:  AMERICAN GRIT   </vt:lpstr>
      <vt:lpstr>Goals for Today</vt:lpstr>
      <vt:lpstr>Positive Psychology Dr. Martin Seligman University of Pennsylvania </vt:lpstr>
      <vt:lpstr>Power of Stories:  Made to Stick     Heath and Heath</vt:lpstr>
      <vt:lpstr>Pick an NFL Quarterback from the Combine Scores </vt:lpstr>
      <vt:lpstr>SELF-BELIEF Trumps Ability</vt:lpstr>
      <vt:lpstr>PowerPoint Presentation</vt:lpstr>
      <vt:lpstr>PowerPoint Presentation</vt:lpstr>
      <vt:lpstr>This self talk can be positive or negative…. I can or I can’t… IT IS THE WINDOW ON  YOUR  SELF-BELIEF </vt:lpstr>
      <vt:lpstr>In the case of some, the conversation in the head takes the form of…  I  WILL</vt:lpstr>
      <vt:lpstr>ROLE OF A TEACHER</vt:lpstr>
      <vt:lpstr>THINK ABOUT THE PERSON WHO CHANGED THE CONVERSATION IN YOUR HEAD….</vt:lpstr>
      <vt:lpstr>ROLE OF A TEACHER</vt:lpstr>
      <vt:lpstr>I see conversations in the head everywhere….  David and Goliath: Underdogs, Misfits, and the Art of Battling Giants Malcolm Gladwell</vt:lpstr>
      <vt:lpstr>THE OTHER SIDE OF EXCUSES: C. R. SNYDER</vt:lpstr>
      <vt:lpstr>Hope  is the measure  of our will to achieve a goal, our agency, added to our knowledge    of what we have to do to achieve that goal, pathways, the ways to achieve a goal  </vt:lpstr>
      <vt:lpstr>Self-report Psychological Tests What is an instrument? Hope Scales  </vt:lpstr>
      <vt:lpstr>Hope Theory:  Children’s Hope Test</vt:lpstr>
      <vt:lpstr>Why the Will and the Way HOPE Matters… </vt:lpstr>
      <vt:lpstr>PowerPoint Presentation</vt:lpstr>
      <vt:lpstr>Hope in athletics…  </vt:lpstr>
      <vt:lpstr>PowerPoint Presentation</vt:lpstr>
      <vt:lpstr>STORM CLOUDS IN THE MIND</vt:lpstr>
      <vt:lpstr>ORIGINS OF LOW HOPE  Deficits in the primary giver resulting in low attachment</vt:lpstr>
      <vt:lpstr>Research Questions:</vt:lpstr>
      <vt:lpstr>Results for Research Question 3:  Are there statistically significant differences between alternative school students and traditional school students in hope, grit, behavioral engagement, happiness, life satisfaction and grade point average?</vt:lpstr>
      <vt:lpstr>PowerPoint Presentation</vt:lpstr>
      <vt:lpstr>The best news about hope is that it is a way of thinking and  not an emotion that we are born with.  If can we change our way of thinking, we can change our hope.</vt:lpstr>
      <vt:lpstr>    SHATTERING THE ODDS:  Can a School Actually Create Hope? Does Hope float?</vt:lpstr>
      <vt:lpstr>  HOW DO WE CREATE HOPE?           HARNESSING THE POWER OF GOALS: Creating will</vt:lpstr>
      <vt:lpstr>HOPE CRUSHERS: Destroying the Will </vt:lpstr>
      <vt:lpstr>Here is Edward Bear…</vt:lpstr>
      <vt:lpstr>When we face obstacles, our hope is tested,  our self-belief is truly tested!</vt:lpstr>
      <vt:lpstr> What happens when our hope is  tested?         What is the cold presser test?</vt:lpstr>
      <vt:lpstr> GRIT IS WHAT HAPPENS WHEN  OUR  HOPE  IS TRULY TESTED Grit means that you will not quit, no matter  what the obstacle on the path to your goal .  (Grit is hope in the face of adversity and consistency of effort).    </vt:lpstr>
      <vt:lpstr>PowerPoint Presentation</vt:lpstr>
      <vt:lpstr>PowerPoint Presentation</vt:lpstr>
      <vt:lpstr>PowerPoint Presentation</vt:lpstr>
      <vt:lpstr>PowerPoint Presentation</vt:lpstr>
      <vt:lpstr>Hope Feedback and Feedforward Model </vt:lpstr>
      <vt:lpstr>PowerPoint Presentation</vt:lpstr>
      <vt:lpstr>Deliberate Practice:  Practicing What You are Bad At!</vt:lpstr>
      <vt:lpstr>Much of Duckworth's Thinking is related to the work of Anders Erikson on World Class Experts 10,000 Hour Rule World Class Experts</vt:lpstr>
      <vt:lpstr>Geography of Thought:  William Nesbitt THE IDEA OF AMERICAN GRIT</vt:lpstr>
      <vt:lpstr>Nesbitt: Culture Casts a Long Shadow</vt:lpstr>
      <vt:lpstr>What Common Core Gets Wrong…</vt:lpstr>
      <vt:lpstr>What Common Core,  Arne Duncan and   Get Wrong… IGNITION: LIGHTING THE SPARK</vt:lpstr>
      <vt:lpstr>What is Flow?</vt:lpstr>
      <vt:lpstr>American Grit: Find Your Passion</vt:lpstr>
      <vt:lpstr>Duckworth’s Key Question Remains</vt:lpstr>
      <vt:lpstr>PowerPoint Presentation</vt:lpstr>
      <vt:lpstr>PowerPoint Presentation</vt:lpstr>
      <vt:lpstr>PowerPoint Presentation</vt:lpstr>
      <vt:lpstr>WHAT ROLE DO TEACHERS PLAY IN MINDSET? The E School and I School  of Turning?</vt:lpstr>
      <vt:lpstr>STRESS THAT ARISES FROM PERFORMANCE GOALS… PERFORMANCE VS. MASTERY GOALS</vt:lpstr>
      <vt:lpstr>WHAT DO WE BELIEVE ABOUT MINDSET?</vt:lpstr>
      <vt:lpstr> Who Gets to Graduate? NY Times: Paul Tough 5/15/14         Vanessa’s Story </vt:lpstr>
      <vt:lpstr> Vanessa’s Story May Be the Story for All Children of Poverty    The Graduation Gap </vt:lpstr>
      <vt:lpstr>PowerPoint Presentation</vt:lpstr>
      <vt:lpstr>PowerPoint Presentation</vt:lpstr>
      <vt:lpstr>PowerPoint Presentation</vt:lpstr>
      <vt:lpstr>PowerPoint Presentation</vt:lpstr>
      <vt:lpstr>Massapequa’s New Site:   The Will and the Ways: Secret of American Grit</vt:lpstr>
      <vt:lpstr>Flipped Instruction 1. Non-judgmental (Unlike you or me, who has taught this for over ten (?) years...I CAN BE CRANKY) 2. Allows the learner to work at their own pace and to their own natural ability. Do it over and over, if needed. 3. Allows parents to be a part of the process. Breaks the Omerta code. 4. Is proof that you explained it for the student who maintains that you did not. 5. Is forever—do it once and you can use it the next year.</vt:lpstr>
      <vt:lpstr>Guido Sarducci: The Five Minute University</vt:lpstr>
      <vt:lpstr>Is Dudley Moore Happy?</vt:lpstr>
      <vt:lpstr>HAPPINESS:  Hedonic vs. Eudemonic  Well Being</vt:lpstr>
      <vt:lpstr>Who is happier?  Amputees or Lottery Winners?</vt:lpstr>
      <vt:lpstr>Happiness Formula </vt:lpstr>
      <vt:lpstr>Seligman’s Gratitude Letter</vt:lpstr>
      <vt:lpstr>Why Gratitude?</vt:lpstr>
      <vt:lpstr>        Summer Course: Changing the Conversations  Week Before July 4th  Monday-Thursday 8am -3pm $900 3 Graduate Credits—INSERVICE ALSO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Mindfulness Introduction</dc:title>
  <dc:creator>baltzell</dc:creator>
  <cp:lastModifiedBy>Kevin Sheehan</cp:lastModifiedBy>
  <cp:revision>224</cp:revision>
  <dcterms:created xsi:type="dcterms:W3CDTF">2012-05-30T12:59:57Z</dcterms:created>
  <dcterms:modified xsi:type="dcterms:W3CDTF">2015-01-08T22:53:12Z</dcterms:modified>
</cp:coreProperties>
</file>